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8"/>
  </p:notesMasterIdLst>
  <p:sldIdLst>
    <p:sldId id="257" r:id="rId2"/>
    <p:sldId id="283" r:id="rId3"/>
    <p:sldId id="298" r:id="rId4"/>
    <p:sldId id="258" r:id="rId5"/>
    <p:sldId id="274" r:id="rId6"/>
    <p:sldId id="295" r:id="rId7"/>
    <p:sldId id="272" r:id="rId8"/>
    <p:sldId id="268" r:id="rId9"/>
    <p:sldId id="294" r:id="rId10"/>
    <p:sldId id="305" r:id="rId11"/>
    <p:sldId id="271" r:id="rId12"/>
    <p:sldId id="262" r:id="rId13"/>
    <p:sldId id="306" r:id="rId14"/>
    <p:sldId id="288" r:id="rId15"/>
    <p:sldId id="289" r:id="rId16"/>
    <p:sldId id="290" r:id="rId17"/>
    <p:sldId id="291" r:id="rId18"/>
    <p:sldId id="292" r:id="rId19"/>
    <p:sldId id="304" r:id="rId20"/>
    <p:sldId id="307" r:id="rId21"/>
    <p:sldId id="308" r:id="rId22"/>
    <p:sldId id="309" r:id="rId23"/>
    <p:sldId id="303" r:id="rId24"/>
    <p:sldId id="281" r:id="rId25"/>
    <p:sldId id="293" r:id="rId26"/>
    <p:sldId id="278" r:id="rId27"/>
    <p:sldId id="285" r:id="rId28"/>
    <p:sldId id="287" r:id="rId29"/>
    <p:sldId id="286" r:id="rId30"/>
    <p:sldId id="284" r:id="rId31"/>
    <p:sldId id="260" r:id="rId32"/>
    <p:sldId id="302" r:id="rId33"/>
    <p:sldId id="299" r:id="rId34"/>
    <p:sldId id="300" r:id="rId35"/>
    <p:sldId id="301" r:id="rId36"/>
    <p:sldId id="310" r:id="rId37"/>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1pPr>
    <a:lvl2pPr marL="457200"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2pPr>
    <a:lvl3pPr marL="914400"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3pPr>
    <a:lvl4pPr marL="1371600"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4pPr>
    <a:lvl5pPr marL="1828800" algn="l" rtl="0" fontAlgn="base">
      <a:spcBef>
        <a:spcPct val="0"/>
      </a:spcBef>
      <a:spcAft>
        <a:spcPct val="0"/>
      </a:spcAft>
      <a:defRPr sz="2400" kern="1200">
        <a:solidFill>
          <a:schemeClr val="tx1"/>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ＭＳ Ｐゴシック" panose="020B0600070205080204"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71349" autoAdjust="0"/>
  </p:normalViewPr>
  <p:slideViewPr>
    <p:cSldViewPr>
      <p:cViewPr varScale="1">
        <p:scale>
          <a:sx n="56" d="100"/>
          <a:sy n="56" d="100"/>
        </p:scale>
        <p:origin x="84"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87B1A6-7C89-4ABD-8A1B-C4571F3AB93A}" type="doc">
      <dgm:prSet loTypeId="urn:microsoft.com/office/officeart/2005/8/layout/lProcess2" loCatId="list" qsTypeId="urn:microsoft.com/office/officeart/2005/8/quickstyle/simple2" qsCatId="simple" csTypeId="urn:microsoft.com/office/officeart/2005/8/colors/accent1_1" csCatId="accent1" phldr="1"/>
      <dgm:spPr/>
      <dgm:t>
        <a:bodyPr/>
        <a:lstStyle/>
        <a:p>
          <a:endParaRPr lang="en-GB"/>
        </a:p>
      </dgm:t>
    </dgm:pt>
    <dgm:pt modelId="{52013ACF-727D-4D6D-9C9B-15C1D46D8BF2}">
      <dgm:prSet phldrT="[Text]"/>
      <dgm:spPr/>
      <dgm:t>
        <a:bodyPr/>
        <a:lstStyle/>
        <a:p>
          <a:r>
            <a:rPr lang="en-GB" dirty="0"/>
            <a:t>Social life</a:t>
          </a:r>
        </a:p>
      </dgm:t>
    </dgm:pt>
    <dgm:pt modelId="{E945EEE2-C96E-497F-9DE0-901F87CD49AA}" type="parTrans" cxnId="{B6576DEC-6922-4A60-A07F-014D374D95EA}">
      <dgm:prSet/>
      <dgm:spPr/>
      <dgm:t>
        <a:bodyPr/>
        <a:lstStyle/>
        <a:p>
          <a:endParaRPr lang="en-GB"/>
        </a:p>
      </dgm:t>
    </dgm:pt>
    <dgm:pt modelId="{8F99B951-0461-4DD8-97F3-8D8E39734340}" type="sibTrans" cxnId="{B6576DEC-6922-4A60-A07F-014D374D95EA}">
      <dgm:prSet/>
      <dgm:spPr/>
      <dgm:t>
        <a:bodyPr/>
        <a:lstStyle/>
        <a:p>
          <a:endParaRPr lang="en-GB"/>
        </a:p>
      </dgm:t>
    </dgm:pt>
    <dgm:pt modelId="{91BE8580-201A-4921-BB07-F8117D0AB64F}">
      <dgm:prSet phldrT="[Text]"/>
      <dgm:spPr/>
      <dgm:t>
        <a:bodyPr/>
        <a:lstStyle/>
        <a:p>
          <a:r>
            <a:rPr lang="en-GB" dirty="0"/>
            <a:t>Nights out</a:t>
          </a:r>
        </a:p>
      </dgm:t>
    </dgm:pt>
    <dgm:pt modelId="{755B7BB9-37F3-46FD-BA48-286571A0287A}" type="parTrans" cxnId="{E011E8C8-E466-4431-8BFD-EDB8E8F41F83}">
      <dgm:prSet/>
      <dgm:spPr/>
      <dgm:t>
        <a:bodyPr/>
        <a:lstStyle/>
        <a:p>
          <a:endParaRPr lang="en-GB"/>
        </a:p>
      </dgm:t>
    </dgm:pt>
    <dgm:pt modelId="{517F784E-A4B8-41DA-B3FB-139A63CDEE9F}" type="sibTrans" cxnId="{E011E8C8-E466-4431-8BFD-EDB8E8F41F83}">
      <dgm:prSet/>
      <dgm:spPr/>
      <dgm:t>
        <a:bodyPr/>
        <a:lstStyle/>
        <a:p>
          <a:endParaRPr lang="en-GB"/>
        </a:p>
      </dgm:t>
    </dgm:pt>
    <dgm:pt modelId="{A1522F1B-ABF0-4FAB-8811-5AAD5D974CBD}">
      <dgm:prSet phldrT="[Text]"/>
      <dgm:spPr/>
      <dgm:t>
        <a:bodyPr/>
        <a:lstStyle/>
        <a:p>
          <a:r>
            <a:rPr lang="en-GB" dirty="0"/>
            <a:t>Friendships</a:t>
          </a:r>
        </a:p>
      </dgm:t>
    </dgm:pt>
    <dgm:pt modelId="{704CB4AB-1AD4-40B4-AE4D-435EDB1C49B1}" type="parTrans" cxnId="{69E3581A-08F6-435F-B498-2A214849D19F}">
      <dgm:prSet/>
      <dgm:spPr/>
      <dgm:t>
        <a:bodyPr/>
        <a:lstStyle/>
        <a:p>
          <a:endParaRPr lang="en-GB"/>
        </a:p>
      </dgm:t>
    </dgm:pt>
    <dgm:pt modelId="{982CE7E0-6B32-41EF-8B9D-7AA6166BE547}" type="sibTrans" cxnId="{69E3581A-08F6-435F-B498-2A214849D19F}">
      <dgm:prSet/>
      <dgm:spPr/>
      <dgm:t>
        <a:bodyPr/>
        <a:lstStyle/>
        <a:p>
          <a:endParaRPr lang="en-GB"/>
        </a:p>
      </dgm:t>
    </dgm:pt>
    <dgm:pt modelId="{D16A9FF7-72D9-4067-8AB3-3065B0B54568}">
      <dgm:prSet phldrT="[Text]"/>
      <dgm:spPr/>
      <dgm:t>
        <a:bodyPr/>
        <a:lstStyle/>
        <a:p>
          <a:r>
            <a:rPr lang="en-GB" dirty="0"/>
            <a:t>Personal life</a:t>
          </a:r>
        </a:p>
      </dgm:t>
    </dgm:pt>
    <dgm:pt modelId="{7B33B25C-52D8-4B8A-BB93-D9D56B311745}" type="parTrans" cxnId="{D2B38D41-051E-4370-B4C9-A25E07458CE5}">
      <dgm:prSet/>
      <dgm:spPr/>
      <dgm:t>
        <a:bodyPr/>
        <a:lstStyle/>
        <a:p>
          <a:endParaRPr lang="en-GB"/>
        </a:p>
      </dgm:t>
    </dgm:pt>
    <dgm:pt modelId="{A37F71E1-89CC-4FC1-8C7E-B47E480DA4AC}" type="sibTrans" cxnId="{D2B38D41-051E-4370-B4C9-A25E07458CE5}">
      <dgm:prSet/>
      <dgm:spPr/>
      <dgm:t>
        <a:bodyPr/>
        <a:lstStyle/>
        <a:p>
          <a:endParaRPr lang="en-GB"/>
        </a:p>
      </dgm:t>
    </dgm:pt>
    <dgm:pt modelId="{2815755D-81EA-4624-A2C9-D2BB430DE183}">
      <dgm:prSet phldrT="[Text]"/>
      <dgm:spPr/>
      <dgm:t>
        <a:bodyPr/>
        <a:lstStyle/>
        <a:p>
          <a:r>
            <a:rPr lang="en-GB" dirty="0"/>
            <a:t>Relationships</a:t>
          </a:r>
        </a:p>
      </dgm:t>
    </dgm:pt>
    <dgm:pt modelId="{F1FAFCE1-3E54-41B4-BD1A-673E8ED0FD7C}" type="parTrans" cxnId="{B1C55034-7EAC-46D1-B09E-8C44C46DDD42}">
      <dgm:prSet/>
      <dgm:spPr/>
      <dgm:t>
        <a:bodyPr/>
        <a:lstStyle/>
        <a:p>
          <a:endParaRPr lang="en-GB"/>
        </a:p>
      </dgm:t>
    </dgm:pt>
    <dgm:pt modelId="{4F14F790-8108-48CD-AA09-8A87988552E8}" type="sibTrans" cxnId="{B1C55034-7EAC-46D1-B09E-8C44C46DDD42}">
      <dgm:prSet/>
      <dgm:spPr/>
      <dgm:t>
        <a:bodyPr/>
        <a:lstStyle/>
        <a:p>
          <a:endParaRPr lang="en-GB"/>
        </a:p>
      </dgm:t>
    </dgm:pt>
    <dgm:pt modelId="{21107E6E-9A8D-4D36-BBE5-5FEE003B2CCD}">
      <dgm:prSet phldrT="[Text]"/>
      <dgm:spPr/>
      <dgm:t>
        <a:bodyPr/>
        <a:lstStyle/>
        <a:p>
          <a:r>
            <a:rPr lang="en-GB" dirty="0"/>
            <a:t>Sexual assault</a:t>
          </a:r>
        </a:p>
      </dgm:t>
    </dgm:pt>
    <dgm:pt modelId="{1DB350F1-5FEE-4126-A310-C3FA671061EE}" type="parTrans" cxnId="{65464A21-D4F4-4827-8DB6-95DDAA6B9E9E}">
      <dgm:prSet/>
      <dgm:spPr/>
      <dgm:t>
        <a:bodyPr/>
        <a:lstStyle/>
        <a:p>
          <a:endParaRPr lang="en-GB"/>
        </a:p>
      </dgm:t>
    </dgm:pt>
    <dgm:pt modelId="{D57AE149-CEBC-4BFC-80E8-068FD5411BAF}" type="sibTrans" cxnId="{65464A21-D4F4-4827-8DB6-95DDAA6B9E9E}">
      <dgm:prSet/>
      <dgm:spPr/>
      <dgm:t>
        <a:bodyPr/>
        <a:lstStyle/>
        <a:p>
          <a:endParaRPr lang="en-GB"/>
        </a:p>
      </dgm:t>
    </dgm:pt>
    <dgm:pt modelId="{4CCCD1A5-23C9-437F-A2E1-433C690790D8}">
      <dgm:prSet phldrT="[Text]"/>
      <dgm:spPr/>
      <dgm:t>
        <a:bodyPr/>
        <a:lstStyle/>
        <a:p>
          <a:r>
            <a:rPr lang="en-GB" dirty="0"/>
            <a:t>Extra-</a:t>
          </a:r>
          <a:r>
            <a:rPr lang="en-GB" dirty="0" err="1"/>
            <a:t>curriculars</a:t>
          </a:r>
          <a:endParaRPr lang="en-GB" dirty="0"/>
        </a:p>
      </dgm:t>
    </dgm:pt>
    <dgm:pt modelId="{5215DE9B-9A2B-4CA5-9907-8A23E7894EC2}" type="parTrans" cxnId="{31909CA0-9F1E-4D1C-9595-B537D59CACB6}">
      <dgm:prSet/>
      <dgm:spPr/>
      <dgm:t>
        <a:bodyPr/>
        <a:lstStyle/>
        <a:p>
          <a:endParaRPr lang="en-GB"/>
        </a:p>
      </dgm:t>
    </dgm:pt>
    <dgm:pt modelId="{3F3E02A1-98BA-43BF-B138-2AAC1371C1CC}" type="sibTrans" cxnId="{31909CA0-9F1E-4D1C-9595-B537D59CACB6}">
      <dgm:prSet/>
      <dgm:spPr/>
      <dgm:t>
        <a:bodyPr/>
        <a:lstStyle/>
        <a:p>
          <a:endParaRPr lang="en-GB"/>
        </a:p>
      </dgm:t>
    </dgm:pt>
    <dgm:pt modelId="{AFA63E6D-3F8F-4671-BA88-0F86869EC34F}">
      <dgm:prSet phldrT="[Text]"/>
      <dgm:spPr/>
      <dgm:t>
        <a:bodyPr/>
        <a:lstStyle/>
        <a:p>
          <a:r>
            <a:rPr lang="en-GB" dirty="0"/>
            <a:t>Non-participation</a:t>
          </a:r>
        </a:p>
      </dgm:t>
    </dgm:pt>
    <dgm:pt modelId="{E52E9115-905A-42E3-90CF-EE2B0AFA86DD}" type="parTrans" cxnId="{CC7833ED-A03C-454C-A71A-F3D934FC2699}">
      <dgm:prSet/>
      <dgm:spPr/>
      <dgm:t>
        <a:bodyPr/>
        <a:lstStyle/>
        <a:p>
          <a:endParaRPr lang="en-GB"/>
        </a:p>
      </dgm:t>
    </dgm:pt>
    <dgm:pt modelId="{6F6A1EBA-B435-4872-91C6-5DA0B56F194C}" type="sibTrans" cxnId="{CC7833ED-A03C-454C-A71A-F3D934FC2699}">
      <dgm:prSet/>
      <dgm:spPr/>
      <dgm:t>
        <a:bodyPr/>
        <a:lstStyle/>
        <a:p>
          <a:endParaRPr lang="en-GB"/>
        </a:p>
      </dgm:t>
    </dgm:pt>
    <dgm:pt modelId="{8C680D37-B41C-4DD4-9BC7-223AA1D04CF7}">
      <dgm:prSet phldrT="[Text]"/>
      <dgm:spPr/>
      <dgm:t>
        <a:bodyPr/>
        <a:lstStyle/>
        <a:p>
          <a:r>
            <a:rPr lang="en-GB" dirty="0"/>
            <a:t>Victimisation</a:t>
          </a:r>
        </a:p>
      </dgm:t>
    </dgm:pt>
    <dgm:pt modelId="{8377E6E3-B6BD-4D9D-88FA-7E17B9D49C35}" type="parTrans" cxnId="{9063B2B7-DA9F-45BB-83AE-495F52EC6B2C}">
      <dgm:prSet/>
      <dgm:spPr/>
      <dgm:t>
        <a:bodyPr/>
        <a:lstStyle/>
        <a:p>
          <a:endParaRPr lang="en-GB"/>
        </a:p>
      </dgm:t>
    </dgm:pt>
    <dgm:pt modelId="{275C8FD6-4B26-4698-BE60-A4AAAEC3877E}" type="sibTrans" cxnId="{9063B2B7-DA9F-45BB-83AE-495F52EC6B2C}">
      <dgm:prSet/>
      <dgm:spPr/>
      <dgm:t>
        <a:bodyPr/>
        <a:lstStyle/>
        <a:p>
          <a:endParaRPr lang="en-GB"/>
        </a:p>
      </dgm:t>
    </dgm:pt>
    <dgm:pt modelId="{F5B0FC73-BBB4-4C34-9F9A-18082E4719E4}">
      <dgm:prSet/>
      <dgm:spPr/>
      <dgm:t>
        <a:bodyPr/>
        <a:lstStyle/>
        <a:p>
          <a:r>
            <a:rPr lang="en-GB" dirty="0"/>
            <a:t>Academics</a:t>
          </a:r>
        </a:p>
      </dgm:t>
    </dgm:pt>
    <dgm:pt modelId="{E886E5F8-C103-4BA5-A763-F9D9BDE98F3E}" type="parTrans" cxnId="{8EA7C9E7-B520-441F-9F36-5266CA79F190}">
      <dgm:prSet/>
      <dgm:spPr/>
      <dgm:t>
        <a:bodyPr/>
        <a:lstStyle/>
        <a:p>
          <a:endParaRPr lang="en-GB"/>
        </a:p>
      </dgm:t>
    </dgm:pt>
    <dgm:pt modelId="{54C6193E-F8E6-40C5-B329-AF8E74F688A4}" type="sibTrans" cxnId="{8EA7C9E7-B520-441F-9F36-5266CA79F190}">
      <dgm:prSet/>
      <dgm:spPr/>
      <dgm:t>
        <a:bodyPr/>
        <a:lstStyle/>
        <a:p>
          <a:endParaRPr lang="en-GB"/>
        </a:p>
      </dgm:t>
    </dgm:pt>
    <dgm:pt modelId="{5A94F928-052E-4F66-BD70-20A301AE10B6}">
      <dgm:prSet/>
      <dgm:spPr/>
      <dgm:t>
        <a:bodyPr/>
        <a:lstStyle/>
        <a:p>
          <a:r>
            <a:rPr lang="en-GB" dirty="0"/>
            <a:t>Feeling silenced</a:t>
          </a:r>
        </a:p>
      </dgm:t>
    </dgm:pt>
    <dgm:pt modelId="{E74029C4-6D18-4239-A04B-4E3DA8EC72DB}" type="parTrans" cxnId="{5A57CECC-AE52-4930-8AAE-729DD1EC4F61}">
      <dgm:prSet/>
      <dgm:spPr/>
      <dgm:t>
        <a:bodyPr/>
        <a:lstStyle/>
        <a:p>
          <a:endParaRPr lang="en-GB"/>
        </a:p>
      </dgm:t>
    </dgm:pt>
    <dgm:pt modelId="{4E75DE07-84A1-4BED-80CB-2702181BD7AF}" type="sibTrans" cxnId="{5A57CECC-AE52-4930-8AAE-729DD1EC4F61}">
      <dgm:prSet/>
      <dgm:spPr/>
      <dgm:t>
        <a:bodyPr/>
        <a:lstStyle/>
        <a:p>
          <a:endParaRPr lang="en-GB"/>
        </a:p>
      </dgm:t>
    </dgm:pt>
    <dgm:pt modelId="{CAAE596E-77EE-494B-990D-32DFE08767A1}">
      <dgm:prSet/>
      <dgm:spPr/>
      <dgm:t>
        <a:bodyPr/>
        <a:lstStyle/>
        <a:p>
          <a:r>
            <a:rPr lang="en-GB" dirty="0"/>
            <a:t>Women’s issues devalued</a:t>
          </a:r>
        </a:p>
      </dgm:t>
    </dgm:pt>
    <dgm:pt modelId="{2AE84C80-6731-480C-9643-838B9C96069C}" type="sibTrans" cxnId="{96286C06-8270-4F43-A487-C1C7FA567306}">
      <dgm:prSet/>
      <dgm:spPr/>
      <dgm:t>
        <a:bodyPr/>
        <a:lstStyle/>
        <a:p>
          <a:endParaRPr lang="en-GB"/>
        </a:p>
      </dgm:t>
    </dgm:pt>
    <dgm:pt modelId="{3534B9F1-FA3D-4F5F-B7A6-48EF68C8EC37}" type="parTrans" cxnId="{96286C06-8270-4F43-A487-C1C7FA567306}">
      <dgm:prSet/>
      <dgm:spPr/>
      <dgm:t>
        <a:bodyPr/>
        <a:lstStyle/>
        <a:p>
          <a:endParaRPr lang="en-GB"/>
        </a:p>
      </dgm:t>
    </dgm:pt>
    <dgm:pt modelId="{AB1E7A94-0FDD-40C2-888B-28E307A9E108}" type="pres">
      <dgm:prSet presAssocID="{1A87B1A6-7C89-4ABD-8A1B-C4571F3AB93A}" presName="theList" presStyleCnt="0">
        <dgm:presLayoutVars>
          <dgm:dir/>
          <dgm:animLvl val="lvl"/>
          <dgm:resizeHandles val="exact"/>
        </dgm:presLayoutVars>
      </dgm:prSet>
      <dgm:spPr/>
    </dgm:pt>
    <dgm:pt modelId="{E1A1DB83-BFD4-4462-AA2D-4C958A6B86F0}" type="pres">
      <dgm:prSet presAssocID="{52013ACF-727D-4D6D-9C9B-15C1D46D8BF2}" presName="compNode" presStyleCnt="0"/>
      <dgm:spPr/>
    </dgm:pt>
    <dgm:pt modelId="{04E0F81A-A29E-4F70-8302-262FB2460E94}" type="pres">
      <dgm:prSet presAssocID="{52013ACF-727D-4D6D-9C9B-15C1D46D8BF2}" presName="aNode" presStyleLbl="bgShp" presStyleIdx="0" presStyleCnt="4" custLinFactNeighborX="-55177" custLinFactNeighborY="6875"/>
      <dgm:spPr/>
    </dgm:pt>
    <dgm:pt modelId="{99D44EED-72CD-42A4-8E32-69A210AF05E9}" type="pres">
      <dgm:prSet presAssocID="{52013ACF-727D-4D6D-9C9B-15C1D46D8BF2}" presName="textNode" presStyleLbl="bgShp" presStyleIdx="0" presStyleCnt="4"/>
      <dgm:spPr/>
    </dgm:pt>
    <dgm:pt modelId="{CA648172-283F-4495-91BE-AE63972C76DA}" type="pres">
      <dgm:prSet presAssocID="{52013ACF-727D-4D6D-9C9B-15C1D46D8BF2}" presName="compChildNode" presStyleCnt="0"/>
      <dgm:spPr/>
    </dgm:pt>
    <dgm:pt modelId="{3FE1DA19-2642-4000-B2B0-2A8DB9434633}" type="pres">
      <dgm:prSet presAssocID="{52013ACF-727D-4D6D-9C9B-15C1D46D8BF2}" presName="theInnerList" presStyleCnt="0"/>
      <dgm:spPr/>
    </dgm:pt>
    <dgm:pt modelId="{E11AF8C3-6373-4599-B488-B6AD1E4A4E66}" type="pres">
      <dgm:prSet presAssocID="{91BE8580-201A-4921-BB07-F8117D0AB64F}" presName="childNode" presStyleLbl="node1" presStyleIdx="0" presStyleCnt="8">
        <dgm:presLayoutVars>
          <dgm:bulletEnabled val="1"/>
        </dgm:presLayoutVars>
      </dgm:prSet>
      <dgm:spPr/>
    </dgm:pt>
    <dgm:pt modelId="{0B143CFE-0B17-46E2-8D45-FC779FEBAD73}" type="pres">
      <dgm:prSet presAssocID="{91BE8580-201A-4921-BB07-F8117D0AB64F}" presName="aSpace2" presStyleCnt="0"/>
      <dgm:spPr/>
    </dgm:pt>
    <dgm:pt modelId="{876FE450-A5BD-4896-86DC-155D07819696}" type="pres">
      <dgm:prSet presAssocID="{A1522F1B-ABF0-4FAB-8811-5AAD5D974CBD}" presName="childNode" presStyleLbl="node1" presStyleIdx="1" presStyleCnt="8">
        <dgm:presLayoutVars>
          <dgm:bulletEnabled val="1"/>
        </dgm:presLayoutVars>
      </dgm:prSet>
      <dgm:spPr/>
    </dgm:pt>
    <dgm:pt modelId="{E803955B-8162-4DDC-ACE8-D62CAD683BB9}" type="pres">
      <dgm:prSet presAssocID="{52013ACF-727D-4D6D-9C9B-15C1D46D8BF2}" presName="aSpace" presStyleCnt="0"/>
      <dgm:spPr/>
    </dgm:pt>
    <dgm:pt modelId="{9BC5B86C-015A-48A5-8FFA-0CBA52642AA7}" type="pres">
      <dgm:prSet presAssocID="{D16A9FF7-72D9-4067-8AB3-3065B0B54568}" presName="compNode" presStyleCnt="0"/>
      <dgm:spPr/>
    </dgm:pt>
    <dgm:pt modelId="{2A14F824-0454-44D6-8F04-B994E54D67F8}" type="pres">
      <dgm:prSet presAssocID="{D16A9FF7-72D9-4067-8AB3-3065B0B54568}" presName="aNode" presStyleLbl="bgShp" presStyleIdx="1" presStyleCnt="4"/>
      <dgm:spPr/>
    </dgm:pt>
    <dgm:pt modelId="{112E983D-1C3C-4FFB-92BB-97966D19EAC1}" type="pres">
      <dgm:prSet presAssocID="{D16A9FF7-72D9-4067-8AB3-3065B0B54568}" presName="textNode" presStyleLbl="bgShp" presStyleIdx="1" presStyleCnt="4"/>
      <dgm:spPr/>
    </dgm:pt>
    <dgm:pt modelId="{CBE73AA0-B6F2-4F58-B37C-2B1E64AE4F22}" type="pres">
      <dgm:prSet presAssocID="{D16A9FF7-72D9-4067-8AB3-3065B0B54568}" presName="compChildNode" presStyleCnt="0"/>
      <dgm:spPr/>
    </dgm:pt>
    <dgm:pt modelId="{7AD870E5-2FAA-4322-8DFC-EBAD483E480C}" type="pres">
      <dgm:prSet presAssocID="{D16A9FF7-72D9-4067-8AB3-3065B0B54568}" presName="theInnerList" presStyleCnt="0"/>
      <dgm:spPr/>
    </dgm:pt>
    <dgm:pt modelId="{1D87FA33-57EC-4856-93FB-AF209C4E1D68}" type="pres">
      <dgm:prSet presAssocID="{2815755D-81EA-4624-A2C9-D2BB430DE183}" presName="childNode" presStyleLbl="node1" presStyleIdx="2" presStyleCnt="8">
        <dgm:presLayoutVars>
          <dgm:bulletEnabled val="1"/>
        </dgm:presLayoutVars>
      </dgm:prSet>
      <dgm:spPr/>
    </dgm:pt>
    <dgm:pt modelId="{5F3D1A47-9217-4DF0-B96E-605893DBE098}" type="pres">
      <dgm:prSet presAssocID="{2815755D-81EA-4624-A2C9-D2BB430DE183}" presName="aSpace2" presStyleCnt="0"/>
      <dgm:spPr/>
    </dgm:pt>
    <dgm:pt modelId="{00C8D56D-1FA3-48D7-9A69-CE3B0DDCB711}" type="pres">
      <dgm:prSet presAssocID="{21107E6E-9A8D-4D36-BBE5-5FEE003B2CCD}" presName="childNode" presStyleLbl="node1" presStyleIdx="3" presStyleCnt="8">
        <dgm:presLayoutVars>
          <dgm:bulletEnabled val="1"/>
        </dgm:presLayoutVars>
      </dgm:prSet>
      <dgm:spPr/>
    </dgm:pt>
    <dgm:pt modelId="{7E8AD683-646A-4228-997F-40867ACF7A19}" type="pres">
      <dgm:prSet presAssocID="{D16A9FF7-72D9-4067-8AB3-3065B0B54568}" presName="aSpace" presStyleCnt="0"/>
      <dgm:spPr/>
    </dgm:pt>
    <dgm:pt modelId="{9ABA850E-6643-4503-AF4F-B2FCE96E8C23}" type="pres">
      <dgm:prSet presAssocID="{4CCCD1A5-23C9-437F-A2E1-433C690790D8}" presName="compNode" presStyleCnt="0"/>
      <dgm:spPr/>
    </dgm:pt>
    <dgm:pt modelId="{EA9F5D51-609C-4D81-8398-8392E4FA005B}" type="pres">
      <dgm:prSet presAssocID="{4CCCD1A5-23C9-437F-A2E1-433C690790D8}" presName="aNode" presStyleLbl="bgShp" presStyleIdx="2" presStyleCnt="4"/>
      <dgm:spPr/>
    </dgm:pt>
    <dgm:pt modelId="{693966A2-72C8-470F-B8BD-A92779E2F383}" type="pres">
      <dgm:prSet presAssocID="{4CCCD1A5-23C9-437F-A2E1-433C690790D8}" presName="textNode" presStyleLbl="bgShp" presStyleIdx="2" presStyleCnt="4"/>
      <dgm:spPr/>
    </dgm:pt>
    <dgm:pt modelId="{E8A989F0-F217-4514-97BB-4918E0468B81}" type="pres">
      <dgm:prSet presAssocID="{4CCCD1A5-23C9-437F-A2E1-433C690790D8}" presName="compChildNode" presStyleCnt="0"/>
      <dgm:spPr/>
    </dgm:pt>
    <dgm:pt modelId="{EB369A3C-D119-4206-9487-03A08BC048A2}" type="pres">
      <dgm:prSet presAssocID="{4CCCD1A5-23C9-437F-A2E1-433C690790D8}" presName="theInnerList" presStyleCnt="0"/>
      <dgm:spPr/>
    </dgm:pt>
    <dgm:pt modelId="{0D5FAE99-48B2-4288-9D44-0B367C15D5F9}" type="pres">
      <dgm:prSet presAssocID="{AFA63E6D-3F8F-4671-BA88-0F86869EC34F}" presName="childNode" presStyleLbl="node1" presStyleIdx="4" presStyleCnt="8">
        <dgm:presLayoutVars>
          <dgm:bulletEnabled val="1"/>
        </dgm:presLayoutVars>
      </dgm:prSet>
      <dgm:spPr/>
    </dgm:pt>
    <dgm:pt modelId="{E6265BF8-3B67-49BE-846D-AEF577AD9CC1}" type="pres">
      <dgm:prSet presAssocID="{AFA63E6D-3F8F-4671-BA88-0F86869EC34F}" presName="aSpace2" presStyleCnt="0"/>
      <dgm:spPr/>
    </dgm:pt>
    <dgm:pt modelId="{4BE0A28F-E416-44E6-84D7-E5405D965022}" type="pres">
      <dgm:prSet presAssocID="{8C680D37-B41C-4DD4-9BC7-223AA1D04CF7}" presName="childNode" presStyleLbl="node1" presStyleIdx="5" presStyleCnt="8">
        <dgm:presLayoutVars>
          <dgm:bulletEnabled val="1"/>
        </dgm:presLayoutVars>
      </dgm:prSet>
      <dgm:spPr/>
    </dgm:pt>
    <dgm:pt modelId="{F0E25293-7B1C-4820-B940-E612C0767210}" type="pres">
      <dgm:prSet presAssocID="{4CCCD1A5-23C9-437F-A2E1-433C690790D8}" presName="aSpace" presStyleCnt="0"/>
      <dgm:spPr/>
    </dgm:pt>
    <dgm:pt modelId="{285A975E-D66C-4539-A40A-30DBD58EC9DB}" type="pres">
      <dgm:prSet presAssocID="{F5B0FC73-BBB4-4C34-9F9A-18082E4719E4}" presName="compNode" presStyleCnt="0"/>
      <dgm:spPr/>
    </dgm:pt>
    <dgm:pt modelId="{E997EB06-85EE-47A0-8486-3C41C497622C}" type="pres">
      <dgm:prSet presAssocID="{F5B0FC73-BBB4-4C34-9F9A-18082E4719E4}" presName="aNode" presStyleLbl="bgShp" presStyleIdx="3" presStyleCnt="4"/>
      <dgm:spPr/>
    </dgm:pt>
    <dgm:pt modelId="{B792E621-6AEA-4832-9864-EB3F3A90CF16}" type="pres">
      <dgm:prSet presAssocID="{F5B0FC73-BBB4-4C34-9F9A-18082E4719E4}" presName="textNode" presStyleLbl="bgShp" presStyleIdx="3" presStyleCnt="4"/>
      <dgm:spPr/>
    </dgm:pt>
    <dgm:pt modelId="{7CEEE699-24F7-4CAC-9B49-1BA56E8E6A11}" type="pres">
      <dgm:prSet presAssocID="{F5B0FC73-BBB4-4C34-9F9A-18082E4719E4}" presName="compChildNode" presStyleCnt="0"/>
      <dgm:spPr/>
    </dgm:pt>
    <dgm:pt modelId="{179488AC-E4BA-44C2-ACF8-33CF41195712}" type="pres">
      <dgm:prSet presAssocID="{F5B0FC73-BBB4-4C34-9F9A-18082E4719E4}" presName="theInnerList" presStyleCnt="0"/>
      <dgm:spPr/>
    </dgm:pt>
    <dgm:pt modelId="{18A74DA7-2239-4D4F-A20A-54443FB4004A}" type="pres">
      <dgm:prSet presAssocID="{5A94F928-052E-4F66-BD70-20A301AE10B6}" presName="childNode" presStyleLbl="node1" presStyleIdx="6" presStyleCnt="8">
        <dgm:presLayoutVars>
          <dgm:bulletEnabled val="1"/>
        </dgm:presLayoutVars>
      </dgm:prSet>
      <dgm:spPr/>
    </dgm:pt>
    <dgm:pt modelId="{DE4E107A-F843-4430-BB2D-492163CF148B}" type="pres">
      <dgm:prSet presAssocID="{5A94F928-052E-4F66-BD70-20A301AE10B6}" presName="aSpace2" presStyleCnt="0"/>
      <dgm:spPr/>
    </dgm:pt>
    <dgm:pt modelId="{E7787BBC-B7F5-45C1-B814-F7F4B3035157}" type="pres">
      <dgm:prSet presAssocID="{CAAE596E-77EE-494B-990D-32DFE08767A1}" presName="childNode" presStyleLbl="node1" presStyleIdx="7" presStyleCnt="8">
        <dgm:presLayoutVars>
          <dgm:bulletEnabled val="1"/>
        </dgm:presLayoutVars>
      </dgm:prSet>
      <dgm:spPr/>
    </dgm:pt>
  </dgm:ptLst>
  <dgm:cxnLst>
    <dgm:cxn modelId="{E543A300-D2F2-4AB7-90B9-6A0D86E2BEC5}" type="presOf" srcId="{D16A9FF7-72D9-4067-8AB3-3065B0B54568}" destId="{112E983D-1C3C-4FFB-92BB-97966D19EAC1}" srcOrd="1" destOrd="0" presId="urn:microsoft.com/office/officeart/2005/8/layout/lProcess2"/>
    <dgm:cxn modelId="{96286C06-8270-4F43-A487-C1C7FA567306}" srcId="{F5B0FC73-BBB4-4C34-9F9A-18082E4719E4}" destId="{CAAE596E-77EE-494B-990D-32DFE08767A1}" srcOrd="1" destOrd="0" parTransId="{3534B9F1-FA3D-4F5F-B7A6-48EF68C8EC37}" sibTransId="{2AE84C80-6731-480C-9643-838B9C96069C}"/>
    <dgm:cxn modelId="{03A81407-FAD5-4E79-AE5B-569D22E61FB1}" type="presOf" srcId="{4CCCD1A5-23C9-437F-A2E1-433C690790D8}" destId="{693966A2-72C8-470F-B8BD-A92779E2F383}" srcOrd="1" destOrd="0" presId="urn:microsoft.com/office/officeart/2005/8/layout/lProcess2"/>
    <dgm:cxn modelId="{EE1DFA0C-F966-4CE4-8B30-D9DC39F915DC}" type="presOf" srcId="{A1522F1B-ABF0-4FAB-8811-5AAD5D974CBD}" destId="{876FE450-A5BD-4896-86DC-155D07819696}" srcOrd="0" destOrd="0" presId="urn:microsoft.com/office/officeart/2005/8/layout/lProcess2"/>
    <dgm:cxn modelId="{54171612-0B25-4331-8234-503E1A82BEA4}" type="presOf" srcId="{F5B0FC73-BBB4-4C34-9F9A-18082E4719E4}" destId="{B792E621-6AEA-4832-9864-EB3F3A90CF16}" srcOrd="1" destOrd="0" presId="urn:microsoft.com/office/officeart/2005/8/layout/lProcess2"/>
    <dgm:cxn modelId="{69E3581A-08F6-435F-B498-2A214849D19F}" srcId="{52013ACF-727D-4D6D-9C9B-15C1D46D8BF2}" destId="{A1522F1B-ABF0-4FAB-8811-5AAD5D974CBD}" srcOrd="1" destOrd="0" parTransId="{704CB4AB-1AD4-40B4-AE4D-435EDB1C49B1}" sibTransId="{982CE7E0-6B32-41EF-8B9D-7AA6166BE547}"/>
    <dgm:cxn modelId="{65464A21-D4F4-4827-8DB6-95DDAA6B9E9E}" srcId="{D16A9FF7-72D9-4067-8AB3-3065B0B54568}" destId="{21107E6E-9A8D-4D36-BBE5-5FEE003B2CCD}" srcOrd="1" destOrd="0" parTransId="{1DB350F1-5FEE-4126-A310-C3FA671061EE}" sibTransId="{D57AE149-CEBC-4BFC-80E8-068FD5411BAF}"/>
    <dgm:cxn modelId="{B1C55034-7EAC-46D1-B09E-8C44C46DDD42}" srcId="{D16A9FF7-72D9-4067-8AB3-3065B0B54568}" destId="{2815755D-81EA-4624-A2C9-D2BB430DE183}" srcOrd="0" destOrd="0" parTransId="{F1FAFCE1-3E54-41B4-BD1A-673E8ED0FD7C}" sibTransId="{4F14F790-8108-48CD-AA09-8A87988552E8}"/>
    <dgm:cxn modelId="{909DCE3A-6397-4782-9E39-E10D1805B87D}" type="presOf" srcId="{52013ACF-727D-4D6D-9C9B-15C1D46D8BF2}" destId="{99D44EED-72CD-42A4-8E32-69A210AF05E9}" srcOrd="1" destOrd="0" presId="urn:microsoft.com/office/officeart/2005/8/layout/lProcess2"/>
    <dgm:cxn modelId="{CDA2B960-A2C2-4C8D-93C5-DE9D5B822819}" type="presOf" srcId="{AFA63E6D-3F8F-4671-BA88-0F86869EC34F}" destId="{0D5FAE99-48B2-4288-9D44-0B367C15D5F9}" srcOrd="0" destOrd="0" presId="urn:microsoft.com/office/officeart/2005/8/layout/lProcess2"/>
    <dgm:cxn modelId="{D2B38D41-051E-4370-B4C9-A25E07458CE5}" srcId="{1A87B1A6-7C89-4ABD-8A1B-C4571F3AB93A}" destId="{D16A9FF7-72D9-4067-8AB3-3065B0B54568}" srcOrd="1" destOrd="0" parTransId="{7B33B25C-52D8-4B8A-BB93-D9D56B311745}" sibTransId="{A37F71E1-89CC-4FC1-8C7E-B47E480DA4AC}"/>
    <dgm:cxn modelId="{47172749-4C71-461C-A7C8-FD8ABE61B0D0}" type="presOf" srcId="{5A94F928-052E-4F66-BD70-20A301AE10B6}" destId="{18A74DA7-2239-4D4F-A20A-54443FB4004A}" srcOrd="0" destOrd="0" presId="urn:microsoft.com/office/officeart/2005/8/layout/lProcess2"/>
    <dgm:cxn modelId="{E1C94254-197B-492F-A977-9513D24274A1}" type="presOf" srcId="{8C680D37-B41C-4DD4-9BC7-223AA1D04CF7}" destId="{4BE0A28F-E416-44E6-84D7-E5405D965022}" srcOrd="0" destOrd="0" presId="urn:microsoft.com/office/officeart/2005/8/layout/lProcess2"/>
    <dgm:cxn modelId="{1D028293-DDE6-4542-9923-29BAF7E4A383}" type="presOf" srcId="{91BE8580-201A-4921-BB07-F8117D0AB64F}" destId="{E11AF8C3-6373-4599-B488-B6AD1E4A4E66}" srcOrd="0" destOrd="0" presId="urn:microsoft.com/office/officeart/2005/8/layout/lProcess2"/>
    <dgm:cxn modelId="{31909CA0-9F1E-4D1C-9595-B537D59CACB6}" srcId="{1A87B1A6-7C89-4ABD-8A1B-C4571F3AB93A}" destId="{4CCCD1A5-23C9-437F-A2E1-433C690790D8}" srcOrd="2" destOrd="0" parTransId="{5215DE9B-9A2B-4CA5-9907-8A23E7894EC2}" sibTransId="{3F3E02A1-98BA-43BF-B138-2AAC1371C1CC}"/>
    <dgm:cxn modelId="{0B8AB3A1-58B8-41AC-A0C1-EE0B72353A54}" type="presOf" srcId="{4CCCD1A5-23C9-437F-A2E1-433C690790D8}" destId="{EA9F5D51-609C-4D81-8398-8392E4FA005B}" srcOrd="0" destOrd="0" presId="urn:microsoft.com/office/officeart/2005/8/layout/lProcess2"/>
    <dgm:cxn modelId="{EE3424A4-141D-4EEC-B156-9C7AF5786784}" type="presOf" srcId="{2815755D-81EA-4624-A2C9-D2BB430DE183}" destId="{1D87FA33-57EC-4856-93FB-AF209C4E1D68}" srcOrd="0" destOrd="0" presId="urn:microsoft.com/office/officeart/2005/8/layout/lProcess2"/>
    <dgm:cxn modelId="{573EC0A6-DDEF-4ADD-BD94-57D394816F3B}" type="presOf" srcId="{21107E6E-9A8D-4D36-BBE5-5FEE003B2CCD}" destId="{00C8D56D-1FA3-48D7-9A69-CE3B0DDCB711}" srcOrd="0" destOrd="0" presId="urn:microsoft.com/office/officeart/2005/8/layout/lProcess2"/>
    <dgm:cxn modelId="{9063B2B7-DA9F-45BB-83AE-495F52EC6B2C}" srcId="{4CCCD1A5-23C9-437F-A2E1-433C690790D8}" destId="{8C680D37-B41C-4DD4-9BC7-223AA1D04CF7}" srcOrd="1" destOrd="0" parTransId="{8377E6E3-B6BD-4D9D-88FA-7E17B9D49C35}" sibTransId="{275C8FD6-4B26-4698-BE60-A4AAAEC3877E}"/>
    <dgm:cxn modelId="{5F281EC6-F2B5-48A2-B188-13235083A16E}" type="presOf" srcId="{CAAE596E-77EE-494B-990D-32DFE08767A1}" destId="{E7787BBC-B7F5-45C1-B814-F7F4B3035157}" srcOrd="0" destOrd="0" presId="urn:microsoft.com/office/officeart/2005/8/layout/lProcess2"/>
    <dgm:cxn modelId="{E011E8C8-E466-4431-8BFD-EDB8E8F41F83}" srcId="{52013ACF-727D-4D6D-9C9B-15C1D46D8BF2}" destId="{91BE8580-201A-4921-BB07-F8117D0AB64F}" srcOrd="0" destOrd="0" parTransId="{755B7BB9-37F3-46FD-BA48-286571A0287A}" sibTransId="{517F784E-A4B8-41DA-B3FB-139A63CDEE9F}"/>
    <dgm:cxn modelId="{5A57CECC-AE52-4930-8AAE-729DD1EC4F61}" srcId="{F5B0FC73-BBB4-4C34-9F9A-18082E4719E4}" destId="{5A94F928-052E-4F66-BD70-20A301AE10B6}" srcOrd="0" destOrd="0" parTransId="{E74029C4-6D18-4239-A04B-4E3DA8EC72DB}" sibTransId="{4E75DE07-84A1-4BED-80CB-2702181BD7AF}"/>
    <dgm:cxn modelId="{8EA7C9E7-B520-441F-9F36-5266CA79F190}" srcId="{1A87B1A6-7C89-4ABD-8A1B-C4571F3AB93A}" destId="{F5B0FC73-BBB4-4C34-9F9A-18082E4719E4}" srcOrd="3" destOrd="0" parTransId="{E886E5F8-C103-4BA5-A763-F9D9BDE98F3E}" sibTransId="{54C6193E-F8E6-40C5-B329-AF8E74F688A4}"/>
    <dgm:cxn modelId="{321D91EA-FEED-4FC1-8D6A-A02AC51D34BA}" type="presOf" srcId="{1A87B1A6-7C89-4ABD-8A1B-C4571F3AB93A}" destId="{AB1E7A94-0FDD-40C2-888B-28E307A9E108}" srcOrd="0" destOrd="0" presId="urn:microsoft.com/office/officeart/2005/8/layout/lProcess2"/>
    <dgm:cxn modelId="{9DE2D2EB-513C-4607-B5F7-F84A18A93D20}" type="presOf" srcId="{F5B0FC73-BBB4-4C34-9F9A-18082E4719E4}" destId="{E997EB06-85EE-47A0-8486-3C41C497622C}" srcOrd="0" destOrd="0" presId="urn:microsoft.com/office/officeart/2005/8/layout/lProcess2"/>
    <dgm:cxn modelId="{B6576DEC-6922-4A60-A07F-014D374D95EA}" srcId="{1A87B1A6-7C89-4ABD-8A1B-C4571F3AB93A}" destId="{52013ACF-727D-4D6D-9C9B-15C1D46D8BF2}" srcOrd="0" destOrd="0" parTransId="{E945EEE2-C96E-497F-9DE0-901F87CD49AA}" sibTransId="{8F99B951-0461-4DD8-97F3-8D8E39734340}"/>
    <dgm:cxn modelId="{CC7833ED-A03C-454C-A71A-F3D934FC2699}" srcId="{4CCCD1A5-23C9-437F-A2E1-433C690790D8}" destId="{AFA63E6D-3F8F-4671-BA88-0F86869EC34F}" srcOrd="0" destOrd="0" parTransId="{E52E9115-905A-42E3-90CF-EE2B0AFA86DD}" sibTransId="{6F6A1EBA-B435-4872-91C6-5DA0B56F194C}"/>
    <dgm:cxn modelId="{43AA25F6-F23F-4518-97B7-E8E973851529}" type="presOf" srcId="{52013ACF-727D-4D6D-9C9B-15C1D46D8BF2}" destId="{04E0F81A-A29E-4F70-8302-262FB2460E94}" srcOrd="0" destOrd="0" presId="urn:microsoft.com/office/officeart/2005/8/layout/lProcess2"/>
    <dgm:cxn modelId="{9631BDF8-B9B7-46DD-8C75-4A945A6205A0}" type="presOf" srcId="{D16A9FF7-72D9-4067-8AB3-3065B0B54568}" destId="{2A14F824-0454-44D6-8F04-B994E54D67F8}" srcOrd="0" destOrd="0" presId="urn:microsoft.com/office/officeart/2005/8/layout/lProcess2"/>
    <dgm:cxn modelId="{42C7645D-6AE9-40A7-9F3F-9734049AEB24}" type="presParOf" srcId="{AB1E7A94-0FDD-40C2-888B-28E307A9E108}" destId="{E1A1DB83-BFD4-4462-AA2D-4C958A6B86F0}" srcOrd="0" destOrd="0" presId="urn:microsoft.com/office/officeart/2005/8/layout/lProcess2"/>
    <dgm:cxn modelId="{3500CDAC-44EB-4E33-B1F6-6189D2379E51}" type="presParOf" srcId="{E1A1DB83-BFD4-4462-AA2D-4C958A6B86F0}" destId="{04E0F81A-A29E-4F70-8302-262FB2460E94}" srcOrd="0" destOrd="0" presId="urn:microsoft.com/office/officeart/2005/8/layout/lProcess2"/>
    <dgm:cxn modelId="{F2582222-E150-4D0B-A328-A1726137A19D}" type="presParOf" srcId="{E1A1DB83-BFD4-4462-AA2D-4C958A6B86F0}" destId="{99D44EED-72CD-42A4-8E32-69A210AF05E9}" srcOrd="1" destOrd="0" presId="urn:microsoft.com/office/officeart/2005/8/layout/lProcess2"/>
    <dgm:cxn modelId="{FFFF0680-A1E3-4D02-B055-7E8F6DD0DD83}" type="presParOf" srcId="{E1A1DB83-BFD4-4462-AA2D-4C958A6B86F0}" destId="{CA648172-283F-4495-91BE-AE63972C76DA}" srcOrd="2" destOrd="0" presId="urn:microsoft.com/office/officeart/2005/8/layout/lProcess2"/>
    <dgm:cxn modelId="{05E6EDF5-E85A-4DAD-B1E6-02DD3503788E}" type="presParOf" srcId="{CA648172-283F-4495-91BE-AE63972C76DA}" destId="{3FE1DA19-2642-4000-B2B0-2A8DB9434633}" srcOrd="0" destOrd="0" presId="urn:microsoft.com/office/officeart/2005/8/layout/lProcess2"/>
    <dgm:cxn modelId="{C9B652DE-8EC7-4836-9623-FE3D1A187486}" type="presParOf" srcId="{3FE1DA19-2642-4000-B2B0-2A8DB9434633}" destId="{E11AF8C3-6373-4599-B488-B6AD1E4A4E66}" srcOrd="0" destOrd="0" presId="urn:microsoft.com/office/officeart/2005/8/layout/lProcess2"/>
    <dgm:cxn modelId="{BFF988C7-F2CC-491A-8A88-49CC66872EF1}" type="presParOf" srcId="{3FE1DA19-2642-4000-B2B0-2A8DB9434633}" destId="{0B143CFE-0B17-46E2-8D45-FC779FEBAD73}" srcOrd="1" destOrd="0" presId="urn:microsoft.com/office/officeart/2005/8/layout/lProcess2"/>
    <dgm:cxn modelId="{97D82324-129B-4772-9C77-68A41D8EE7B5}" type="presParOf" srcId="{3FE1DA19-2642-4000-B2B0-2A8DB9434633}" destId="{876FE450-A5BD-4896-86DC-155D07819696}" srcOrd="2" destOrd="0" presId="urn:microsoft.com/office/officeart/2005/8/layout/lProcess2"/>
    <dgm:cxn modelId="{7A4B1A3B-61ED-40DC-A1F4-6DA90F81F50C}" type="presParOf" srcId="{AB1E7A94-0FDD-40C2-888B-28E307A9E108}" destId="{E803955B-8162-4DDC-ACE8-D62CAD683BB9}" srcOrd="1" destOrd="0" presId="urn:microsoft.com/office/officeart/2005/8/layout/lProcess2"/>
    <dgm:cxn modelId="{3D9490E7-09CE-4E4B-A95A-CD96C39019AA}" type="presParOf" srcId="{AB1E7A94-0FDD-40C2-888B-28E307A9E108}" destId="{9BC5B86C-015A-48A5-8FFA-0CBA52642AA7}" srcOrd="2" destOrd="0" presId="urn:microsoft.com/office/officeart/2005/8/layout/lProcess2"/>
    <dgm:cxn modelId="{BEB41837-DBB8-4936-929C-5B525FBE4403}" type="presParOf" srcId="{9BC5B86C-015A-48A5-8FFA-0CBA52642AA7}" destId="{2A14F824-0454-44D6-8F04-B994E54D67F8}" srcOrd="0" destOrd="0" presId="urn:microsoft.com/office/officeart/2005/8/layout/lProcess2"/>
    <dgm:cxn modelId="{D2E8F212-0D64-41F9-BC33-C64F0C093ACD}" type="presParOf" srcId="{9BC5B86C-015A-48A5-8FFA-0CBA52642AA7}" destId="{112E983D-1C3C-4FFB-92BB-97966D19EAC1}" srcOrd="1" destOrd="0" presId="urn:microsoft.com/office/officeart/2005/8/layout/lProcess2"/>
    <dgm:cxn modelId="{F5870E87-ECCF-46C3-99DE-AB7589225374}" type="presParOf" srcId="{9BC5B86C-015A-48A5-8FFA-0CBA52642AA7}" destId="{CBE73AA0-B6F2-4F58-B37C-2B1E64AE4F22}" srcOrd="2" destOrd="0" presId="urn:microsoft.com/office/officeart/2005/8/layout/lProcess2"/>
    <dgm:cxn modelId="{18362D2D-3A96-4F34-97E2-8344AADA2F4B}" type="presParOf" srcId="{CBE73AA0-B6F2-4F58-B37C-2B1E64AE4F22}" destId="{7AD870E5-2FAA-4322-8DFC-EBAD483E480C}" srcOrd="0" destOrd="0" presId="urn:microsoft.com/office/officeart/2005/8/layout/lProcess2"/>
    <dgm:cxn modelId="{7BF76D5C-FD71-4924-80BF-07B4D926C864}" type="presParOf" srcId="{7AD870E5-2FAA-4322-8DFC-EBAD483E480C}" destId="{1D87FA33-57EC-4856-93FB-AF209C4E1D68}" srcOrd="0" destOrd="0" presId="urn:microsoft.com/office/officeart/2005/8/layout/lProcess2"/>
    <dgm:cxn modelId="{98224C9C-9BA8-4426-9800-4F043D0F64F0}" type="presParOf" srcId="{7AD870E5-2FAA-4322-8DFC-EBAD483E480C}" destId="{5F3D1A47-9217-4DF0-B96E-605893DBE098}" srcOrd="1" destOrd="0" presId="urn:microsoft.com/office/officeart/2005/8/layout/lProcess2"/>
    <dgm:cxn modelId="{C69BB5DA-5918-4CDA-84E4-F3AA159A66A4}" type="presParOf" srcId="{7AD870E5-2FAA-4322-8DFC-EBAD483E480C}" destId="{00C8D56D-1FA3-48D7-9A69-CE3B0DDCB711}" srcOrd="2" destOrd="0" presId="urn:microsoft.com/office/officeart/2005/8/layout/lProcess2"/>
    <dgm:cxn modelId="{ECAAE640-3855-4228-903D-BD91453B80ED}" type="presParOf" srcId="{AB1E7A94-0FDD-40C2-888B-28E307A9E108}" destId="{7E8AD683-646A-4228-997F-40867ACF7A19}" srcOrd="3" destOrd="0" presId="urn:microsoft.com/office/officeart/2005/8/layout/lProcess2"/>
    <dgm:cxn modelId="{E56BEBD4-DE4E-4EC2-BEA9-845C852F3924}" type="presParOf" srcId="{AB1E7A94-0FDD-40C2-888B-28E307A9E108}" destId="{9ABA850E-6643-4503-AF4F-B2FCE96E8C23}" srcOrd="4" destOrd="0" presId="urn:microsoft.com/office/officeart/2005/8/layout/lProcess2"/>
    <dgm:cxn modelId="{FD961E20-19A6-48EC-A100-20422ED9EAEC}" type="presParOf" srcId="{9ABA850E-6643-4503-AF4F-B2FCE96E8C23}" destId="{EA9F5D51-609C-4D81-8398-8392E4FA005B}" srcOrd="0" destOrd="0" presId="urn:microsoft.com/office/officeart/2005/8/layout/lProcess2"/>
    <dgm:cxn modelId="{BEE3DBD2-D465-489B-9B6E-4D61E3EFE351}" type="presParOf" srcId="{9ABA850E-6643-4503-AF4F-B2FCE96E8C23}" destId="{693966A2-72C8-470F-B8BD-A92779E2F383}" srcOrd="1" destOrd="0" presId="urn:microsoft.com/office/officeart/2005/8/layout/lProcess2"/>
    <dgm:cxn modelId="{DBDCFA47-58FF-4F7D-8682-B9D67C1509A2}" type="presParOf" srcId="{9ABA850E-6643-4503-AF4F-B2FCE96E8C23}" destId="{E8A989F0-F217-4514-97BB-4918E0468B81}" srcOrd="2" destOrd="0" presId="urn:microsoft.com/office/officeart/2005/8/layout/lProcess2"/>
    <dgm:cxn modelId="{F7359791-66C3-4722-B260-D5E3B1B28BE7}" type="presParOf" srcId="{E8A989F0-F217-4514-97BB-4918E0468B81}" destId="{EB369A3C-D119-4206-9487-03A08BC048A2}" srcOrd="0" destOrd="0" presId="urn:microsoft.com/office/officeart/2005/8/layout/lProcess2"/>
    <dgm:cxn modelId="{B1A180C1-93D4-4938-A481-426F9EF0D047}" type="presParOf" srcId="{EB369A3C-D119-4206-9487-03A08BC048A2}" destId="{0D5FAE99-48B2-4288-9D44-0B367C15D5F9}" srcOrd="0" destOrd="0" presId="urn:microsoft.com/office/officeart/2005/8/layout/lProcess2"/>
    <dgm:cxn modelId="{7417936C-A83D-40D8-A0E6-F200A84BB989}" type="presParOf" srcId="{EB369A3C-D119-4206-9487-03A08BC048A2}" destId="{E6265BF8-3B67-49BE-846D-AEF577AD9CC1}" srcOrd="1" destOrd="0" presId="urn:microsoft.com/office/officeart/2005/8/layout/lProcess2"/>
    <dgm:cxn modelId="{A7868679-5F5C-4E7E-99EF-5AB67A0E067A}" type="presParOf" srcId="{EB369A3C-D119-4206-9487-03A08BC048A2}" destId="{4BE0A28F-E416-44E6-84D7-E5405D965022}" srcOrd="2" destOrd="0" presId="urn:microsoft.com/office/officeart/2005/8/layout/lProcess2"/>
    <dgm:cxn modelId="{D59913BC-3DEC-49CF-B1A5-A9F65B84F097}" type="presParOf" srcId="{AB1E7A94-0FDD-40C2-888B-28E307A9E108}" destId="{F0E25293-7B1C-4820-B940-E612C0767210}" srcOrd="5" destOrd="0" presId="urn:microsoft.com/office/officeart/2005/8/layout/lProcess2"/>
    <dgm:cxn modelId="{675E0153-7AF5-401C-BA86-530ECF6A55CD}" type="presParOf" srcId="{AB1E7A94-0FDD-40C2-888B-28E307A9E108}" destId="{285A975E-D66C-4539-A40A-30DBD58EC9DB}" srcOrd="6" destOrd="0" presId="urn:microsoft.com/office/officeart/2005/8/layout/lProcess2"/>
    <dgm:cxn modelId="{E21E0277-62D6-4476-A98E-D7AD1B73ABBE}" type="presParOf" srcId="{285A975E-D66C-4539-A40A-30DBD58EC9DB}" destId="{E997EB06-85EE-47A0-8486-3C41C497622C}" srcOrd="0" destOrd="0" presId="urn:microsoft.com/office/officeart/2005/8/layout/lProcess2"/>
    <dgm:cxn modelId="{6F3448A3-91A7-484C-AA3B-B9D61BD0D98E}" type="presParOf" srcId="{285A975E-D66C-4539-A40A-30DBD58EC9DB}" destId="{B792E621-6AEA-4832-9864-EB3F3A90CF16}" srcOrd="1" destOrd="0" presId="urn:microsoft.com/office/officeart/2005/8/layout/lProcess2"/>
    <dgm:cxn modelId="{75FF0E4A-8A3F-4582-8DA2-0EFD9196DC77}" type="presParOf" srcId="{285A975E-D66C-4539-A40A-30DBD58EC9DB}" destId="{7CEEE699-24F7-4CAC-9B49-1BA56E8E6A11}" srcOrd="2" destOrd="0" presId="urn:microsoft.com/office/officeart/2005/8/layout/lProcess2"/>
    <dgm:cxn modelId="{5D04E03C-91BD-4516-ABEB-5F9614E681AB}" type="presParOf" srcId="{7CEEE699-24F7-4CAC-9B49-1BA56E8E6A11}" destId="{179488AC-E4BA-44C2-ACF8-33CF41195712}" srcOrd="0" destOrd="0" presId="urn:microsoft.com/office/officeart/2005/8/layout/lProcess2"/>
    <dgm:cxn modelId="{EB0A9757-E025-4C40-A7A1-C2E19E303BCE}" type="presParOf" srcId="{179488AC-E4BA-44C2-ACF8-33CF41195712}" destId="{18A74DA7-2239-4D4F-A20A-54443FB4004A}" srcOrd="0" destOrd="0" presId="urn:microsoft.com/office/officeart/2005/8/layout/lProcess2"/>
    <dgm:cxn modelId="{38367091-EAB2-4460-A84F-82AA9DCDE4D5}" type="presParOf" srcId="{179488AC-E4BA-44C2-ACF8-33CF41195712}" destId="{DE4E107A-F843-4430-BB2D-492163CF148B}" srcOrd="1" destOrd="0" presId="urn:microsoft.com/office/officeart/2005/8/layout/lProcess2"/>
    <dgm:cxn modelId="{AA96C135-278D-4184-8654-6F2A2152B2CA}" type="presParOf" srcId="{179488AC-E4BA-44C2-ACF8-33CF41195712}" destId="{E7787BBC-B7F5-45C1-B814-F7F4B3035157}"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0F81A-A29E-4F70-8302-262FB2460E94}">
      <dsp:nvSpPr>
        <dsp:cNvPr id="0" name=""/>
        <dsp:cNvSpPr/>
      </dsp:nvSpPr>
      <dsp:spPr>
        <a:xfrm>
          <a:off x="0" y="0"/>
          <a:ext cx="2073082" cy="4191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Social life</a:t>
          </a:r>
        </a:p>
      </dsp:txBody>
      <dsp:txXfrm>
        <a:off x="0" y="0"/>
        <a:ext cx="2073082" cy="1257300"/>
      </dsp:txXfrm>
    </dsp:sp>
    <dsp:sp modelId="{E11AF8C3-6373-4599-B488-B6AD1E4A4E66}">
      <dsp:nvSpPr>
        <dsp:cNvPr id="0" name=""/>
        <dsp:cNvSpPr/>
      </dsp:nvSpPr>
      <dsp:spPr>
        <a:xfrm>
          <a:off x="209420" y="1258527"/>
          <a:ext cx="1658466" cy="126364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kern="1200" dirty="0"/>
            <a:t>Nights out</a:t>
          </a:r>
        </a:p>
      </dsp:txBody>
      <dsp:txXfrm>
        <a:off x="246431" y="1295538"/>
        <a:ext cx="1584444" cy="1189621"/>
      </dsp:txXfrm>
    </dsp:sp>
    <dsp:sp modelId="{876FE450-A5BD-4896-86DC-155D07819696}">
      <dsp:nvSpPr>
        <dsp:cNvPr id="0" name=""/>
        <dsp:cNvSpPr/>
      </dsp:nvSpPr>
      <dsp:spPr>
        <a:xfrm>
          <a:off x="209420" y="2716578"/>
          <a:ext cx="1658466" cy="126364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kern="1200" dirty="0"/>
            <a:t>Friendships</a:t>
          </a:r>
        </a:p>
      </dsp:txBody>
      <dsp:txXfrm>
        <a:off x="246431" y="2753589"/>
        <a:ext cx="1584444" cy="1189621"/>
      </dsp:txXfrm>
    </dsp:sp>
    <dsp:sp modelId="{2A14F824-0454-44D6-8F04-B994E54D67F8}">
      <dsp:nvSpPr>
        <dsp:cNvPr id="0" name=""/>
        <dsp:cNvSpPr/>
      </dsp:nvSpPr>
      <dsp:spPr>
        <a:xfrm>
          <a:off x="2230676" y="0"/>
          <a:ext cx="2073082" cy="4191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Personal life</a:t>
          </a:r>
        </a:p>
      </dsp:txBody>
      <dsp:txXfrm>
        <a:off x="2230676" y="0"/>
        <a:ext cx="2073082" cy="1257300"/>
      </dsp:txXfrm>
    </dsp:sp>
    <dsp:sp modelId="{1D87FA33-57EC-4856-93FB-AF209C4E1D68}">
      <dsp:nvSpPr>
        <dsp:cNvPr id="0" name=""/>
        <dsp:cNvSpPr/>
      </dsp:nvSpPr>
      <dsp:spPr>
        <a:xfrm>
          <a:off x="2437984" y="1258527"/>
          <a:ext cx="1658466" cy="126364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kern="1200" dirty="0"/>
            <a:t>Relationships</a:t>
          </a:r>
        </a:p>
      </dsp:txBody>
      <dsp:txXfrm>
        <a:off x="2474995" y="1295538"/>
        <a:ext cx="1584444" cy="1189621"/>
      </dsp:txXfrm>
    </dsp:sp>
    <dsp:sp modelId="{00C8D56D-1FA3-48D7-9A69-CE3B0DDCB711}">
      <dsp:nvSpPr>
        <dsp:cNvPr id="0" name=""/>
        <dsp:cNvSpPr/>
      </dsp:nvSpPr>
      <dsp:spPr>
        <a:xfrm>
          <a:off x="2437984" y="2716578"/>
          <a:ext cx="1658466" cy="126364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kern="1200" dirty="0"/>
            <a:t>Sexual assault</a:t>
          </a:r>
        </a:p>
      </dsp:txBody>
      <dsp:txXfrm>
        <a:off x="2474995" y="2753589"/>
        <a:ext cx="1584444" cy="1189621"/>
      </dsp:txXfrm>
    </dsp:sp>
    <dsp:sp modelId="{EA9F5D51-609C-4D81-8398-8392E4FA005B}">
      <dsp:nvSpPr>
        <dsp:cNvPr id="0" name=""/>
        <dsp:cNvSpPr/>
      </dsp:nvSpPr>
      <dsp:spPr>
        <a:xfrm>
          <a:off x="4459240" y="0"/>
          <a:ext cx="2073082" cy="4191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Extra-</a:t>
          </a:r>
          <a:r>
            <a:rPr lang="en-GB" sz="2700" kern="1200" dirty="0" err="1"/>
            <a:t>curriculars</a:t>
          </a:r>
          <a:endParaRPr lang="en-GB" sz="2700" kern="1200" dirty="0"/>
        </a:p>
      </dsp:txBody>
      <dsp:txXfrm>
        <a:off x="4459240" y="0"/>
        <a:ext cx="2073082" cy="1257300"/>
      </dsp:txXfrm>
    </dsp:sp>
    <dsp:sp modelId="{0D5FAE99-48B2-4288-9D44-0B367C15D5F9}">
      <dsp:nvSpPr>
        <dsp:cNvPr id="0" name=""/>
        <dsp:cNvSpPr/>
      </dsp:nvSpPr>
      <dsp:spPr>
        <a:xfrm>
          <a:off x="4666548" y="1258527"/>
          <a:ext cx="1658466" cy="126364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kern="1200" dirty="0"/>
            <a:t>Non-participation</a:t>
          </a:r>
        </a:p>
      </dsp:txBody>
      <dsp:txXfrm>
        <a:off x="4703559" y="1295538"/>
        <a:ext cx="1584444" cy="1189621"/>
      </dsp:txXfrm>
    </dsp:sp>
    <dsp:sp modelId="{4BE0A28F-E416-44E6-84D7-E5405D965022}">
      <dsp:nvSpPr>
        <dsp:cNvPr id="0" name=""/>
        <dsp:cNvSpPr/>
      </dsp:nvSpPr>
      <dsp:spPr>
        <a:xfrm>
          <a:off x="4666548" y="2716578"/>
          <a:ext cx="1658466" cy="126364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kern="1200" dirty="0"/>
            <a:t>Victimisation</a:t>
          </a:r>
        </a:p>
      </dsp:txBody>
      <dsp:txXfrm>
        <a:off x="4703559" y="2753589"/>
        <a:ext cx="1584444" cy="1189621"/>
      </dsp:txXfrm>
    </dsp:sp>
    <dsp:sp modelId="{E997EB06-85EE-47A0-8486-3C41C497622C}">
      <dsp:nvSpPr>
        <dsp:cNvPr id="0" name=""/>
        <dsp:cNvSpPr/>
      </dsp:nvSpPr>
      <dsp:spPr>
        <a:xfrm>
          <a:off x="6687804" y="0"/>
          <a:ext cx="2073082" cy="4191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Academics</a:t>
          </a:r>
        </a:p>
      </dsp:txBody>
      <dsp:txXfrm>
        <a:off x="6687804" y="0"/>
        <a:ext cx="2073082" cy="1257300"/>
      </dsp:txXfrm>
    </dsp:sp>
    <dsp:sp modelId="{18A74DA7-2239-4D4F-A20A-54443FB4004A}">
      <dsp:nvSpPr>
        <dsp:cNvPr id="0" name=""/>
        <dsp:cNvSpPr/>
      </dsp:nvSpPr>
      <dsp:spPr>
        <a:xfrm>
          <a:off x="6895112" y="1258527"/>
          <a:ext cx="1658466" cy="126364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kern="1200" dirty="0"/>
            <a:t>Feeling silenced</a:t>
          </a:r>
        </a:p>
      </dsp:txBody>
      <dsp:txXfrm>
        <a:off x="6932123" y="1295538"/>
        <a:ext cx="1584444" cy="1189621"/>
      </dsp:txXfrm>
    </dsp:sp>
    <dsp:sp modelId="{E7787BBC-B7F5-45C1-B814-F7F4B3035157}">
      <dsp:nvSpPr>
        <dsp:cNvPr id="0" name=""/>
        <dsp:cNvSpPr/>
      </dsp:nvSpPr>
      <dsp:spPr>
        <a:xfrm>
          <a:off x="6895112" y="2716578"/>
          <a:ext cx="1658466" cy="1263643"/>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kern="1200" dirty="0"/>
            <a:t>Women’s issues devalued</a:t>
          </a:r>
        </a:p>
      </dsp:txBody>
      <dsp:txXfrm>
        <a:off x="6932123" y="2753589"/>
        <a:ext cx="1584444" cy="118962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36DF0-D4C9-421C-B304-64F36FECE211}" type="datetimeFigureOut">
              <a:rPr lang="en-GB" smtClean="0"/>
              <a:t>06/12/2018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D053A9-1B42-4F9F-A74B-BA1564CC9627}" type="slidenum">
              <a:rPr lang="en-GB" smtClean="0"/>
              <a:t>‹#›</a:t>
            </a:fld>
            <a:endParaRPr lang="en-GB"/>
          </a:p>
        </p:txBody>
      </p:sp>
    </p:spTree>
    <p:extLst>
      <p:ext uri="{BB962C8B-B14F-4D97-AF65-F5344CB8AC3E}">
        <p14:creationId xmlns:p14="http://schemas.microsoft.com/office/powerpoint/2010/main" val="3427826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This definition was</a:t>
            </a:r>
            <a:r>
              <a:rPr lang="en-GB" baseline="0" dirty="0"/>
              <a:t> defined by participants in the research we commission “That’s what she said” </a:t>
            </a:r>
            <a:r>
              <a:rPr lang="en-US" sz="1200" baseline="0" dirty="0"/>
              <a:t>a study into</a:t>
            </a:r>
            <a:r>
              <a:rPr lang="en-US" altLang="en-US" sz="1200" dirty="0"/>
              <a:t> women students’ experiences of ‘lad culture’ in higher education – with race being added to the</a:t>
            </a:r>
            <a:r>
              <a:rPr lang="en-US" altLang="en-US" sz="1200" baseline="0" dirty="0"/>
              <a:t> description, as passed by NUS Women’s conference this year.</a:t>
            </a:r>
            <a:endParaRPr lang="en-US" altLang="en-US" sz="1200" dirty="0"/>
          </a:p>
          <a:p>
            <a:endParaRPr lang="en-GB" dirty="0"/>
          </a:p>
        </p:txBody>
      </p:sp>
      <p:sp>
        <p:nvSpPr>
          <p:cNvPr id="4" name="Slide Number Placeholder 3"/>
          <p:cNvSpPr>
            <a:spLocks noGrp="1"/>
          </p:cNvSpPr>
          <p:nvPr>
            <p:ph type="sldNum" sz="quarter" idx="10"/>
          </p:nvPr>
        </p:nvSpPr>
        <p:spPr/>
        <p:txBody>
          <a:bodyPr/>
          <a:lstStyle/>
          <a:p>
            <a:fld id="{42E8B18D-7FCB-4E8F-9547-3F4FCB5F4EB7}" type="slidenum">
              <a:rPr lang="en-GB" smtClean="0"/>
              <a:t>5</a:t>
            </a:fld>
            <a:endParaRPr lang="en-GB"/>
          </a:p>
        </p:txBody>
      </p:sp>
    </p:spTree>
    <p:extLst>
      <p:ext uri="{BB962C8B-B14F-4D97-AF65-F5344CB8AC3E}">
        <p14:creationId xmlns:p14="http://schemas.microsoft.com/office/powerpoint/2010/main" val="1312834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D053A9-1B42-4F9F-A74B-BA1564CC9627}" type="slidenum">
              <a:rPr lang="en-GB" smtClean="0"/>
              <a:t>6</a:t>
            </a:fld>
            <a:endParaRPr lang="en-GB"/>
          </a:p>
        </p:txBody>
      </p:sp>
    </p:spTree>
    <p:extLst>
      <p:ext uri="{BB962C8B-B14F-4D97-AF65-F5344CB8AC3E}">
        <p14:creationId xmlns:p14="http://schemas.microsoft.com/office/powerpoint/2010/main" val="3912156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BAC80776-87CA-4A21-9E96-33AD6CA1C564}"/>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Verdana" panose="020B0604030504040204" pitchFamily="34" charset="0"/>
                <a:ea typeface="ＭＳ Ｐゴシック" panose="020B0600070205080204" pitchFamily="34" charset="-128"/>
              </a:defRPr>
            </a:lvl1pPr>
            <a:lvl2pPr marL="742950" indent="-285750">
              <a:defRPr sz="2400">
                <a:solidFill>
                  <a:schemeClr val="tx1"/>
                </a:solidFill>
                <a:latin typeface="Verdana" panose="020B0604030504040204" pitchFamily="34" charset="0"/>
                <a:ea typeface="ＭＳ Ｐゴシック" panose="020B0600070205080204" pitchFamily="34" charset="-128"/>
              </a:defRPr>
            </a:lvl2pPr>
            <a:lvl3pPr marL="1143000" indent="-228600">
              <a:defRPr sz="2400">
                <a:solidFill>
                  <a:schemeClr val="tx1"/>
                </a:solidFill>
                <a:latin typeface="Verdana" panose="020B0604030504040204" pitchFamily="34" charset="0"/>
                <a:ea typeface="ＭＳ Ｐゴシック" panose="020B0600070205080204" pitchFamily="34" charset="-128"/>
              </a:defRPr>
            </a:lvl3pPr>
            <a:lvl4pPr marL="1600200" indent="-228600">
              <a:defRPr sz="2400">
                <a:solidFill>
                  <a:schemeClr val="tx1"/>
                </a:solidFill>
                <a:latin typeface="Verdana" panose="020B0604030504040204" pitchFamily="34" charset="0"/>
                <a:ea typeface="ＭＳ Ｐゴシック" panose="020B0600070205080204" pitchFamily="34" charset="-128"/>
              </a:defRPr>
            </a:lvl4pPr>
            <a:lvl5pPr marL="2057400" indent="-228600">
              <a:defRPr sz="24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ＭＳ Ｐゴシック" panose="020B0600070205080204" pitchFamily="34" charset="-128"/>
              </a:defRPr>
            </a:lvl9pPr>
          </a:lstStyle>
          <a:p>
            <a:pPr algn="r"/>
            <a:fld id="{0539FC51-6263-400E-9954-E8B878DB1F71}" type="slidenum">
              <a:rPr lang="en-US" altLang="en-US" sz="1200"/>
              <a:pPr algn="r"/>
              <a:t>9</a:t>
            </a:fld>
            <a:endParaRPr lang="en-US" altLang="en-US" sz="1200"/>
          </a:p>
        </p:txBody>
      </p:sp>
      <p:sp>
        <p:nvSpPr>
          <p:cNvPr id="8195" name="Rectangle 2">
            <a:extLst>
              <a:ext uri="{FF2B5EF4-FFF2-40B4-BE49-F238E27FC236}">
                <a16:creationId xmlns:a16="http://schemas.microsoft.com/office/drawing/2014/main" id="{3233AFB6-F728-4AA9-A115-6B9F72B53230}"/>
              </a:ext>
            </a:extLst>
          </p:cNvPr>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6" name="Rectangle 3">
            <a:extLst>
              <a:ext uri="{FF2B5EF4-FFF2-40B4-BE49-F238E27FC236}">
                <a16:creationId xmlns:a16="http://schemas.microsoft.com/office/drawing/2014/main" id="{7C529DE6-7201-4B6A-8F60-1169B06728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D053A9-1B42-4F9F-A74B-BA1564CC9627}" type="slidenum">
              <a:rPr lang="en-GB" smtClean="0"/>
              <a:t>10</a:t>
            </a:fld>
            <a:endParaRPr lang="en-GB"/>
          </a:p>
        </p:txBody>
      </p:sp>
    </p:spTree>
    <p:extLst>
      <p:ext uri="{BB962C8B-B14F-4D97-AF65-F5344CB8AC3E}">
        <p14:creationId xmlns:p14="http://schemas.microsoft.com/office/powerpoint/2010/main" val="1642211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2E8B18D-7FCB-4E8F-9547-3F4FCB5F4EB7}" type="slidenum">
              <a:rPr lang="en-GB" smtClean="0"/>
              <a:t>12</a:t>
            </a:fld>
            <a:endParaRPr lang="en-GB"/>
          </a:p>
        </p:txBody>
      </p:sp>
    </p:spTree>
    <p:extLst>
      <p:ext uri="{BB962C8B-B14F-4D97-AF65-F5344CB8AC3E}">
        <p14:creationId xmlns:p14="http://schemas.microsoft.com/office/powerpoint/2010/main" val="4071747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These are some headline numbers which show a snapshot of these experiences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a:p>
            <a:r>
              <a:rPr lang="en-GB" dirty="0"/>
              <a:t>The results of our research paint higher education to be an environment where sexual misconduct, sexualised behaviour and gendered experiences of these is pervasive.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incidents of sexual assault and non-consensual sexual contact reported by respondents show the extreme end of staff-student misconduct. But</a:t>
            </a:r>
            <a:r>
              <a:rPr lang="en-GB" sz="1200" kern="1200" baseline="0" dirty="0">
                <a:solidFill>
                  <a:schemeClr val="tx1"/>
                </a:solidFill>
                <a:effectLst/>
                <a:latin typeface="+mn-lt"/>
                <a:ea typeface="+mn-ea"/>
                <a:cs typeface="+mn-cs"/>
              </a:rPr>
              <a:t> t</a:t>
            </a:r>
            <a:r>
              <a:rPr lang="en-GB" sz="1200" kern="1200" dirty="0">
                <a:solidFill>
                  <a:schemeClr val="tx1"/>
                </a:solidFill>
                <a:effectLst/>
                <a:latin typeface="+mn-lt"/>
                <a:ea typeface="+mn-ea"/>
                <a:cs typeface="+mn-cs"/>
              </a:rPr>
              <a:t>his can’t be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disconnected from the continuum of behaviours described above that enable these forms of sexual violence to take place. </a:t>
            </a:r>
          </a:p>
        </p:txBody>
      </p:sp>
      <p:sp>
        <p:nvSpPr>
          <p:cNvPr id="4" name="Slide Number Placeholder 3"/>
          <p:cNvSpPr>
            <a:spLocks noGrp="1"/>
          </p:cNvSpPr>
          <p:nvPr>
            <p:ph type="sldNum" sz="quarter" idx="10"/>
          </p:nvPr>
        </p:nvSpPr>
        <p:spPr/>
        <p:txBody>
          <a:bodyPr/>
          <a:lstStyle/>
          <a:p>
            <a:pPr>
              <a:defRPr/>
            </a:pPr>
            <a:fld id="{56E59F2D-FE7E-42EF-9D1E-F0473917FBD6}" type="slidenum">
              <a:rPr lang="en-GB" smtClean="0"/>
              <a:pPr>
                <a:defRPr/>
              </a:pPr>
              <a:t>17</a:t>
            </a:fld>
            <a:endParaRPr lang="en-GB"/>
          </a:p>
        </p:txBody>
      </p:sp>
    </p:spTree>
    <p:extLst>
      <p:ext uri="{BB962C8B-B14F-4D97-AF65-F5344CB8AC3E}">
        <p14:creationId xmlns:p14="http://schemas.microsoft.com/office/powerpoint/2010/main" val="2534630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D053A9-1B42-4F9F-A74B-BA1564CC9627}" type="slidenum">
              <a:rPr lang="en-GB" smtClean="0"/>
              <a:t>21</a:t>
            </a:fld>
            <a:endParaRPr lang="en-GB"/>
          </a:p>
        </p:txBody>
      </p:sp>
    </p:spTree>
    <p:extLst>
      <p:ext uri="{BB962C8B-B14F-4D97-AF65-F5344CB8AC3E}">
        <p14:creationId xmlns:p14="http://schemas.microsoft.com/office/powerpoint/2010/main" val="384738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2E8B18D-7FCB-4E8F-9547-3F4FCB5F4EB7}" type="slidenum">
              <a:rPr lang="en-GB" smtClean="0"/>
              <a:t>23</a:t>
            </a:fld>
            <a:endParaRPr lang="en-GB"/>
          </a:p>
        </p:txBody>
      </p:sp>
    </p:spTree>
    <p:extLst>
      <p:ext uri="{BB962C8B-B14F-4D97-AF65-F5344CB8AC3E}">
        <p14:creationId xmlns:p14="http://schemas.microsoft.com/office/powerpoint/2010/main" val="2205999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Campaigns</a:t>
            </a:r>
            <a:r>
              <a:rPr lang="en-GB" b="1" baseline="0" dirty="0"/>
              <a:t> from the audit</a:t>
            </a:r>
          </a:p>
          <a:p>
            <a:r>
              <a:rPr lang="en-GB" b="1" baseline="0" dirty="0"/>
              <a:t>Bradford: </a:t>
            </a:r>
            <a:r>
              <a:rPr lang="en-GB" b="0" baseline="0" dirty="0"/>
              <a:t>No more page 3 </a:t>
            </a:r>
            <a:br>
              <a:rPr lang="en-GB" b="1" baseline="0" dirty="0"/>
            </a:br>
            <a:r>
              <a:rPr lang="en-GB" b="1" baseline="0" dirty="0"/>
              <a:t>UEA: </a:t>
            </a:r>
            <a:r>
              <a:rPr lang="en-GB" b="0" baseline="0" dirty="0"/>
              <a:t>Never Okay</a:t>
            </a:r>
          </a:p>
          <a:p>
            <a:r>
              <a:rPr lang="en-GB" b="1" baseline="0" dirty="0"/>
              <a:t>Oxford: </a:t>
            </a:r>
            <a:r>
              <a:rPr lang="en-GB" b="0" baseline="0" dirty="0"/>
              <a:t>Sexual consent workshops</a:t>
            </a:r>
          </a:p>
          <a:p>
            <a:r>
              <a:rPr lang="en-GB" b="1" baseline="0" dirty="0"/>
              <a:t>Bristol: </a:t>
            </a:r>
            <a:r>
              <a:rPr lang="en-GB" b="0" baseline="0" dirty="0"/>
              <a:t>Take Pride in UBU</a:t>
            </a:r>
          </a:p>
          <a:p>
            <a:endParaRPr lang="en-GB" b="1" baseline="0" dirty="0"/>
          </a:p>
          <a:p>
            <a:endParaRPr lang="en-GB" b="1" baseline="0" dirty="0"/>
          </a:p>
          <a:p>
            <a:endParaRPr lang="en-GB" b="1" baseline="0" dirty="0"/>
          </a:p>
          <a:p>
            <a:endParaRPr lang="en-GB" b="1" baseline="0" dirty="0"/>
          </a:p>
          <a:p>
            <a:endParaRPr lang="en-GB" b="1" dirty="0"/>
          </a:p>
        </p:txBody>
      </p:sp>
      <p:sp>
        <p:nvSpPr>
          <p:cNvPr id="4" name="Slide Number Placeholder 3"/>
          <p:cNvSpPr>
            <a:spLocks noGrp="1"/>
          </p:cNvSpPr>
          <p:nvPr>
            <p:ph type="sldNum" sz="quarter" idx="10"/>
          </p:nvPr>
        </p:nvSpPr>
        <p:spPr/>
        <p:txBody>
          <a:bodyPr/>
          <a:lstStyle/>
          <a:p>
            <a:fld id="{42E8B18D-7FCB-4E8F-9547-3F4FCB5F4EB7}" type="slidenum">
              <a:rPr lang="en-GB" smtClean="0"/>
              <a:t>24</a:t>
            </a:fld>
            <a:endParaRPr lang="en-GB"/>
          </a:p>
        </p:txBody>
      </p:sp>
    </p:spTree>
    <p:extLst>
      <p:ext uri="{BB962C8B-B14F-4D97-AF65-F5344CB8AC3E}">
        <p14:creationId xmlns:p14="http://schemas.microsoft.com/office/powerpoint/2010/main" val="321550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Clarity -</a:t>
            </a:r>
            <a:r>
              <a:rPr lang="en-GB" baseline="0" dirty="0"/>
              <a:t> on what the policy is around sexual harassment and lad culture on campus</a:t>
            </a:r>
          </a:p>
          <a:p>
            <a:r>
              <a:rPr lang="en-GB" baseline="0" dirty="0"/>
              <a:t>Accessibility – making sure policy and information is accessible</a:t>
            </a:r>
          </a:p>
          <a:p>
            <a:r>
              <a:rPr lang="en-GB" baseline="0" dirty="0"/>
              <a:t>Attribution of responsibility – who is responsible for dealing with these issues? Is that clear?</a:t>
            </a:r>
          </a:p>
          <a:p>
            <a:r>
              <a:rPr lang="en-GB" baseline="0" dirty="0"/>
              <a:t>Development Programmes – Is there something in place that is creating and education and understanding of the issues and how they are dealt with?</a:t>
            </a:r>
          </a:p>
          <a:p>
            <a:r>
              <a:rPr lang="en-GB" baseline="0" dirty="0"/>
              <a:t>Outcome – Reporting mechanisms, follow-up and services to help students deal with these incidents</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42E8B18D-7FCB-4E8F-9547-3F4FCB5F4EB7}" type="slidenum">
              <a:rPr lang="en-GB" smtClean="0"/>
              <a:t>26</a:t>
            </a:fld>
            <a:endParaRPr lang="en-GB"/>
          </a:p>
        </p:txBody>
      </p:sp>
    </p:spTree>
    <p:extLst>
      <p:ext uri="{BB962C8B-B14F-4D97-AF65-F5344CB8AC3E}">
        <p14:creationId xmlns:p14="http://schemas.microsoft.com/office/powerpoint/2010/main" val="1403750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Institutions: 6.1% visibly exposed</a:t>
            </a:r>
          </a:p>
          <a:p>
            <a:r>
              <a:rPr lang="en-GB" dirty="0"/>
              <a:t>Sus: 33.3% </a:t>
            </a:r>
          </a:p>
        </p:txBody>
      </p:sp>
      <p:sp>
        <p:nvSpPr>
          <p:cNvPr id="4" name="Slide Number Placeholder 3"/>
          <p:cNvSpPr>
            <a:spLocks noGrp="1"/>
          </p:cNvSpPr>
          <p:nvPr>
            <p:ph type="sldNum" sz="quarter" idx="10"/>
          </p:nvPr>
        </p:nvSpPr>
        <p:spPr/>
        <p:txBody>
          <a:bodyPr/>
          <a:lstStyle/>
          <a:p>
            <a:fld id="{42E8B18D-7FCB-4E8F-9547-3F4FCB5F4EB7}" type="slidenum">
              <a:rPr lang="en-GB" smtClean="0"/>
              <a:t>27</a:t>
            </a:fld>
            <a:endParaRPr lang="en-GB"/>
          </a:p>
        </p:txBody>
      </p:sp>
    </p:spTree>
    <p:extLst>
      <p:ext uri="{BB962C8B-B14F-4D97-AF65-F5344CB8AC3E}">
        <p14:creationId xmlns:p14="http://schemas.microsoft.com/office/powerpoint/2010/main" val="1949356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2E8B18D-7FCB-4E8F-9547-3F4FCB5F4EB7}" type="slidenum">
              <a:rPr lang="en-GB" smtClean="0"/>
              <a:t>33</a:t>
            </a:fld>
            <a:endParaRPr lang="en-GB"/>
          </a:p>
        </p:txBody>
      </p:sp>
    </p:spTree>
    <p:extLst>
      <p:ext uri="{BB962C8B-B14F-4D97-AF65-F5344CB8AC3E}">
        <p14:creationId xmlns:p14="http://schemas.microsoft.com/office/powerpoint/2010/main" val="2451498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90D4F6-6F2D-4046-9C8D-F6EB07A7D45D}"/>
              </a:ext>
            </a:extLst>
          </p:cNvPr>
          <p:cNvSpPr>
            <a:spLocks noGrp="1"/>
          </p:cNvSpPr>
          <p:nvPr>
            <p:ph type="dt" sz="half" idx="10"/>
          </p:nvPr>
        </p:nvSpPr>
        <p:spPr>
          <a:xfrm>
            <a:off x="685800" y="6248400"/>
            <a:ext cx="1905000" cy="457200"/>
          </a:xfrm>
          <a:prstGeom prst="rect">
            <a:avLst/>
          </a:prstGeom>
        </p:spPr>
        <p:txBody>
          <a:bodyPr/>
          <a:lstStyle>
            <a:lvl1pPr eaLnBrk="0" hangingPunct="0">
              <a:defRPr>
                <a:latin typeface="Verdana" charset="0"/>
                <a:ea typeface="ＭＳ Ｐゴシック" charset="0"/>
              </a:defRPr>
            </a:lvl1pPr>
          </a:lstStyle>
          <a:p>
            <a:pPr>
              <a:defRPr/>
            </a:pPr>
            <a:endParaRPr lang="en-US"/>
          </a:p>
        </p:txBody>
      </p:sp>
      <p:sp>
        <p:nvSpPr>
          <p:cNvPr id="5" name="Footer Placeholder 4">
            <a:extLst>
              <a:ext uri="{FF2B5EF4-FFF2-40B4-BE49-F238E27FC236}">
                <a16:creationId xmlns:a16="http://schemas.microsoft.com/office/drawing/2014/main" id="{4207EA0D-DB60-4FBA-9551-58429787666E}"/>
              </a:ext>
            </a:extLst>
          </p:cNvPr>
          <p:cNvSpPr>
            <a:spLocks noGrp="1"/>
          </p:cNvSpPr>
          <p:nvPr>
            <p:ph type="ftr" sz="quarter" idx="11"/>
          </p:nvPr>
        </p:nvSpPr>
        <p:spPr>
          <a:xfrm>
            <a:off x="3124200" y="6248400"/>
            <a:ext cx="2895600" cy="457200"/>
          </a:xfrm>
          <a:prstGeom prst="rect">
            <a:avLst/>
          </a:prstGeom>
        </p:spPr>
        <p:txBody>
          <a:bodyPr/>
          <a:lstStyle>
            <a:lvl1pPr eaLnBrk="0" hangingPunct="0">
              <a:defRPr>
                <a:latin typeface="Verdana" charset="0"/>
                <a:ea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F1410AC7-CB26-4552-B544-9C134BCDA423}"/>
              </a:ext>
            </a:extLst>
          </p:cNvPr>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fld id="{3874226E-F172-40D4-845E-A1A376A61033}" type="slidenum">
              <a:rPr lang="en-GB" altLang="en-US"/>
              <a:pPr/>
              <a:t>‹#›</a:t>
            </a:fld>
            <a:endParaRPr lang="en-GB" altLang="en-US" sz="1400">
              <a:latin typeface="Arial" panose="020B0604020202020204" pitchFamily="34" charset="0"/>
            </a:endParaRPr>
          </a:p>
        </p:txBody>
      </p:sp>
    </p:spTree>
    <p:extLst>
      <p:ext uri="{BB962C8B-B14F-4D97-AF65-F5344CB8AC3E}">
        <p14:creationId xmlns:p14="http://schemas.microsoft.com/office/powerpoint/2010/main" val="141373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1784" y="548681"/>
            <a:ext cx="7988300" cy="1008111"/>
          </a:xfrm>
        </p:spPr>
        <p:txBody>
          <a:bodyPr anchor="t"/>
          <a:lstStyle/>
          <a:p>
            <a:r>
              <a:rPr lang="en-US"/>
              <a:t>Click to edit Master title style</a:t>
            </a:r>
            <a:endParaRPr lang="en-US" dirty="0"/>
          </a:p>
        </p:txBody>
      </p:sp>
      <p:sp>
        <p:nvSpPr>
          <p:cNvPr id="3" name="Subtitle 2"/>
          <p:cNvSpPr>
            <a:spLocks noGrp="1"/>
          </p:cNvSpPr>
          <p:nvPr>
            <p:ph type="subTitle" idx="1"/>
          </p:nvPr>
        </p:nvSpPr>
        <p:spPr>
          <a:xfrm>
            <a:off x="539552" y="1772816"/>
            <a:ext cx="7992888" cy="648072"/>
          </a:xfrm>
        </p:spPr>
        <p:txBody>
          <a:bodyPr/>
          <a:lstStyle>
            <a:lvl1pPr marL="0" indent="0" algn="l">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4186478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487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descr="NEW Brand PPT page header.jpg">
            <a:extLst>
              <a:ext uri="{FF2B5EF4-FFF2-40B4-BE49-F238E27FC236}">
                <a16:creationId xmlns:a16="http://schemas.microsoft.com/office/drawing/2014/main" id="{1D553DD1-5B3B-47EB-BA88-4F0E109952A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700" y="0"/>
            <a:ext cx="918368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037894EC-EECE-4B67-A7C9-1FA3503F0537}"/>
              </a:ext>
            </a:extLst>
          </p:cNvPr>
          <p:cNvSpPr>
            <a:spLocks noGrp="1" noChangeArrowheads="1"/>
          </p:cNvSpPr>
          <p:nvPr>
            <p:ph type="title"/>
          </p:nvPr>
        </p:nvSpPr>
        <p:spPr bwMode="auto">
          <a:xfrm>
            <a:off x="685800" y="333375"/>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8" name="Rectangle 3">
            <a:extLst>
              <a:ext uri="{FF2B5EF4-FFF2-40B4-BE49-F238E27FC236}">
                <a16:creationId xmlns:a16="http://schemas.microsoft.com/office/drawing/2014/main" id="{57BDFC47-F4C0-4E39-A726-0292AAFC49BA}"/>
              </a:ext>
            </a:extLst>
          </p:cNvPr>
          <p:cNvSpPr>
            <a:spLocks noGrp="1" noChangeArrowheads="1"/>
          </p:cNvSpPr>
          <p:nvPr>
            <p:ph type="body" idx="1"/>
          </p:nvPr>
        </p:nvSpPr>
        <p:spPr bwMode="auto">
          <a:xfrm>
            <a:off x="685800" y="1844675"/>
            <a:ext cx="77724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cSld>
  <p:clrMap bg1="lt1" tx1="dk1" bg2="lt2" tx2="dk2" accent1="accent1" accent2="accent2" accent3="accent3" accent4="accent4" accent5="accent5" accent6="accent6" hlink="hlink" folHlink="folHlink"/>
  <p:sldLayoutIdLst>
    <p:sldLayoutId id="2147483653" r:id="rId1"/>
    <p:sldLayoutId id="2147483652" r:id="rId2"/>
    <p:sldLayoutId id="2147483654" r:id="rId3"/>
  </p:sldLayoutIdLst>
  <p:txStyles>
    <p:titleStyle>
      <a:lvl1pPr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Verdana"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Verdana"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Verdana"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defRPr>
      </a:lvl2pPr>
      <a:lvl3pPr marL="1143000" indent="-228600" algn="l" rtl="0" eaLnBrk="1" fontAlgn="base" hangingPunct="1">
        <a:spcBef>
          <a:spcPct val="20000"/>
        </a:spcBef>
        <a:spcAft>
          <a:spcPct val="0"/>
        </a:spcAft>
        <a:buChar char="•"/>
        <a:defRPr sz="2000">
          <a:solidFill>
            <a:schemeClr val="tx1"/>
          </a:solidFill>
          <a:latin typeface="+mn-lt"/>
          <a:ea typeface="+mn-ea"/>
        </a:defRPr>
      </a:lvl3pPr>
      <a:lvl4pPr marL="1600200" indent="-228600" algn="l" rtl="0" eaLnBrk="1" fontAlgn="base" hangingPunct="1">
        <a:spcBef>
          <a:spcPct val="20000"/>
        </a:spcBef>
        <a:spcAft>
          <a:spcPct val="0"/>
        </a:spcAft>
        <a:buChar char="–"/>
        <a:defRPr>
          <a:solidFill>
            <a:schemeClr val="tx1"/>
          </a:solidFill>
          <a:latin typeface="+mn-lt"/>
          <a:ea typeface="+mn-ea"/>
        </a:defRPr>
      </a:lvl4pPr>
      <a:lvl5pPr marL="2057400" indent="-228600" algn="l" rtl="0" eaLnBrk="1" fontAlgn="base" hangingPunct="1">
        <a:spcBef>
          <a:spcPct val="20000"/>
        </a:spcBef>
        <a:spcAft>
          <a:spcPct val="0"/>
        </a:spcAft>
        <a:buChar char="»"/>
        <a:defRPr>
          <a:solidFill>
            <a:schemeClr val="tx1"/>
          </a:solidFill>
          <a:latin typeface="+mn-lt"/>
          <a:ea typeface="+mn-ea"/>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usconnect.org.uk/resources/nus-staff-student-sexual-misconduct-repor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pn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5" Type="http://schemas.openxmlformats.org/officeDocument/2006/relationships/image" Target="../media/image19.jpg"/><Relationship Id="rId10" Type="http://schemas.openxmlformats.org/officeDocument/2006/relationships/image" Target="../media/image14.png"/><Relationship Id="rId4" Type="http://schemas.openxmlformats.org/officeDocument/2006/relationships/image" Target="../media/image8.jpg"/><Relationship Id="rId9" Type="http://schemas.openxmlformats.org/officeDocument/2006/relationships/image" Target="../media/image13.png"/><Relationship Id="rId14" Type="http://schemas.openxmlformats.org/officeDocument/2006/relationships/image" Target="../media/image18.jpg"/></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nusconnect.org.uk/"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mailto:women@nus.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A8AD2592-0821-4728-8066-F86B273B3169}"/>
              </a:ext>
            </a:extLst>
          </p:cNvPr>
          <p:cNvSpPr>
            <a:spLocks noGrp="1"/>
          </p:cNvSpPr>
          <p:nvPr>
            <p:ph type="ctrTitle"/>
          </p:nvPr>
        </p:nvSpPr>
        <p:spPr>
          <a:xfrm>
            <a:off x="541338" y="549275"/>
            <a:ext cx="7988300" cy="1008063"/>
          </a:xfrm>
        </p:spPr>
        <p:txBody>
          <a:bodyPr/>
          <a:lstStyle/>
          <a:p>
            <a:endParaRPr lang="en-US" altLang="en-US"/>
          </a:p>
        </p:txBody>
      </p:sp>
      <p:sp>
        <p:nvSpPr>
          <p:cNvPr id="3075" name="Subtitle 2">
            <a:extLst>
              <a:ext uri="{FF2B5EF4-FFF2-40B4-BE49-F238E27FC236}">
                <a16:creationId xmlns:a16="http://schemas.microsoft.com/office/drawing/2014/main" id="{59F32023-BEBF-403D-9945-C04CD4024017}"/>
              </a:ext>
            </a:extLst>
          </p:cNvPr>
          <p:cNvSpPr>
            <a:spLocks noGrp="1"/>
          </p:cNvSpPr>
          <p:nvPr>
            <p:ph type="subTitle" idx="1"/>
          </p:nvPr>
        </p:nvSpPr>
        <p:spPr>
          <a:xfrm>
            <a:off x="539750" y="1773238"/>
            <a:ext cx="7993063" cy="647700"/>
          </a:xfrm>
        </p:spPr>
        <p:txBody>
          <a:bodyPr/>
          <a:lstStyle/>
          <a:p>
            <a:endParaRPr lang="en-US" altLang="en-US"/>
          </a:p>
        </p:txBody>
      </p:sp>
      <p:grpSp>
        <p:nvGrpSpPr>
          <p:cNvPr id="3" name="Group 2">
            <a:extLst>
              <a:ext uri="{FF2B5EF4-FFF2-40B4-BE49-F238E27FC236}">
                <a16:creationId xmlns:a16="http://schemas.microsoft.com/office/drawing/2014/main" id="{86957552-2973-4AD4-9758-CB373EEDC113}"/>
              </a:ext>
            </a:extLst>
          </p:cNvPr>
          <p:cNvGrpSpPr/>
          <p:nvPr/>
        </p:nvGrpSpPr>
        <p:grpSpPr>
          <a:xfrm>
            <a:off x="12700" y="0"/>
            <a:ext cx="9183688" cy="6910388"/>
            <a:chOff x="12700" y="0"/>
            <a:chExt cx="9183688" cy="6910388"/>
          </a:xfrm>
        </p:grpSpPr>
        <p:pic>
          <p:nvPicPr>
            <p:cNvPr id="3076" name="Picture 1" descr="NEW Brand PPT title page.jpg">
              <a:extLst>
                <a:ext uri="{FF2B5EF4-FFF2-40B4-BE49-F238E27FC236}">
                  <a16:creationId xmlns:a16="http://schemas.microsoft.com/office/drawing/2014/main" id="{CC2FE3D1-48C8-4F1B-943F-F61CAE2BDF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8368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65BC1233-F733-4AEB-BE25-1BA8927753D6}"/>
                </a:ext>
              </a:extLst>
            </p:cNvPr>
            <p:cNvPicPr>
              <a:picLocks noChangeAspect="1"/>
            </p:cNvPicPr>
            <p:nvPr/>
          </p:nvPicPr>
          <p:blipFill>
            <a:blip r:embed="rId3"/>
            <a:stretch>
              <a:fillRect/>
            </a:stretch>
          </p:blipFill>
          <p:spPr>
            <a:xfrm>
              <a:off x="179512" y="1557338"/>
              <a:ext cx="7744644" cy="3831986"/>
            </a:xfrm>
            <a:prstGeom prst="rect">
              <a:avLst/>
            </a:prstGeom>
          </p:spPr>
        </p:pic>
        <p:pic>
          <p:nvPicPr>
            <p:cNvPr id="3082" name="Picture 10" descr="Image result for nus womens campaign">
              <a:extLst>
                <a:ext uri="{FF2B5EF4-FFF2-40B4-BE49-F238E27FC236}">
                  <a16:creationId xmlns:a16="http://schemas.microsoft.com/office/drawing/2014/main" id="{173EF94F-7E81-41DF-BA6B-11A86CCC77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395" t="51249" r="-1148" b="22736"/>
            <a:stretch/>
          </p:blipFill>
          <p:spPr bwMode="auto">
            <a:xfrm>
              <a:off x="2051720" y="617388"/>
              <a:ext cx="2934817" cy="504057"/>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Aims and Objectives</a:t>
            </a:r>
          </a:p>
        </p:txBody>
      </p:sp>
      <p:sp>
        <p:nvSpPr>
          <p:cNvPr id="3" name="Subtitle 2"/>
          <p:cNvSpPr>
            <a:spLocks noGrp="1"/>
          </p:cNvSpPr>
          <p:nvPr>
            <p:ph type="subTitle" idx="1"/>
          </p:nvPr>
        </p:nvSpPr>
        <p:spPr>
          <a:xfrm>
            <a:off x="539490" y="1772816"/>
            <a:ext cx="7992888" cy="648072"/>
          </a:xfrm>
        </p:spPr>
        <p:txBody>
          <a:bodyPr/>
          <a:lstStyle/>
          <a:p>
            <a:r>
              <a:rPr lang="en-GB" dirty="0"/>
              <a:t>In this session, you will: </a:t>
            </a:r>
          </a:p>
          <a:p>
            <a:pPr marL="342900" lvl="0" indent="-342900">
              <a:buFont typeface="Arial" panose="020B0604020202020204" pitchFamily="34" charset="0"/>
              <a:buChar char="•"/>
            </a:pPr>
            <a:r>
              <a:rPr lang="en-GB" dirty="0"/>
              <a:t>Develop an understanding of Lad Culture </a:t>
            </a:r>
          </a:p>
          <a:p>
            <a:pPr marL="342900" lvl="0" indent="-342900">
              <a:buFont typeface="Arial" panose="020B0604020202020204" pitchFamily="34" charset="0"/>
              <a:buChar char="•"/>
            </a:pPr>
            <a:r>
              <a:rPr lang="en-GB" dirty="0"/>
              <a:t>Learn about Student Staff Misconduct and its relationship with Lad Culture</a:t>
            </a:r>
          </a:p>
          <a:p>
            <a:pPr marL="342900" lvl="0" indent="-342900">
              <a:buFont typeface="Arial" panose="020B0604020202020204" pitchFamily="34" charset="0"/>
              <a:buChar char="•"/>
            </a:pPr>
            <a:r>
              <a:rPr lang="en-GB" dirty="0"/>
              <a:t>Understand the work that undertaken so far to tackle Lad Culture</a:t>
            </a:r>
          </a:p>
          <a:p>
            <a:pPr marL="342900" lvl="0" indent="-342900">
              <a:buFont typeface="Arial" panose="020B0604020202020204" pitchFamily="34" charset="0"/>
              <a:buChar char="•"/>
            </a:pPr>
            <a:r>
              <a:rPr lang="en-GB" dirty="0"/>
              <a:t>Consider strategies for tackling Lad Culture within unions and institution</a:t>
            </a:r>
          </a:p>
          <a:p>
            <a:pPr marL="342900" lvl="0" indent="-342900">
              <a:buFont typeface="Arial" panose="020B0604020202020204" pitchFamily="34" charset="0"/>
              <a:buChar char="•"/>
            </a:pPr>
            <a:r>
              <a:rPr lang="en-GB" dirty="0"/>
              <a:t>Be confident to take action and tackle lad culture on their campus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628421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727FB-DBDF-4AB1-A442-C05B3091EEAF}"/>
              </a:ext>
            </a:extLst>
          </p:cNvPr>
          <p:cNvSpPr>
            <a:spLocks noGrp="1"/>
          </p:cNvSpPr>
          <p:nvPr>
            <p:ph type="ctrTitle"/>
          </p:nvPr>
        </p:nvSpPr>
        <p:spPr/>
        <p:txBody>
          <a:bodyPr/>
          <a:lstStyle/>
          <a:p>
            <a:r>
              <a:rPr lang="en-GB" dirty="0"/>
              <a:t>Agenda	</a:t>
            </a:r>
          </a:p>
        </p:txBody>
      </p:sp>
      <p:sp>
        <p:nvSpPr>
          <p:cNvPr id="3" name="Subtitle 2">
            <a:extLst>
              <a:ext uri="{FF2B5EF4-FFF2-40B4-BE49-F238E27FC236}">
                <a16:creationId xmlns:a16="http://schemas.microsoft.com/office/drawing/2014/main" id="{F3910F93-CF14-49C7-878A-67ED82000E92}"/>
              </a:ext>
            </a:extLst>
          </p:cNvPr>
          <p:cNvSpPr>
            <a:spLocks noGrp="1"/>
          </p:cNvSpPr>
          <p:nvPr>
            <p:ph type="subTitle" idx="1"/>
          </p:nvPr>
        </p:nvSpPr>
        <p:spPr/>
        <p:txBody>
          <a:bodyPr/>
          <a:lstStyle/>
          <a:p>
            <a:pPr marL="457200" lvl="0" indent="-457200">
              <a:buFont typeface="+mj-lt"/>
              <a:buAutoNum type="arabicPeriod"/>
            </a:pPr>
            <a:r>
              <a:rPr lang="en-GB" dirty="0"/>
              <a:t>Introductions</a:t>
            </a:r>
          </a:p>
          <a:p>
            <a:pPr marL="457200" lvl="0" indent="-457200">
              <a:buFont typeface="+mj-lt"/>
              <a:buAutoNum type="arabicPeriod"/>
            </a:pPr>
            <a:r>
              <a:rPr lang="en-GB" dirty="0"/>
              <a:t>What is Lad Culture?</a:t>
            </a:r>
          </a:p>
          <a:p>
            <a:pPr marL="457200" lvl="0" indent="-457200">
              <a:buFont typeface="+mj-lt"/>
              <a:buAutoNum type="arabicPeriod"/>
            </a:pPr>
            <a:r>
              <a:rPr lang="en-GB" dirty="0"/>
              <a:t>That’s What She Said report</a:t>
            </a:r>
          </a:p>
          <a:p>
            <a:pPr marL="457200" lvl="0" indent="-457200">
              <a:buFont typeface="+mj-lt"/>
              <a:buAutoNum type="arabicPeriod"/>
            </a:pPr>
            <a:r>
              <a:rPr lang="en-GB" dirty="0"/>
              <a:t>Student Staff Misconduct</a:t>
            </a:r>
          </a:p>
          <a:p>
            <a:pPr marL="457200" lvl="0" indent="-457200">
              <a:buFont typeface="+mj-lt"/>
              <a:buAutoNum type="arabicPeriod"/>
            </a:pPr>
            <a:r>
              <a:rPr lang="en-GB" dirty="0"/>
              <a:t>Timeline of Lad Culture Work</a:t>
            </a:r>
          </a:p>
          <a:p>
            <a:pPr marL="457200" lvl="0" indent="-457200">
              <a:buFont typeface="+mj-lt"/>
              <a:buAutoNum type="arabicPeriod"/>
            </a:pPr>
            <a:r>
              <a:rPr lang="en-GB" dirty="0"/>
              <a:t>How can we tackle Lad Culture?</a:t>
            </a:r>
          </a:p>
          <a:p>
            <a:pPr marL="457200" lvl="0" indent="-457200">
              <a:buFont typeface="+mj-lt"/>
              <a:buAutoNum type="arabicPeriod"/>
            </a:pPr>
            <a:r>
              <a:rPr lang="en-GB" dirty="0"/>
              <a:t>Take action</a:t>
            </a:r>
          </a:p>
          <a:p>
            <a:pPr marL="457200" lvl="0" indent="-457200">
              <a:buFont typeface="+mj-lt"/>
              <a:buAutoNum type="arabicPeriod"/>
            </a:pPr>
            <a:r>
              <a:rPr lang="en-GB" dirty="0"/>
              <a:t>Wrap up &amp; Question</a:t>
            </a:r>
          </a:p>
          <a:p>
            <a:endParaRPr lang="en-GB" dirty="0"/>
          </a:p>
        </p:txBody>
      </p:sp>
    </p:spTree>
    <p:extLst>
      <p:ext uri="{BB962C8B-B14F-4D97-AF65-F5344CB8AC3E}">
        <p14:creationId xmlns:p14="http://schemas.microsoft.com/office/powerpoint/2010/main" val="1930910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9462DB9B-3425-43B5-92DE-34E61234E959}"/>
              </a:ext>
            </a:extLst>
          </p:cNvPr>
          <p:cNvSpPr>
            <a:spLocks noGrp="1"/>
          </p:cNvSpPr>
          <p:nvPr>
            <p:ph type="ctrTitle"/>
          </p:nvPr>
        </p:nvSpPr>
        <p:spPr>
          <a:xfrm>
            <a:off x="541338" y="549275"/>
            <a:ext cx="7988300" cy="1008063"/>
          </a:xfrm>
        </p:spPr>
        <p:txBody>
          <a:bodyPr/>
          <a:lstStyle/>
          <a:p>
            <a:endParaRPr lang="en-US" altLang="en-US"/>
          </a:p>
        </p:txBody>
      </p:sp>
      <p:sp>
        <p:nvSpPr>
          <p:cNvPr id="4099" name="Subtitle 2">
            <a:extLst>
              <a:ext uri="{FF2B5EF4-FFF2-40B4-BE49-F238E27FC236}">
                <a16:creationId xmlns:a16="http://schemas.microsoft.com/office/drawing/2014/main" id="{10592384-1B81-41EB-8FBD-4BED1A60F780}"/>
              </a:ext>
            </a:extLst>
          </p:cNvPr>
          <p:cNvSpPr>
            <a:spLocks noGrp="1"/>
          </p:cNvSpPr>
          <p:nvPr>
            <p:ph type="subTitle" idx="1"/>
          </p:nvPr>
        </p:nvSpPr>
        <p:spPr>
          <a:xfrm>
            <a:off x="539750" y="1773238"/>
            <a:ext cx="7993063" cy="647700"/>
          </a:xfrm>
        </p:spPr>
        <p:txBody>
          <a:bodyPr/>
          <a:lstStyle/>
          <a:p>
            <a:endParaRPr lang="en-US" altLang="en-US"/>
          </a:p>
        </p:txBody>
      </p:sp>
      <p:pic>
        <p:nvPicPr>
          <p:cNvPr id="4100" name="Picture 1" descr="NEW Brand PPT divider heading 3.jpg">
            <a:extLst>
              <a:ext uri="{FF2B5EF4-FFF2-40B4-BE49-F238E27FC236}">
                <a16:creationId xmlns:a16="http://schemas.microsoft.com/office/drawing/2014/main" id="{D432CEE2-B208-4E6F-A40D-9696DC8128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8368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itle Placeholder 1">
            <a:extLst>
              <a:ext uri="{FF2B5EF4-FFF2-40B4-BE49-F238E27FC236}">
                <a16:creationId xmlns:a16="http://schemas.microsoft.com/office/drawing/2014/main" id="{30E2250D-15AB-416C-93ED-585C27685719}"/>
              </a:ext>
            </a:extLst>
          </p:cNvPr>
          <p:cNvSpPr txBox="1">
            <a:spLocks/>
          </p:cNvSpPr>
          <p:nvPr/>
        </p:nvSpPr>
        <p:spPr bwMode="auto">
          <a:xfrm>
            <a:off x="476250" y="206692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spcBef>
                <a:spcPct val="0"/>
              </a:spcBef>
              <a:buFontTx/>
              <a:buNone/>
            </a:pPr>
            <a:r>
              <a:rPr lang="en-GB" altLang="en-US" sz="3200" dirty="0">
                <a:solidFill>
                  <a:schemeClr val="bg1"/>
                </a:solidFill>
              </a:rPr>
              <a:t>What is Lad Culture?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is Lad Culture?</a:t>
            </a:r>
          </a:p>
        </p:txBody>
      </p:sp>
      <p:sp>
        <p:nvSpPr>
          <p:cNvPr id="4" name="Subtitle 3"/>
          <p:cNvSpPr>
            <a:spLocks noGrp="1"/>
          </p:cNvSpPr>
          <p:nvPr>
            <p:ph type="subTitle" idx="1"/>
          </p:nvPr>
        </p:nvSpPr>
        <p:spPr/>
        <p:txBody>
          <a:bodyPr/>
          <a:lstStyle/>
          <a:p>
            <a:r>
              <a:rPr lang="en-US" altLang="en-US" dirty="0"/>
              <a:t>“A group or pack mentality residing in activities such as sport and heavy alcohol consumption, and ‘banter’ which was often sexist, misogynist and homophobic. It was also thought to be a sexualized culture which involves the objectification of women and rape-supportive attitudes, and occasionally spilled over into sexual harassment and violence.”  </a:t>
            </a:r>
          </a:p>
          <a:p>
            <a:endParaRPr lang="en-US" altLang="en-US" dirty="0"/>
          </a:p>
          <a:p>
            <a:r>
              <a:rPr lang="en-US" altLang="en-US" dirty="0"/>
              <a:t>This description has since had racism added to it.</a:t>
            </a:r>
          </a:p>
          <a:p>
            <a:endParaRPr lang="en-GB" dirty="0"/>
          </a:p>
        </p:txBody>
      </p:sp>
    </p:spTree>
    <p:extLst>
      <p:ext uri="{BB962C8B-B14F-4D97-AF65-F5344CB8AC3E}">
        <p14:creationId xmlns:p14="http://schemas.microsoft.com/office/powerpoint/2010/main" val="2897319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4F7D587B-CE39-4BBF-B3D4-C8E65ED2FEA7}"/>
              </a:ext>
            </a:extLst>
          </p:cNvPr>
          <p:cNvSpPr>
            <a:spLocks noGrp="1" noChangeArrowheads="1"/>
          </p:cNvSpPr>
          <p:nvPr>
            <p:ph type="ctrTitle"/>
          </p:nvPr>
        </p:nvSpPr>
        <p:spPr>
          <a:xfrm>
            <a:off x="541338" y="549275"/>
            <a:ext cx="7988300" cy="1008063"/>
          </a:xfrm>
        </p:spPr>
        <p:txBody>
          <a:bodyPr/>
          <a:lstStyle/>
          <a:p>
            <a:pPr eaLnBrk="1" hangingPunct="1"/>
            <a:r>
              <a:rPr lang="en-US" altLang="en-US" dirty="0"/>
              <a:t>What is lad culture?</a:t>
            </a:r>
          </a:p>
        </p:txBody>
      </p:sp>
      <p:sp>
        <p:nvSpPr>
          <p:cNvPr id="9219" name="Subtitle 2">
            <a:extLst>
              <a:ext uri="{FF2B5EF4-FFF2-40B4-BE49-F238E27FC236}">
                <a16:creationId xmlns:a16="http://schemas.microsoft.com/office/drawing/2014/main" id="{4041FD5A-14D1-483F-965F-4B45BC40F53B}"/>
              </a:ext>
            </a:extLst>
          </p:cNvPr>
          <p:cNvSpPr>
            <a:spLocks noGrp="1" noChangeArrowheads="1"/>
          </p:cNvSpPr>
          <p:nvPr>
            <p:ph type="subTitle" idx="1"/>
          </p:nvPr>
        </p:nvSpPr>
        <p:spPr>
          <a:xfrm>
            <a:off x="539750" y="1773238"/>
            <a:ext cx="7993063" cy="4094162"/>
          </a:xfrm>
        </p:spPr>
        <p:txBody>
          <a:bodyPr/>
          <a:lstStyle/>
          <a:p>
            <a:pPr marL="342900" lvl="0" indent="-342900">
              <a:buFont typeface="Arial" panose="020B0604020202020204" pitchFamily="34" charset="0"/>
              <a:buChar char="•"/>
            </a:pPr>
            <a:r>
              <a:rPr lang="en-GB" dirty="0"/>
              <a:t>This is about ‘lad culture’ is not about ‘lads’.</a:t>
            </a:r>
          </a:p>
          <a:p>
            <a:pPr marL="342900" lvl="0" indent="-342900">
              <a:buFont typeface="Arial" panose="020B0604020202020204" pitchFamily="34" charset="0"/>
              <a:buChar char="•"/>
            </a:pPr>
            <a:r>
              <a:rPr lang="en-GB" dirty="0"/>
              <a:t>Fundamentally </a:t>
            </a:r>
            <a:r>
              <a:rPr lang="en-US" dirty="0"/>
              <a:t>about (toxic or hyper) masculinities and gender but has broader implications.</a:t>
            </a:r>
            <a:endParaRPr lang="en-GB" dirty="0"/>
          </a:p>
          <a:p>
            <a:pPr marL="342900" lvl="0" indent="-342900">
              <a:buFont typeface="Arial" panose="020B0604020202020204" pitchFamily="34" charset="0"/>
              <a:buChar char="•"/>
            </a:pPr>
            <a:r>
              <a:rPr lang="en-GB" dirty="0"/>
              <a:t>It’s not about being anti-men. We are all affected by it – and so we all need to be part of finding solutions. </a:t>
            </a:r>
          </a:p>
          <a:p>
            <a:pPr marL="342900" lvl="0" indent="-342900">
              <a:buFont typeface="Arial" panose="020B0604020202020204" pitchFamily="34" charset="0"/>
              <a:buChar char="•"/>
            </a:pPr>
            <a:r>
              <a:rPr lang="en-GB" dirty="0"/>
              <a:t>Lad Culture will only be overcome by a cultural shift in higher education, not by demonising certain groups of students.</a:t>
            </a:r>
          </a:p>
          <a:p>
            <a:pPr marL="342900" indent="-342900" eaLnBrk="1" hangingPunct="1">
              <a:buFont typeface="Arial" panose="020B0604020202020204" pitchFamily="34" charset="0"/>
              <a:buChar char="•"/>
            </a:pP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EEDB383-C1BF-4933-B3E0-53E112989CF4}"/>
              </a:ext>
            </a:extLst>
          </p:cNvPr>
          <p:cNvSpPr>
            <a:spLocks noGrp="1" noChangeArrowheads="1"/>
          </p:cNvSpPr>
          <p:nvPr>
            <p:ph type="ctrTitle"/>
          </p:nvPr>
        </p:nvSpPr>
        <p:spPr>
          <a:xfrm>
            <a:off x="541338" y="549275"/>
            <a:ext cx="7988300" cy="1008063"/>
          </a:xfrm>
        </p:spPr>
        <p:txBody>
          <a:bodyPr/>
          <a:lstStyle/>
          <a:p>
            <a:r>
              <a:rPr lang="en-GB" altLang="en-US" dirty="0"/>
              <a:t>What is Lad Culture?</a:t>
            </a:r>
          </a:p>
        </p:txBody>
      </p:sp>
      <p:sp>
        <p:nvSpPr>
          <p:cNvPr id="3" name="Subtitle 2">
            <a:extLst>
              <a:ext uri="{FF2B5EF4-FFF2-40B4-BE49-F238E27FC236}">
                <a16:creationId xmlns:a16="http://schemas.microsoft.com/office/drawing/2014/main" id="{6327E129-8C4E-4900-B0D4-92BFC429705F}"/>
              </a:ext>
            </a:extLst>
          </p:cNvPr>
          <p:cNvSpPr>
            <a:spLocks noGrp="1"/>
          </p:cNvSpPr>
          <p:nvPr>
            <p:ph type="subTitle" idx="1"/>
          </p:nvPr>
        </p:nvSpPr>
        <p:spPr>
          <a:xfrm>
            <a:off x="539750" y="1773238"/>
            <a:ext cx="7993063" cy="647700"/>
          </a:xfrm>
        </p:spPr>
        <p:txBody>
          <a:bodyPr/>
          <a:lstStyle/>
          <a:p>
            <a:pPr marL="342900" indent="-342900">
              <a:buFont typeface="Arial" pitchFamily="34" charset="0"/>
              <a:buChar char="•"/>
              <a:defRPr/>
            </a:pPr>
            <a:r>
              <a:rPr lang="en-GB" dirty="0"/>
              <a:t>What does ‘lad culture’ look like at your institution?</a:t>
            </a:r>
          </a:p>
          <a:p>
            <a:pPr>
              <a:defRPr/>
            </a:pPr>
            <a:endParaRPr lang="en-GB" dirty="0"/>
          </a:p>
          <a:p>
            <a:pPr marL="342900" indent="-342900">
              <a:buFont typeface="Arial" pitchFamily="34" charset="0"/>
              <a:buChar char="•"/>
              <a:defRPr/>
            </a:pPr>
            <a:r>
              <a:rPr lang="en-GB" dirty="0"/>
              <a:t>What impact does it have on your students’ welfare?</a:t>
            </a:r>
          </a:p>
          <a:p>
            <a:pPr>
              <a:defRPr/>
            </a:pPr>
            <a:endParaRPr lang="en-GB" dirty="0"/>
          </a:p>
          <a:p>
            <a:pPr marL="342900" indent="-342900">
              <a:buFont typeface="Arial" pitchFamily="34" charset="0"/>
              <a:buChar char="•"/>
              <a:defRPr/>
            </a:pPr>
            <a:endParaRPr lang="en-GB" dirty="0"/>
          </a:p>
          <a:p>
            <a:pPr marL="342900" indent="-342900">
              <a:buFont typeface="Arial" pitchFamily="34" charset="0"/>
              <a:buChar char="•"/>
              <a:defRPr/>
            </a:pPr>
            <a:endParaRPr lang="en-GB" dirty="0"/>
          </a:p>
          <a:p>
            <a:pPr marL="342900" indent="-342900">
              <a:buFont typeface="Arial" pitchFamily="34" charset="0"/>
              <a:buChar char="•"/>
              <a:defRPr/>
            </a:pP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48DCAC01-F882-4FE9-8FA7-147474D09DBC}"/>
              </a:ext>
            </a:extLst>
          </p:cNvPr>
          <p:cNvSpPr>
            <a:spLocks noGrp="1" noChangeArrowheads="1"/>
          </p:cNvSpPr>
          <p:nvPr>
            <p:ph type="ctrTitle"/>
          </p:nvPr>
        </p:nvSpPr>
        <p:spPr>
          <a:xfrm>
            <a:off x="541338" y="549275"/>
            <a:ext cx="7988300" cy="1008063"/>
          </a:xfrm>
        </p:spPr>
        <p:txBody>
          <a:bodyPr/>
          <a:lstStyle/>
          <a:p>
            <a:endParaRPr lang="en-US" altLang="en-US"/>
          </a:p>
        </p:txBody>
      </p:sp>
      <p:sp>
        <p:nvSpPr>
          <p:cNvPr id="5123" name="Subtitle 2">
            <a:extLst>
              <a:ext uri="{FF2B5EF4-FFF2-40B4-BE49-F238E27FC236}">
                <a16:creationId xmlns:a16="http://schemas.microsoft.com/office/drawing/2014/main" id="{A8EA405C-5BAF-4686-BF9C-D14D19D91964}"/>
              </a:ext>
            </a:extLst>
          </p:cNvPr>
          <p:cNvSpPr>
            <a:spLocks noGrp="1" noChangeArrowheads="1"/>
          </p:cNvSpPr>
          <p:nvPr>
            <p:ph type="subTitle" idx="1"/>
          </p:nvPr>
        </p:nvSpPr>
        <p:spPr>
          <a:xfrm>
            <a:off x="539750" y="1773238"/>
            <a:ext cx="7993063" cy="647700"/>
          </a:xfrm>
        </p:spPr>
        <p:txBody>
          <a:bodyPr/>
          <a:lstStyle/>
          <a:p>
            <a:endParaRPr lang="en-US" altLang="en-US"/>
          </a:p>
        </p:txBody>
      </p:sp>
      <p:pic>
        <p:nvPicPr>
          <p:cNvPr id="5124" name="Picture 1" descr="NEW Brand PPT divider heading 3.jpg">
            <a:extLst>
              <a:ext uri="{FF2B5EF4-FFF2-40B4-BE49-F238E27FC236}">
                <a16:creationId xmlns:a16="http://schemas.microsoft.com/office/drawing/2014/main" id="{EDFDB59C-5B47-45CC-872F-DBB7521EE3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8368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itle Placeholder 1">
            <a:extLst>
              <a:ext uri="{FF2B5EF4-FFF2-40B4-BE49-F238E27FC236}">
                <a16:creationId xmlns:a16="http://schemas.microsoft.com/office/drawing/2014/main" id="{88AC9B2D-D5F4-4397-85F5-BF5F6CCC9C94}"/>
              </a:ext>
            </a:extLst>
          </p:cNvPr>
          <p:cNvSpPr txBox="1">
            <a:spLocks/>
          </p:cNvSpPr>
          <p:nvPr/>
        </p:nvSpPr>
        <p:spPr bwMode="auto">
          <a:xfrm>
            <a:off x="476250" y="206692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FontTx/>
              <a:buNone/>
            </a:pPr>
            <a:r>
              <a:rPr lang="en-US" altLang="en-US" sz="3200" i="1" dirty="0">
                <a:solidFill>
                  <a:schemeClr val="bg1"/>
                </a:solidFill>
              </a:rPr>
              <a:t>That’s</a:t>
            </a:r>
            <a:r>
              <a:rPr lang="en-US" altLang="en-US" sz="3200" dirty="0">
                <a:solidFill>
                  <a:schemeClr val="bg1"/>
                </a:solidFill>
              </a:rPr>
              <a:t> What She Said Report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a:extLst>
              <a:ext uri="{FF2B5EF4-FFF2-40B4-BE49-F238E27FC236}">
                <a16:creationId xmlns:a16="http://schemas.microsoft.com/office/drawing/2014/main" id="{F7DA09ED-A5F0-4995-9145-03399AA50826}"/>
              </a:ext>
            </a:extLst>
          </p:cNvPr>
          <p:cNvSpPr>
            <a:spLocks noGrp="1" noChangeArrowheads="1"/>
          </p:cNvSpPr>
          <p:nvPr>
            <p:ph type="subTitle" idx="4294967295"/>
          </p:nvPr>
        </p:nvSpPr>
        <p:spPr>
          <a:xfrm>
            <a:off x="468313" y="2908300"/>
            <a:ext cx="8207375" cy="1384300"/>
          </a:xfrm>
        </p:spPr>
        <p:txBody>
          <a:bodyPr/>
          <a:lstStyle/>
          <a:p>
            <a:pPr marL="0" indent="0" algn="ctr">
              <a:buFontTx/>
              <a:buNone/>
            </a:pPr>
            <a:r>
              <a:rPr lang="en-GB" altLang="en-US" sz="3800"/>
              <a:t>Organisational culture</a:t>
            </a:r>
          </a:p>
          <a:p>
            <a:pPr marL="0" indent="0">
              <a:buFontTx/>
              <a:buNone/>
            </a:pPr>
            <a:endParaRPr lang="en-GB" altLang="en-US" sz="3800"/>
          </a:p>
          <a:p>
            <a:pPr marL="0" indent="0">
              <a:buFontTx/>
              <a:buNone/>
            </a:pPr>
            <a:endParaRPr lang="en-GB" altLang="en-US" sz="3800"/>
          </a:p>
        </p:txBody>
      </p:sp>
      <p:sp>
        <p:nvSpPr>
          <p:cNvPr id="7171" name="Rectangle 4">
            <a:extLst>
              <a:ext uri="{FF2B5EF4-FFF2-40B4-BE49-F238E27FC236}">
                <a16:creationId xmlns:a16="http://schemas.microsoft.com/office/drawing/2014/main" id="{D83A704C-87E6-4350-A561-A5383563ECE3}"/>
              </a:ext>
            </a:extLst>
          </p:cNvPr>
          <p:cNvSpPr>
            <a:spLocks noChangeArrowheads="1"/>
          </p:cNvSpPr>
          <p:nvPr/>
        </p:nvSpPr>
        <p:spPr bwMode="auto">
          <a:xfrm>
            <a:off x="722313" y="3352800"/>
            <a:ext cx="7699375"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lnSpc>
                <a:spcPct val="125000"/>
              </a:lnSpc>
              <a:buFontTx/>
              <a:buNone/>
            </a:pPr>
            <a:endParaRPr lang="en-US" altLang="en-US" sz="2400"/>
          </a:p>
          <a:p>
            <a:pPr eaLnBrk="1" hangingPunct="1">
              <a:buFontTx/>
              <a:buNone/>
            </a:pPr>
            <a:endParaRPr lang="en-US" altLang="en-US" sz="2400"/>
          </a:p>
        </p:txBody>
      </p:sp>
      <p:sp>
        <p:nvSpPr>
          <p:cNvPr id="7" name="TextBox 6">
            <a:extLst>
              <a:ext uri="{FF2B5EF4-FFF2-40B4-BE49-F238E27FC236}">
                <a16:creationId xmlns:a16="http://schemas.microsoft.com/office/drawing/2014/main" id="{79B1C48F-A41E-4028-85C8-0032B17BDC16}"/>
              </a:ext>
            </a:extLst>
          </p:cNvPr>
          <p:cNvSpPr txBox="1"/>
          <p:nvPr/>
        </p:nvSpPr>
        <p:spPr>
          <a:xfrm>
            <a:off x="395288" y="582613"/>
            <a:ext cx="6840537" cy="614362"/>
          </a:xfrm>
          <a:prstGeom prst="rect">
            <a:avLst/>
          </a:prstGeom>
          <a:noFill/>
        </p:spPr>
        <p:txBody>
          <a:bodyPr>
            <a:spAutoFit/>
          </a:bodyPr>
          <a:lstStyle/>
          <a:p>
            <a:pPr eaLnBrk="1" hangingPunct="1">
              <a:defRPr/>
            </a:pPr>
            <a:r>
              <a:rPr lang="en-GB" sz="3400" dirty="0">
                <a:solidFill>
                  <a:schemeClr val="bg1"/>
                </a:solidFill>
                <a:latin typeface="+mj-lt"/>
                <a:ea typeface="ＭＳ Ｐゴシック" charset="-128"/>
              </a:rPr>
              <a:t>But it’s also about</a:t>
            </a:r>
          </a:p>
        </p:txBody>
      </p:sp>
      <p:pic>
        <p:nvPicPr>
          <p:cNvPr id="7173" name="Picture 2">
            <a:extLst>
              <a:ext uri="{FF2B5EF4-FFF2-40B4-BE49-F238E27FC236}">
                <a16:creationId xmlns:a16="http://schemas.microsoft.com/office/drawing/2014/main" id="{B5319C4C-A06C-4568-B842-4696E971F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1950" cy="933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8631D-FFB0-4A9C-B9C7-0DF427F3DD23}"/>
              </a:ext>
            </a:extLst>
          </p:cNvPr>
          <p:cNvSpPr>
            <a:spLocks noGrp="1"/>
          </p:cNvSpPr>
          <p:nvPr>
            <p:ph type="ctrTitle"/>
          </p:nvPr>
        </p:nvSpPr>
        <p:spPr/>
        <p:txBody>
          <a:bodyPr/>
          <a:lstStyle/>
          <a:p>
            <a:r>
              <a:rPr lang="en-GB" i="1" dirty="0"/>
              <a:t>That’s</a:t>
            </a:r>
            <a:r>
              <a:rPr lang="en-GB" dirty="0"/>
              <a:t> What She Said: key findings</a:t>
            </a:r>
          </a:p>
        </p:txBody>
      </p:sp>
      <p:sp>
        <p:nvSpPr>
          <p:cNvPr id="3" name="Subtitle 2">
            <a:extLst>
              <a:ext uri="{FF2B5EF4-FFF2-40B4-BE49-F238E27FC236}">
                <a16:creationId xmlns:a16="http://schemas.microsoft.com/office/drawing/2014/main" id="{FD3696A0-979D-46D3-AEFE-83A35EDA3B1D}"/>
              </a:ext>
            </a:extLst>
          </p:cNvPr>
          <p:cNvSpPr>
            <a:spLocks noGrp="1"/>
          </p:cNvSpPr>
          <p:nvPr>
            <p:ph type="subTitle" idx="1"/>
          </p:nvPr>
        </p:nvSpPr>
        <p:spPr>
          <a:xfrm>
            <a:off x="575048" y="1412776"/>
            <a:ext cx="7992888" cy="648072"/>
          </a:xfrm>
        </p:spPr>
        <p:txBody>
          <a:bodyPr/>
          <a:lstStyle/>
          <a:p>
            <a:pPr marL="342900" indent="-342900">
              <a:buFont typeface="Arial" panose="020B0604020202020204" pitchFamily="34" charset="0"/>
              <a:buChar char="•"/>
            </a:pPr>
            <a:r>
              <a:rPr lang="en-GB" dirty="0"/>
              <a:t>Campus culture, social  aspects and university ‘Nightlife’ seems to be lead by undergraduates and shaped by alcohol consumption</a:t>
            </a:r>
          </a:p>
          <a:p>
            <a:pPr marL="342900" indent="-342900">
              <a:buFont typeface="Arial" panose="020B0604020202020204" pitchFamily="34" charset="0"/>
              <a:buChar char="•"/>
            </a:pPr>
            <a:r>
              <a:rPr lang="en-GB" dirty="0"/>
              <a:t>Campus culture and university education are gendered – with sexism and negative attitudes towards feminism throughout</a:t>
            </a:r>
          </a:p>
          <a:p>
            <a:pPr marL="342900" indent="-342900">
              <a:buFont typeface="Arial" panose="020B0604020202020204" pitchFamily="34" charset="0"/>
              <a:buChar char="•"/>
            </a:pPr>
            <a:r>
              <a:rPr lang="en-GB" dirty="0"/>
              <a:t>Lad Culture is particularly present in extra-curricular and sport activities. Sexism from these environments spill into sexual harassment and humiliation, especially with initiations</a:t>
            </a:r>
          </a:p>
          <a:p>
            <a:pPr marL="342900" indent="-342900">
              <a:buFont typeface="Arial" panose="020B0604020202020204" pitchFamily="34" charset="0"/>
              <a:buChar char="•"/>
            </a:pPr>
            <a:r>
              <a:rPr lang="en-GB" dirty="0"/>
              <a:t>Lad culture was reported to have been significant in personal life, experiences </a:t>
            </a:r>
            <a:br>
              <a:rPr lang="en-GB" dirty="0"/>
            </a:br>
            <a:r>
              <a:rPr lang="en-GB" dirty="0"/>
              <a:t>in friendship groups and very difficult </a:t>
            </a:r>
            <a:br>
              <a:rPr lang="en-GB" dirty="0"/>
            </a:br>
            <a:r>
              <a:rPr lang="en-GB" dirty="0"/>
              <a:t>to challenge </a:t>
            </a:r>
          </a:p>
        </p:txBody>
      </p:sp>
    </p:spTree>
    <p:extLst>
      <p:ext uri="{BB962C8B-B14F-4D97-AF65-F5344CB8AC3E}">
        <p14:creationId xmlns:p14="http://schemas.microsoft.com/office/powerpoint/2010/main" val="172977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39F43FE4-DAC9-4BCA-B43C-F7289ABB3B3B}"/>
              </a:ext>
            </a:extLst>
          </p:cNvPr>
          <p:cNvSpPr>
            <a:spLocks noGrp="1" noChangeArrowheads="1"/>
          </p:cNvSpPr>
          <p:nvPr>
            <p:ph type="ctrTitle"/>
          </p:nvPr>
        </p:nvSpPr>
        <p:spPr>
          <a:xfrm>
            <a:off x="533400" y="533400"/>
            <a:ext cx="7988300" cy="1008063"/>
          </a:xfrm>
        </p:spPr>
        <p:txBody>
          <a:bodyPr/>
          <a:lstStyle/>
          <a:p>
            <a:r>
              <a:rPr lang="en-GB" altLang="en-US"/>
              <a:t>Impacts of ‘lad culture’</a:t>
            </a:r>
          </a:p>
        </p:txBody>
      </p:sp>
      <p:graphicFrame>
        <p:nvGraphicFramePr>
          <p:cNvPr id="4" name="Diagram 3">
            <a:extLst>
              <a:ext uri="{FF2B5EF4-FFF2-40B4-BE49-F238E27FC236}">
                <a16:creationId xmlns:a16="http://schemas.microsoft.com/office/drawing/2014/main" id="{03867DF4-895D-42FE-8D1A-C4607345A90C}"/>
              </a:ext>
            </a:extLst>
          </p:cNvPr>
          <p:cNvGraphicFramePr/>
          <p:nvPr/>
        </p:nvGraphicFramePr>
        <p:xfrm>
          <a:off x="228600" y="1600200"/>
          <a:ext cx="87630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541338" y="549275"/>
            <a:ext cx="7988300" cy="1008063"/>
          </a:xfrm>
        </p:spPr>
        <p:txBody>
          <a:bodyPr/>
          <a:lstStyle/>
          <a:p>
            <a:endParaRPr lang="en-US" altLang="en-US"/>
          </a:p>
        </p:txBody>
      </p:sp>
      <p:sp>
        <p:nvSpPr>
          <p:cNvPr id="4099" name="Subtitle 2"/>
          <p:cNvSpPr>
            <a:spLocks noGrp="1"/>
          </p:cNvSpPr>
          <p:nvPr>
            <p:ph type="subTitle" idx="1"/>
          </p:nvPr>
        </p:nvSpPr>
        <p:spPr>
          <a:xfrm>
            <a:off x="539750" y="1773238"/>
            <a:ext cx="7993063" cy="647700"/>
          </a:xfrm>
        </p:spPr>
        <p:txBody>
          <a:bodyPr/>
          <a:lstStyle/>
          <a:p>
            <a:endParaRPr lang="en-US" altLang="en-US"/>
          </a:p>
        </p:txBody>
      </p:sp>
      <p:pic>
        <p:nvPicPr>
          <p:cNvPr id="4100" name="Picture 1" descr="NEW Brand PPT divider heading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8368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itle Placeholder 1"/>
          <p:cNvSpPr txBox="1">
            <a:spLocks/>
          </p:cNvSpPr>
          <p:nvPr/>
        </p:nvSpPr>
        <p:spPr bwMode="auto">
          <a:xfrm>
            <a:off x="476250" y="206692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spcBef>
                <a:spcPct val="0"/>
              </a:spcBef>
              <a:buFontTx/>
              <a:buNone/>
            </a:pPr>
            <a:r>
              <a:rPr lang="en-GB" altLang="en-US" sz="3200" dirty="0">
                <a:solidFill>
                  <a:schemeClr val="bg1"/>
                </a:solidFill>
              </a:rPr>
              <a:t>Student Staff Misconduct /</a:t>
            </a:r>
          </a:p>
          <a:p>
            <a:pPr>
              <a:spcBef>
                <a:spcPct val="0"/>
              </a:spcBef>
              <a:buFontTx/>
              <a:buNone/>
            </a:pPr>
            <a:r>
              <a:rPr lang="en-GB" altLang="en-US" sz="3200" dirty="0">
                <a:solidFill>
                  <a:schemeClr val="bg1"/>
                </a:solidFill>
              </a:rPr>
              <a:t>Lad Culture in Academia </a:t>
            </a:r>
          </a:p>
        </p:txBody>
      </p:sp>
    </p:spTree>
    <p:extLst>
      <p:ext uri="{BB962C8B-B14F-4D97-AF65-F5344CB8AC3E}">
        <p14:creationId xmlns:p14="http://schemas.microsoft.com/office/powerpoint/2010/main" val="1525653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1973-9DC3-498D-AECA-EFC1ABBFED0A}"/>
              </a:ext>
            </a:extLst>
          </p:cNvPr>
          <p:cNvSpPr>
            <a:spLocks noGrp="1"/>
          </p:cNvSpPr>
          <p:nvPr>
            <p:ph type="ctrTitle"/>
          </p:nvPr>
        </p:nvSpPr>
        <p:spPr/>
        <p:txBody>
          <a:bodyPr/>
          <a:lstStyle/>
          <a:p>
            <a:r>
              <a:rPr lang="en-GB" dirty="0"/>
              <a:t>Student Staff Misconduct </a:t>
            </a:r>
          </a:p>
        </p:txBody>
      </p:sp>
      <p:sp>
        <p:nvSpPr>
          <p:cNvPr id="3" name="Subtitle 2">
            <a:extLst>
              <a:ext uri="{FF2B5EF4-FFF2-40B4-BE49-F238E27FC236}">
                <a16:creationId xmlns:a16="http://schemas.microsoft.com/office/drawing/2014/main" id="{BA6E053A-122C-4B76-B242-44D94FA244BE}"/>
              </a:ext>
            </a:extLst>
          </p:cNvPr>
          <p:cNvSpPr>
            <a:spLocks noGrp="1"/>
          </p:cNvSpPr>
          <p:nvPr>
            <p:ph type="subTitle" idx="1"/>
          </p:nvPr>
        </p:nvSpPr>
        <p:spPr>
          <a:xfrm>
            <a:off x="560066" y="1577008"/>
            <a:ext cx="7992888" cy="648072"/>
          </a:xfrm>
        </p:spPr>
        <p:txBody>
          <a:bodyPr/>
          <a:lstStyle/>
          <a:p>
            <a:r>
              <a:rPr lang="en-GB" dirty="0"/>
              <a:t>Our That’s What She Said report in 2014 on lad culture found that 37% of women and 12% of men surveyed had faced unwanted sexual advances at university. </a:t>
            </a:r>
          </a:p>
          <a:p>
            <a:r>
              <a:rPr lang="en-US" dirty="0"/>
              <a:t>In 2018 NUS Women’s Campaign launched its </a:t>
            </a:r>
            <a:r>
              <a:rPr lang="en-US" u="sng" dirty="0">
                <a:hlinkClick r:id="rId2"/>
              </a:rPr>
              <a:t>Power in the Academy: staff sexual misconduct in UK higher education</a:t>
            </a:r>
            <a:r>
              <a:rPr lang="en-US" dirty="0"/>
              <a:t> report, from research into students who experience sexual misconduct from staff members at their institution. </a:t>
            </a:r>
          </a:p>
          <a:p>
            <a:r>
              <a:rPr lang="en-US" dirty="0"/>
              <a:t>We will discuss what misconduct is and how it interacts with lad culture. </a:t>
            </a:r>
            <a:endParaRPr lang="en-GB" dirty="0"/>
          </a:p>
        </p:txBody>
      </p:sp>
    </p:spTree>
    <p:extLst>
      <p:ext uri="{BB962C8B-B14F-4D97-AF65-F5344CB8AC3E}">
        <p14:creationId xmlns:p14="http://schemas.microsoft.com/office/powerpoint/2010/main" val="3720875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3DE7C-8794-4758-AA78-3B19099D2FC6}"/>
              </a:ext>
            </a:extLst>
          </p:cNvPr>
          <p:cNvSpPr>
            <a:spLocks noGrp="1"/>
          </p:cNvSpPr>
          <p:nvPr>
            <p:ph type="ctrTitle"/>
          </p:nvPr>
        </p:nvSpPr>
        <p:spPr/>
        <p:txBody>
          <a:bodyPr/>
          <a:lstStyle/>
          <a:p>
            <a:r>
              <a:rPr lang="en-GB" dirty="0"/>
              <a:t>Student Staff Misconduct </a:t>
            </a:r>
          </a:p>
        </p:txBody>
      </p:sp>
      <p:sp>
        <p:nvSpPr>
          <p:cNvPr id="3" name="Subtitle 2">
            <a:extLst>
              <a:ext uri="{FF2B5EF4-FFF2-40B4-BE49-F238E27FC236}">
                <a16:creationId xmlns:a16="http://schemas.microsoft.com/office/drawing/2014/main" id="{CC5A2D27-ADCC-43DD-9363-608CFC614A94}"/>
              </a:ext>
            </a:extLst>
          </p:cNvPr>
          <p:cNvSpPr>
            <a:spLocks noGrp="1"/>
          </p:cNvSpPr>
          <p:nvPr>
            <p:ph type="subTitle" idx="1"/>
          </p:nvPr>
        </p:nvSpPr>
        <p:spPr/>
        <p:txBody>
          <a:bodyPr/>
          <a:lstStyle/>
          <a:p>
            <a:r>
              <a:rPr lang="en-US" dirty="0"/>
              <a:t>Why do we use the term misconduct?</a:t>
            </a:r>
            <a:endParaRPr lang="en-GB" dirty="0"/>
          </a:p>
        </p:txBody>
      </p:sp>
    </p:spTree>
    <p:extLst>
      <p:ext uri="{BB962C8B-B14F-4D97-AF65-F5344CB8AC3E}">
        <p14:creationId xmlns:p14="http://schemas.microsoft.com/office/powerpoint/2010/main" val="3272400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0B0A9-7EE7-4E07-A656-47A4FA5FACFF}"/>
              </a:ext>
            </a:extLst>
          </p:cNvPr>
          <p:cNvSpPr>
            <a:spLocks noGrp="1"/>
          </p:cNvSpPr>
          <p:nvPr>
            <p:ph type="ctrTitle"/>
          </p:nvPr>
        </p:nvSpPr>
        <p:spPr/>
        <p:txBody>
          <a:bodyPr/>
          <a:lstStyle/>
          <a:p>
            <a:r>
              <a:rPr lang="en-GB" dirty="0"/>
              <a:t>Student Staff Misconduct</a:t>
            </a:r>
          </a:p>
        </p:txBody>
      </p:sp>
      <p:sp>
        <p:nvSpPr>
          <p:cNvPr id="3" name="Subtitle 2">
            <a:extLst>
              <a:ext uri="{FF2B5EF4-FFF2-40B4-BE49-F238E27FC236}">
                <a16:creationId xmlns:a16="http://schemas.microsoft.com/office/drawing/2014/main" id="{CDF1D0E0-1AEF-4C6F-937B-0A992A5D1CE5}"/>
              </a:ext>
            </a:extLst>
          </p:cNvPr>
          <p:cNvSpPr>
            <a:spLocks noGrp="1"/>
          </p:cNvSpPr>
          <p:nvPr>
            <p:ph type="subTitle" idx="1"/>
          </p:nvPr>
        </p:nvSpPr>
        <p:spPr>
          <a:xfrm>
            <a:off x="541784" y="1557958"/>
            <a:ext cx="7992888" cy="5085185"/>
          </a:xfrm>
        </p:spPr>
        <p:txBody>
          <a:bodyPr/>
          <a:lstStyle/>
          <a:p>
            <a:pPr marL="342900" lvl="0" indent="-342900">
              <a:buFont typeface="Arial" panose="020B0604020202020204" pitchFamily="34" charset="0"/>
              <a:buChar char="•"/>
            </a:pPr>
            <a:r>
              <a:rPr lang="en-US" dirty="0"/>
              <a:t>A continuum of sexualised, predatory behaviours from staff to students, behaviours that are broader than harassment </a:t>
            </a:r>
          </a:p>
          <a:p>
            <a:pPr marL="342900" lvl="0" indent="-342900">
              <a:buFont typeface="Arial" panose="020B0604020202020204" pitchFamily="34" charset="0"/>
              <a:buChar char="•"/>
            </a:pPr>
            <a:r>
              <a:rPr lang="en-US" dirty="0"/>
              <a:t>Power imbalance between staff and student, which complicates notions of consent</a:t>
            </a:r>
            <a:endParaRPr lang="en-GB" dirty="0"/>
          </a:p>
          <a:p>
            <a:pPr marL="342900" lvl="0" indent="-342900">
              <a:buFont typeface="Arial" panose="020B0604020202020204" pitchFamily="34" charset="0"/>
              <a:buChar char="•"/>
            </a:pPr>
            <a:r>
              <a:rPr lang="en-US" dirty="0"/>
              <a:t>Ranging from everyday forms of sexual misconduct to sexual assault and rape.</a:t>
            </a:r>
            <a:endParaRPr lang="en-GB" dirty="0"/>
          </a:p>
          <a:p>
            <a:pPr marL="342900" lvl="0" indent="-342900">
              <a:buFont typeface="Arial" panose="020B0604020202020204" pitchFamily="34" charset="0"/>
              <a:buChar char="•"/>
            </a:pPr>
            <a:r>
              <a:rPr lang="en-US" dirty="0"/>
              <a:t>These behaviours should not be seen in isolation, but play into wider rape culture</a:t>
            </a:r>
          </a:p>
          <a:p>
            <a:pPr marL="342900" lvl="0" indent="-342900">
              <a:buFont typeface="Arial" panose="020B0604020202020204" pitchFamily="34" charset="0"/>
              <a:buChar char="•"/>
            </a:pPr>
            <a:r>
              <a:rPr lang="en-US" dirty="0"/>
              <a:t>Low-key or everyday forms of sexual misconduct normalise a sexualised </a:t>
            </a:r>
            <a:br>
              <a:rPr lang="en-US" dirty="0"/>
            </a:br>
            <a:r>
              <a:rPr lang="en-US" dirty="0"/>
              <a:t>environment which makes more serious </a:t>
            </a:r>
            <a:br>
              <a:rPr lang="en-US" dirty="0"/>
            </a:br>
            <a:r>
              <a:rPr lang="en-US" dirty="0"/>
              <a:t>abuses more likely to occur</a:t>
            </a:r>
            <a:endParaRPr lang="en-GB" dirty="0"/>
          </a:p>
          <a:p>
            <a:endParaRPr lang="en-GB" dirty="0"/>
          </a:p>
        </p:txBody>
      </p:sp>
    </p:spTree>
    <p:extLst>
      <p:ext uri="{BB962C8B-B14F-4D97-AF65-F5344CB8AC3E}">
        <p14:creationId xmlns:p14="http://schemas.microsoft.com/office/powerpoint/2010/main" val="3981617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B9219-542E-4905-9B71-18E8F6D3FE3E}"/>
              </a:ext>
            </a:extLst>
          </p:cNvPr>
          <p:cNvSpPr>
            <a:spLocks noGrp="1"/>
          </p:cNvSpPr>
          <p:nvPr>
            <p:ph type="ctrTitle"/>
          </p:nvPr>
        </p:nvSpPr>
        <p:spPr/>
        <p:txBody>
          <a:bodyPr/>
          <a:lstStyle/>
          <a:p>
            <a:r>
              <a:rPr lang="en-GB" dirty="0"/>
              <a:t>Student Staff Misconduct</a:t>
            </a:r>
          </a:p>
        </p:txBody>
      </p:sp>
      <p:sp>
        <p:nvSpPr>
          <p:cNvPr id="3" name="Subtitle 2">
            <a:extLst>
              <a:ext uri="{FF2B5EF4-FFF2-40B4-BE49-F238E27FC236}">
                <a16:creationId xmlns:a16="http://schemas.microsoft.com/office/drawing/2014/main" id="{977203E3-FEFA-47CE-AEC9-662AA438709F}"/>
              </a:ext>
            </a:extLst>
          </p:cNvPr>
          <p:cNvSpPr>
            <a:spLocks noGrp="1"/>
          </p:cNvSpPr>
          <p:nvPr>
            <p:ph type="subTitle" idx="1"/>
          </p:nvPr>
        </p:nvSpPr>
        <p:spPr/>
        <p:txBody>
          <a:bodyPr/>
          <a:lstStyle/>
          <a:p>
            <a:pPr marL="342900" lvl="0" indent="-342900">
              <a:buFont typeface="Arial" panose="020B0604020202020204" pitchFamily="34" charset="0"/>
              <a:buChar char="•"/>
            </a:pPr>
            <a:r>
              <a:rPr lang="en-US" dirty="0"/>
              <a:t>How does the power imbalance complicate the notion of consent?</a:t>
            </a:r>
            <a:endParaRPr lang="en-GB" dirty="0"/>
          </a:p>
          <a:p>
            <a:pPr marL="342900" lvl="0" indent="-342900">
              <a:buFont typeface="Arial" panose="020B0604020202020204" pitchFamily="34" charset="0"/>
              <a:buChar char="•"/>
            </a:pPr>
            <a:r>
              <a:rPr lang="en-US" dirty="0"/>
              <a:t>Why do you think this issue is perhaps less visible than student-student sexual harassment?</a:t>
            </a:r>
          </a:p>
          <a:p>
            <a:pPr marL="342900" lvl="0" indent="-342900">
              <a:buFont typeface="Arial" panose="020B0604020202020204" pitchFamily="34" charset="0"/>
              <a:buChar char="•"/>
            </a:pPr>
            <a:r>
              <a:rPr lang="en-US" dirty="0"/>
              <a:t>How do you think this links with Lad Culture?</a:t>
            </a:r>
            <a:endParaRPr lang="en-GB" dirty="0"/>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3039159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Results: experiences of misconduct </a:t>
            </a:r>
          </a:p>
        </p:txBody>
      </p:sp>
      <p:sp>
        <p:nvSpPr>
          <p:cNvPr id="3" name="Subtitle 2"/>
          <p:cNvSpPr>
            <a:spLocks noGrp="1"/>
          </p:cNvSpPr>
          <p:nvPr>
            <p:ph type="subTitle" idx="1"/>
          </p:nvPr>
        </p:nvSpPr>
        <p:spPr>
          <a:xfrm>
            <a:off x="532018" y="1700808"/>
            <a:ext cx="7992888" cy="648072"/>
          </a:xfrm>
        </p:spPr>
        <p:txBody>
          <a:bodyPr/>
          <a:lstStyle/>
          <a:p>
            <a:pPr marL="228600" indent="-228600" fontAlgn="auto">
              <a:lnSpc>
                <a:spcPct val="90000"/>
              </a:lnSpc>
              <a:spcBef>
                <a:spcPts val="1000"/>
              </a:spcBef>
              <a:spcAft>
                <a:spcPts val="0"/>
              </a:spcAft>
              <a:buFont typeface="Arial" panose="020B0604020202020204" pitchFamily="34" charset="0"/>
              <a:buChar char="•"/>
            </a:pPr>
            <a:r>
              <a:rPr lang="en-US" sz="2600" dirty="0"/>
              <a:t>We surveyed 1839 respondents and held focus groups with 15 students</a:t>
            </a:r>
            <a:endParaRPr lang="en-GB" sz="2600" kern="1200" dirty="0">
              <a:solidFill>
                <a:prstClr val="black"/>
              </a:solidFill>
            </a:endParaRPr>
          </a:p>
          <a:p>
            <a:pPr marL="228600" lvl="0" indent="-228600" fontAlgn="auto">
              <a:lnSpc>
                <a:spcPct val="90000"/>
              </a:lnSpc>
              <a:spcBef>
                <a:spcPts val="1000"/>
              </a:spcBef>
              <a:spcAft>
                <a:spcPts val="0"/>
              </a:spcAft>
              <a:buFont typeface="Arial" panose="020B0604020202020204" pitchFamily="34" charset="0"/>
              <a:buChar char="•"/>
            </a:pPr>
            <a:r>
              <a:rPr lang="en-GB" sz="2600" kern="1200" dirty="0">
                <a:solidFill>
                  <a:prstClr val="black"/>
                </a:solidFill>
              </a:rPr>
              <a:t>41% of all respondents had experienced some form of sexualised behaviour from staff</a:t>
            </a:r>
          </a:p>
          <a:p>
            <a:pPr marL="228600" lvl="0" indent="-228600" fontAlgn="auto">
              <a:lnSpc>
                <a:spcPct val="90000"/>
              </a:lnSpc>
              <a:spcBef>
                <a:spcPts val="1000"/>
              </a:spcBef>
              <a:spcAft>
                <a:spcPts val="0"/>
              </a:spcAft>
              <a:buFont typeface="Arial" panose="020B0604020202020204" pitchFamily="34" charset="0"/>
              <a:buChar char="•"/>
            </a:pPr>
            <a:r>
              <a:rPr lang="en-GB" sz="2600" kern="1200" dirty="0">
                <a:solidFill>
                  <a:prstClr val="black"/>
                </a:solidFill>
              </a:rPr>
              <a:t>1 in 8 of current students reported being touched by a staff member in a way that made them uncomfortable</a:t>
            </a:r>
          </a:p>
          <a:p>
            <a:pPr marL="228600" lvl="0" indent="-228600" fontAlgn="auto">
              <a:lnSpc>
                <a:spcPct val="90000"/>
              </a:lnSpc>
              <a:spcBef>
                <a:spcPts val="1000"/>
              </a:spcBef>
              <a:spcAft>
                <a:spcPts val="0"/>
              </a:spcAft>
              <a:buFont typeface="Arial" panose="020B0604020202020204" pitchFamily="34" charset="0"/>
              <a:buChar char="•"/>
            </a:pPr>
            <a:r>
              <a:rPr lang="en-GB" sz="2600" kern="1200" dirty="0">
                <a:solidFill>
                  <a:prstClr val="black"/>
                </a:solidFill>
              </a:rPr>
              <a:t>35 (2.3%) current students reported non-consensual sexual contact by a staff member (sexual assault), while 9 reported a case of sexual assault or rape.</a:t>
            </a:r>
          </a:p>
          <a:p>
            <a:endParaRPr lang="en-GB" dirty="0"/>
          </a:p>
        </p:txBody>
      </p:sp>
    </p:spTree>
    <p:extLst>
      <p:ext uri="{BB962C8B-B14F-4D97-AF65-F5344CB8AC3E}">
        <p14:creationId xmlns:p14="http://schemas.microsoft.com/office/powerpoint/2010/main" val="1002175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C216E-5D0D-424E-A616-A805A0738743}"/>
              </a:ext>
            </a:extLst>
          </p:cNvPr>
          <p:cNvSpPr>
            <a:spLocks noGrp="1"/>
          </p:cNvSpPr>
          <p:nvPr>
            <p:ph type="ctrTitle"/>
          </p:nvPr>
        </p:nvSpPr>
        <p:spPr/>
        <p:txBody>
          <a:bodyPr/>
          <a:lstStyle/>
          <a:p>
            <a:r>
              <a:rPr lang="en-GB" dirty="0"/>
              <a:t>Demographic Inequalities </a:t>
            </a:r>
          </a:p>
        </p:txBody>
      </p:sp>
      <p:sp>
        <p:nvSpPr>
          <p:cNvPr id="3" name="Subtitle 2">
            <a:extLst>
              <a:ext uri="{FF2B5EF4-FFF2-40B4-BE49-F238E27FC236}">
                <a16:creationId xmlns:a16="http://schemas.microsoft.com/office/drawing/2014/main" id="{03227609-A678-4DB3-9298-93610DD4C837}"/>
              </a:ext>
            </a:extLst>
          </p:cNvPr>
          <p:cNvSpPr>
            <a:spLocks noGrp="1"/>
          </p:cNvSpPr>
          <p:nvPr>
            <p:ph type="subTitle" idx="1"/>
          </p:nvPr>
        </p:nvSpPr>
        <p:spPr>
          <a:xfrm>
            <a:off x="537196" y="1700808"/>
            <a:ext cx="7992888" cy="648072"/>
          </a:xfrm>
        </p:spPr>
        <p:txBody>
          <a:bodyPr/>
          <a:lstStyle/>
          <a:p>
            <a:pPr marL="342900" lvl="0" indent="-342900">
              <a:buFont typeface="Arial" panose="020B0604020202020204" pitchFamily="34" charset="0"/>
              <a:buChar char="•"/>
            </a:pPr>
            <a:r>
              <a:rPr lang="en-GB" dirty="0"/>
              <a:t>15.6% of women reported being touched by a staff member in a way that made them uncomfortable, compared to 7% of men.</a:t>
            </a:r>
          </a:p>
          <a:p>
            <a:pPr marL="342900" lvl="0" indent="-342900">
              <a:buFont typeface="Arial" panose="020B0604020202020204" pitchFamily="34" charset="0"/>
              <a:buChar char="•"/>
            </a:pPr>
            <a:r>
              <a:rPr lang="en-GB" dirty="0"/>
              <a:t>22.9% of gay, queer and bisexual women had experienced being touched in a way that made them uncomfortable.</a:t>
            </a:r>
          </a:p>
          <a:p>
            <a:pPr marL="342900" lvl="0" indent="-342900">
              <a:buFont typeface="Arial" panose="020B0604020202020204" pitchFamily="34" charset="0"/>
              <a:buChar char="•"/>
            </a:pPr>
            <a:r>
              <a:rPr lang="en-GB" dirty="0"/>
              <a:t>Around 20% of postgraduate women experienced this </a:t>
            </a:r>
          </a:p>
          <a:p>
            <a:pPr marL="342900" lvl="0" indent="-342900">
              <a:buFont typeface="Arial" panose="020B0604020202020204" pitchFamily="34" charset="0"/>
              <a:buChar char="•"/>
            </a:pPr>
            <a:r>
              <a:rPr lang="en-GB" dirty="0"/>
              <a:t>Almost 8% of gay, queer and bisexual women and 7% of postgrad women had a staff member ask for sex</a:t>
            </a:r>
          </a:p>
          <a:p>
            <a:pPr marL="342900" lvl="0" indent="-342900">
              <a:buFont typeface="Arial" panose="020B0604020202020204" pitchFamily="34" charset="0"/>
              <a:buChar char="•"/>
            </a:pPr>
            <a:r>
              <a:rPr lang="en-GB" dirty="0"/>
              <a:t>76% of perpetrators were men </a:t>
            </a:r>
          </a:p>
          <a:p>
            <a:endParaRPr lang="en-GB" dirty="0"/>
          </a:p>
        </p:txBody>
      </p:sp>
    </p:spTree>
    <p:extLst>
      <p:ext uri="{BB962C8B-B14F-4D97-AF65-F5344CB8AC3E}">
        <p14:creationId xmlns:p14="http://schemas.microsoft.com/office/powerpoint/2010/main" val="2555711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AD0F9-4969-4278-A663-77463E5915FF}"/>
              </a:ext>
            </a:extLst>
          </p:cNvPr>
          <p:cNvSpPr>
            <a:spLocks noGrp="1"/>
          </p:cNvSpPr>
          <p:nvPr>
            <p:ph type="ctrTitle"/>
          </p:nvPr>
        </p:nvSpPr>
        <p:spPr/>
        <p:txBody>
          <a:bodyPr/>
          <a:lstStyle/>
          <a:p>
            <a:r>
              <a:rPr lang="en-GB" dirty="0"/>
              <a:t>Lad Culture in the Classroom</a:t>
            </a:r>
          </a:p>
        </p:txBody>
      </p:sp>
      <p:sp>
        <p:nvSpPr>
          <p:cNvPr id="3" name="Subtitle 2">
            <a:extLst>
              <a:ext uri="{FF2B5EF4-FFF2-40B4-BE49-F238E27FC236}">
                <a16:creationId xmlns:a16="http://schemas.microsoft.com/office/drawing/2014/main" id="{A61DA6C7-2C7C-4B12-A9E0-D1A21A028F09}"/>
              </a:ext>
            </a:extLst>
          </p:cNvPr>
          <p:cNvSpPr>
            <a:spLocks noGrp="1"/>
          </p:cNvSpPr>
          <p:nvPr>
            <p:ph type="subTitle" idx="1"/>
          </p:nvPr>
        </p:nvSpPr>
        <p:spPr/>
        <p:txBody>
          <a:bodyPr/>
          <a:lstStyle/>
          <a:p>
            <a:r>
              <a:rPr lang="en-GB" dirty="0"/>
              <a:t>“I’ve been silenced in a classroom environment by someone who is one of the lads if you like, because I didn’t agree with something he said. He essentially did a repeat of what David Cameron did, the whole ‘calm down dear’ thing. Even the teacher who was female didn’t challenge it…” - (Participant Q)</a:t>
            </a:r>
          </a:p>
          <a:p>
            <a:endParaRPr lang="en-GB" dirty="0"/>
          </a:p>
        </p:txBody>
      </p:sp>
    </p:spTree>
    <p:extLst>
      <p:ext uri="{BB962C8B-B14F-4D97-AF65-F5344CB8AC3E}">
        <p14:creationId xmlns:p14="http://schemas.microsoft.com/office/powerpoint/2010/main" val="1192719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3C9A4-0A96-4B41-BDE5-10F0691B68F2}"/>
              </a:ext>
            </a:extLst>
          </p:cNvPr>
          <p:cNvSpPr>
            <a:spLocks noGrp="1"/>
          </p:cNvSpPr>
          <p:nvPr>
            <p:ph type="ctrTitle"/>
          </p:nvPr>
        </p:nvSpPr>
        <p:spPr/>
        <p:txBody>
          <a:bodyPr/>
          <a:lstStyle/>
          <a:p>
            <a:r>
              <a:rPr lang="en-GB" dirty="0"/>
              <a:t>Student Staff Misconduct</a:t>
            </a:r>
          </a:p>
        </p:txBody>
      </p:sp>
      <p:sp>
        <p:nvSpPr>
          <p:cNvPr id="3" name="Subtitle 2">
            <a:extLst>
              <a:ext uri="{FF2B5EF4-FFF2-40B4-BE49-F238E27FC236}">
                <a16:creationId xmlns:a16="http://schemas.microsoft.com/office/drawing/2014/main" id="{EC2130BD-9087-4E3A-99B3-5B5D429517A3}"/>
              </a:ext>
            </a:extLst>
          </p:cNvPr>
          <p:cNvSpPr>
            <a:spLocks noGrp="1"/>
          </p:cNvSpPr>
          <p:nvPr>
            <p:ph type="subTitle" idx="1"/>
          </p:nvPr>
        </p:nvSpPr>
        <p:spPr/>
        <p:txBody>
          <a:bodyPr/>
          <a:lstStyle/>
          <a:p>
            <a:r>
              <a:rPr lang="en-GB" dirty="0"/>
              <a:t>“I don’t really welcome uninvited sexual innuendo in my Facebook messages, not from academics, let alone from academics with power over my career” – Women students’ focus group participant</a:t>
            </a:r>
          </a:p>
          <a:p>
            <a:r>
              <a:rPr lang="en-GB" dirty="0"/>
              <a:t> </a:t>
            </a:r>
          </a:p>
          <a:p>
            <a:r>
              <a:rPr lang="en-GB" dirty="0"/>
              <a:t>“I had to change my theme of study to avoid him, fear of campus for bumping into him, unable to participate in academic or social events within the department for fear of contact with him” – survey open text box</a:t>
            </a:r>
            <a:br>
              <a:rPr lang="en-GB" dirty="0"/>
            </a:br>
            <a:endParaRPr lang="en-GB" dirty="0"/>
          </a:p>
        </p:txBody>
      </p:sp>
    </p:spTree>
    <p:extLst>
      <p:ext uri="{BB962C8B-B14F-4D97-AF65-F5344CB8AC3E}">
        <p14:creationId xmlns:p14="http://schemas.microsoft.com/office/powerpoint/2010/main" val="1814556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889D-1C95-43E8-9EDE-ABBA41094B29}"/>
              </a:ext>
            </a:extLst>
          </p:cNvPr>
          <p:cNvSpPr>
            <a:spLocks noGrp="1"/>
          </p:cNvSpPr>
          <p:nvPr>
            <p:ph type="ctrTitle"/>
          </p:nvPr>
        </p:nvSpPr>
        <p:spPr/>
        <p:txBody>
          <a:bodyPr/>
          <a:lstStyle/>
          <a:p>
            <a:r>
              <a:rPr lang="en-GB" dirty="0"/>
              <a:t>Lad Culture in Academia</a:t>
            </a:r>
          </a:p>
        </p:txBody>
      </p:sp>
      <p:sp>
        <p:nvSpPr>
          <p:cNvPr id="3" name="Subtitle 2">
            <a:extLst>
              <a:ext uri="{FF2B5EF4-FFF2-40B4-BE49-F238E27FC236}">
                <a16:creationId xmlns:a16="http://schemas.microsoft.com/office/drawing/2014/main" id="{0FFBA836-F0E7-4205-8714-7DCA89FA4AD3}"/>
              </a:ext>
            </a:extLst>
          </p:cNvPr>
          <p:cNvSpPr>
            <a:spLocks noGrp="1"/>
          </p:cNvSpPr>
          <p:nvPr>
            <p:ph type="subTitle" idx="1"/>
          </p:nvPr>
        </p:nvSpPr>
        <p:spPr/>
        <p:txBody>
          <a:bodyPr/>
          <a:lstStyle/>
          <a:p>
            <a:pPr marL="342900" indent="-342900">
              <a:buFont typeface="Arial" panose="020B0604020202020204" pitchFamily="34" charset="0"/>
              <a:buChar char="•"/>
            </a:pPr>
            <a:r>
              <a:rPr lang="en-GB" dirty="0"/>
              <a:t>Perhaps not traditional lad culture or laddish behaviour, but sense of an exclusive ‘old boys club’ that is not welcome or safe for women</a:t>
            </a:r>
          </a:p>
          <a:p>
            <a:pPr marL="342900" indent="-342900">
              <a:buFont typeface="Arial" panose="020B0604020202020204" pitchFamily="34" charset="0"/>
              <a:buChar char="•"/>
            </a:pPr>
            <a:r>
              <a:rPr lang="en-GB" dirty="0"/>
              <a:t>Misconduct is predominantly by academic staff, who are gatekeepers of knowledge, pastoral support, and academic or career progression. This creates a structural position of trust in staff, and power imbalance that can be abused.</a:t>
            </a:r>
          </a:p>
          <a:p>
            <a:pPr marL="342900" indent="-342900">
              <a:buFont typeface="Arial" panose="020B0604020202020204" pitchFamily="34" charset="0"/>
              <a:buChar char="•"/>
            </a:pPr>
            <a:r>
              <a:rPr lang="en-GB" dirty="0"/>
              <a:t>There is an added pressure beyond academic performance, making students and women vulnerable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3948800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6B2-B2A0-49FF-8B7A-3D9A5E764FA5}"/>
              </a:ext>
            </a:extLst>
          </p:cNvPr>
          <p:cNvSpPr>
            <a:spLocks noGrp="1"/>
          </p:cNvSpPr>
          <p:nvPr>
            <p:ph type="ctrTitle"/>
          </p:nvPr>
        </p:nvSpPr>
        <p:spPr/>
        <p:txBody>
          <a:bodyPr/>
          <a:lstStyle/>
          <a:p>
            <a:r>
              <a:rPr lang="en-GB" dirty="0"/>
              <a:t>Student Staff Misconduct </a:t>
            </a:r>
          </a:p>
        </p:txBody>
      </p:sp>
      <p:sp>
        <p:nvSpPr>
          <p:cNvPr id="3" name="Subtitle 2">
            <a:extLst>
              <a:ext uri="{FF2B5EF4-FFF2-40B4-BE49-F238E27FC236}">
                <a16:creationId xmlns:a16="http://schemas.microsoft.com/office/drawing/2014/main" id="{B8CBA622-7178-48D3-82AE-C9E9529FC528}"/>
              </a:ext>
            </a:extLst>
          </p:cNvPr>
          <p:cNvSpPr>
            <a:spLocks noGrp="1"/>
          </p:cNvSpPr>
          <p:nvPr>
            <p:ph type="subTitle" idx="1"/>
          </p:nvPr>
        </p:nvSpPr>
        <p:spPr>
          <a:xfrm>
            <a:off x="523028" y="1556792"/>
            <a:ext cx="7992888" cy="648072"/>
          </a:xfrm>
        </p:spPr>
        <p:txBody>
          <a:bodyPr/>
          <a:lstStyle/>
          <a:p>
            <a:pPr marL="342900" indent="-342900">
              <a:buFont typeface="Arial" panose="020B0604020202020204" pitchFamily="34" charset="0"/>
              <a:buChar char="•"/>
            </a:pPr>
            <a:r>
              <a:rPr lang="en-GB" dirty="0"/>
              <a:t>The impact of staff sexual misconduct is as vast as the impact of all sexual assault and harassment, but had noted effect on academic engagement, progression and careers, affecting relationships with supervisors, choice of modules, or even leading to some participants changing their course, university and careers.</a:t>
            </a:r>
          </a:p>
          <a:p>
            <a:pPr marL="342900" indent="-342900">
              <a:buFont typeface="Arial" panose="020B0604020202020204" pitchFamily="34" charset="0"/>
              <a:buChar char="•"/>
            </a:pPr>
            <a:r>
              <a:rPr lang="en-GB" dirty="0"/>
              <a:t>These are similar to impacts of experiencing lad culture – social, emotional, engagement with academia, feeling safe, avoidance and even leaving the education space</a:t>
            </a:r>
          </a:p>
          <a:p>
            <a:endParaRPr lang="en-GB" dirty="0"/>
          </a:p>
        </p:txBody>
      </p:sp>
    </p:spTree>
    <p:extLst>
      <p:ext uri="{BB962C8B-B14F-4D97-AF65-F5344CB8AC3E}">
        <p14:creationId xmlns:p14="http://schemas.microsoft.com/office/powerpoint/2010/main" val="359410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541338" y="549275"/>
            <a:ext cx="7988300" cy="1008063"/>
          </a:xfrm>
        </p:spPr>
        <p:txBody>
          <a:bodyPr/>
          <a:lstStyle/>
          <a:p>
            <a:endParaRPr lang="en-US" altLang="en-US"/>
          </a:p>
        </p:txBody>
      </p:sp>
      <p:sp>
        <p:nvSpPr>
          <p:cNvPr id="4099" name="Subtitle 2"/>
          <p:cNvSpPr>
            <a:spLocks noGrp="1"/>
          </p:cNvSpPr>
          <p:nvPr>
            <p:ph type="subTitle" idx="1"/>
          </p:nvPr>
        </p:nvSpPr>
        <p:spPr>
          <a:xfrm>
            <a:off x="539750" y="1773238"/>
            <a:ext cx="7993063" cy="647700"/>
          </a:xfrm>
        </p:spPr>
        <p:txBody>
          <a:bodyPr/>
          <a:lstStyle/>
          <a:p>
            <a:endParaRPr lang="en-US" altLang="en-US"/>
          </a:p>
        </p:txBody>
      </p:sp>
      <p:pic>
        <p:nvPicPr>
          <p:cNvPr id="4100" name="Picture 1" descr="NEW Brand PPT divider heading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8368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itle Placeholder 1"/>
          <p:cNvSpPr txBox="1">
            <a:spLocks/>
          </p:cNvSpPr>
          <p:nvPr/>
        </p:nvSpPr>
        <p:spPr bwMode="auto">
          <a:xfrm>
            <a:off x="476250" y="206692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spcBef>
                <a:spcPct val="0"/>
              </a:spcBef>
              <a:buFontTx/>
              <a:buNone/>
            </a:pPr>
            <a:r>
              <a:rPr lang="en-GB" altLang="en-US" sz="3200" dirty="0">
                <a:solidFill>
                  <a:schemeClr val="bg1"/>
                </a:solidFill>
              </a:rPr>
              <a:t>How can we tackle Lad Culture?</a:t>
            </a:r>
          </a:p>
        </p:txBody>
      </p:sp>
    </p:spTree>
    <p:extLst>
      <p:ext uri="{BB962C8B-B14F-4D97-AF65-F5344CB8AC3E}">
        <p14:creationId xmlns:p14="http://schemas.microsoft.com/office/powerpoint/2010/main" val="2859152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Positive actions can create change</a:t>
            </a:r>
          </a:p>
        </p:txBody>
      </p:sp>
      <p:sp>
        <p:nvSpPr>
          <p:cNvPr id="3" name="Subtitle 2"/>
          <p:cNvSpPr>
            <a:spLocks noGrp="1"/>
          </p:cNvSpPr>
          <p:nvPr>
            <p:ph type="subTitle" idx="1"/>
          </p:nvPr>
        </p:nvSpPr>
        <p:spPr/>
        <p:txBody>
          <a:bodyPr/>
          <a:lstStyle/>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1720" y="1556792"/>
            <a:ext cx="2632968" cy="157978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0907" y="4833977"/>
            <a:ext cx="2958760" cy="197053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4688" y="1561713"/>
            <a:ext cx="3019425" cy="151447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39885" y="2976994"/>
            <a:ext cx="3360936" cy="2016562"/>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4688" y="4047637"/>
            <a:ext cx="2830589" cy="1921821"/>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74199" y="2655625"/>
            <a:ext cx="2890211" cy="1700124"/>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312" y="1480571"/>
            <a:ext cx="2510408" cy="2510408"/>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3665523"/>
            <a:ext cx="3409950" cy="1343025"/>
          </a:xfrm>
          <a:prstGeom prst="rect">
            <a:avLst/>
          </a:prstGeom>
        </p:spPr>
      </p:pic>
      <p:pic>
        <p:nvPicPr>
          <p:cNvPr id="5" name="Picture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12671" y="4926046"/>
            <a:ext cx="2127768" cy="1594238"/>
          </a:xfrm>
          <a:prstGeom prst="rect">
            <a:avLst/>
          </a:prstGeom>
        </p:spPr>
      </p:pic>
      <p:pic>
        <p:nvPicPr>
          <p:cNvPr id="15" name="Picture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4833977"/>
            <a:ext cx="1802301" cy="1778377"/>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32981" y="2380005"/>
            <a:ext cx="1411019" cy="2048253"/>
          </a:xfrm>
          <a:prstGeom prst="rect">
            <a:avLst/>
          </a:prstGeom>
        </p:spPr>
      </p:pic>
      <p:pic>
        <p:nvPicPr>
          <p:cNvPr id="17" name="Pictur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87662" y="5723165"/>
            <a:ext cx="1852020" cy="1041762"/>
          </a:xfrm>
          <a:prstGeom prst="rect">
            <a:avLst/>
          </a:prstGeom>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139682" y="4414853"/>
            <a:ext cx="2019594" cy="1118855"/>
          </a:xfrm>
          <a:prstGeom prst="rect">
            <a:avLst/>
          </a:prstGeom>
        </p:spPr>
      </p:pic>
    </p:spTree>
    <p:extLst>
      <p:ext uri="{BB962C8B-B14F-4D97-AF65-F5344CB8AC3E}">
        <p14:creationId xmlns:p14="http://schemas.microsoft.com/office/powerpoint/2010/main" val="1989881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 HEART CONSENT</a:t>
            </a:r>
          </a:p>
        </p:txBody>
      </p:sp>
      <p:sp>
        <p:nvSpPr>
          <p:cNvPr id="3" name="Subtitle 2"/>
          <p:cNvSpPr>
            <a:spLocks noGrp="1"/>
          </p:cNvSpPr>
          <p:nvPr>
            <p:ph type="subTitle" idx="1"/>
          </p:nvPr>
        </p:nvSpPr>
        <p:spPr>
          <a:xfrm>
            <a:off x="539552" y="1772816"/>
            <a:ext cx="8604448" cy="2376264"/>
          </a:xfrm>
        </p:spPr>
        <p:txBody>
          <a:bodyPr/>
          <a:lstStyle/>
          <a:p>
            <a:pPr lvl="0"/>
            <a:endParaRPr lang="en-GB" dirty="0"/>
          </a:p>
          <a:p>
            <a:pPr lvl="0"/>
            <a:endParaRPr lang="en-GB" dirty="0"/>
          </a:p>
          <a:p>
            <a:endParaRPr lang="en-GB" b="1" dirty="0"/>
          </a:p>
        </p:txBody>
      </p:sp>
      <p:sp>
        <p:nvSpPr>
          <p:cNvPr id="4" name="Rectangle 3"/>
          <p:cNvSpPr/>
          <p:nvPr/>
        </p:nvSpPr>
        <p:spPr>
          <a:xfrm>
            <a:off x="0" y="7245424"/>
            <a:ext cx="7038528" cy="830997"/>
          </a:xfrm>
          <a:prstGeom prst="rect">
            <a:avLst/>
          </a:prstGeom>
        </p:spPr>
        <p:txBody>
          <a:bodyPr wrap="square">
            <a:spAutoFit/>
          </a:bodyPr>
          <a:lstStyle/>
          <a:p>
            <a:r>
              <a:rPr lang="en-GB" dirty="0"/>
              <a:t> </a:t>
            </a:r>
          </a:p>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1772816"/>
            <a:ext cx="4248472" cy="4248472"/>
          </a:xfrm>
          <a:prstGeom prst="rect">
            <a:avLst/>
          </a:prstGeom>
        </p:spPr>
      </p:pic>
    </p:spTree>
    <p:extLst>
      <p:ext uri="{BB962C8B-B14F-4D97-AF65-F5344CB8AC3E}">
        <p14:creationId xmlns:p14="http://schemas.microsoft.com/office/powerpoint/2010/main" val="1062896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541338" y="549275"/>
            <a:ext cx="7988300" cy="1008063"/>
          </a:xfrm>
        </p:spPr>
        <p:txBody>
          <a:bodyPr/>
          <a:lstStyle/>
          <a:p>
            <a:r>
              <a:rPr lang="en-US" altLang="en-US" dirty="0"/>
              <a:t>Lad Culture Audit</a:t>
            </a:r>
          </a:p>
        </p:txBody>
      </p:sp>
      <p:sp>
        <p:nvSpPr>
          <p:cNvPr id="6147" name="Subtitle 2"/>
          <p:cNvSpPr>
            <a:spLocks noGrp="1"/>
          </p:cNvSpPr>
          <p:nvPr>
            <p:ph type="subTitle" idx="1"/>
          </p:nvPr>
        </p:nvSpPr>
        <p:spPr>
          <a:xfrm>
            <a:off x="179512" y="1412776"/>
            <a:ext cx="7993063" cy="647700"/>
          </a:xfrm>
        </p:spPr>
        <p:txBody>
          <a:bodyPr/>
          <a:lstStyle/>
          <a:p>
            <a:pPr marL="342900" lvl="0" indent="-342900">
              <a:buFont typeface="Arial" panose="020B0604020202020204" pitchFamily="34" charset="0"/>
              <a:buChar char="•"/>
            </a:pPr>
            <a:r>
              <a:rPr lang="en-GB" sz="2000" dirty="0"/>
              <a:t>As part of the campaign in 2014, NUS launched an online survey </a:t>
            </a:r>
            <a:r>
              <a:rPr lang="en-US" sz="2000" dirty="0"/>
              <a:t>students’ unions to audit themselves and what policies, training and victim support </a:t>
            </a:r>
            <a:r>
              <a:rPr lang="en-US" sz="2000" dirty="0" err="1"/>
              <a:t>programmes</a:t>
            </a:r>
            <a:r>
              <a:rPr lang="en-US" sz="2000" dirty="0"/>
              <a:t> they had in place to tackle lad culture.</a:t>
            </a:r>
            <a:endParaRPr lang="en-GB" sz="2000" dirty="0"/>
          </a:p>
          <a:p>
            <a:pPr marL="342900" lvl="0" indent="-342900">
              <a:buFont typeface="Arial" panose="020B0604020202020204" pitchFamily="34" charset="0"/>
              <a:buChar char="•"/>
            </a:pPr>
            <a:r>
              <a:rPr lang="en-US" sz="2000" dirty="0"/>
              <a:t>35 Students’ Unions replied to the survey and 20 completed the audit in full by providing supporting documents</a:t>
            </a:r>
            <a:endParaRPr lang="en-GB" sz="2000" dirty="0"/>
          </a:p>
          <a:p>
            <a:pPr marL="342900" lvl="0" indent="-342900">
              <a:buFont typeface="Arial" panose="020B0604020202020204" pitchFamily="34" charset="0"/>
              <a:buChar char="•"/>
            </a:pPr>
            <a:r>
              <a:rPr lang="en-US" sz="2000" dirty="0"/>
              <a:t>Ranked on a scale of 1 (worst) and five (best) according to how well they met our five criteria: clarity, accessibility, attribution of responsibility, development of </a:t>
            </a:r>
            <a:r>
              <a:rPr lang="en-US" sz="2000" dirty="0" err="1"/>
              <a:t>programme</a:t>
            </a:r>
            <a:r>
              <a:rPr lang="en-US" sz="2000" dirty="0"/>
              <a:t> and outcome. </a:t>
            </a:r>
            <a:endParaRPr lang="en-GB" sz="2000" dirty="0"/>
          </a:p>
          <a:p>
            <a:pPr marL="342900" lvl="0" indent="-342900">
              <a:buFont typeface="Arial" panose="020B0604020202020204" pitchFamily="34" charset="0"/>
              <a:buChar char="•"/>
            </a:pPr>
            <a:r>
              <a:rPr lang="en-US" sz="2000" dirty="0"/>
              <a:t>Survey is anonymized –SUs received the results and we created an average out of those that completed the survey</a:t>
            </a:r>
            <a:endParaRPr lang="en-GB" sz="2000" dirty="0"/>
          </a:p>
          <a:p>
            <a:pPr marL="342900" lvl="0" indent="-342900">
              <a:buFont typeface="Arial" panose="020B0604020202020204" pitchFamily="34" charset="0"/>
              <a:buChar char="•"/>
            </a:pPr>
            <a:r>
              <a:rPr lang="en-US" sz="2000" dirty="0"/>
              <a:t>9 Students’ Unions then became part of a pilot </a:t>
            </a:r>
            <a:br>
              <a:rPr lang="en-US" sz="2000" dirty="0"/>
            </a:br>
            <a:r>
              <a:rPr lang="en-US" sz="2000" dirty="0"/>
              <a:t>scheme, where we supported them in tackling lad </a:t>
            </a:r>
            <a:br>
              <a:rPr lang="en-US" sz="2000" dirty="0"/>
            </a:br>
            <a:r>
              <a:rPr lang="en-US" sz="2000" dirty="0"/>
              <a:t>culture</a:t>
            </a:r>
            <a:endParaRPr lang="en-GB" sz="2000" dirty="0"/>
          </a:p>
          <a:p>
            <a:pPr marL="457200" indent="-457200">
              <a:buFont typeface="Arial" panose="020B0604020202020204" pitchFamily="34" charset="0"/>
              <a:buChar char="•"/>
            </a:pPr>
            <a:endParaRPr lang="en-US" altLang="en-US" sz="2000" dirty="0"/>
          </a:p>
        </p:txBody>
      </p:sp>
    </p:spTree>
    <p:extLst>
      <p:ext uri="{BB962C8B-B14F-4D97-AF65-F5344CB8AC3E}">
        <p14:creationId xmlns:p14="http://schemas.microsoft.com/office/powerpoint/2010/main" val="760387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Key findings</a:t>
            </a:r>
          </a:p>
        </p:txBody>
      </p:sp>
      <p:sp>
        <p:nvSpPr>
          <p:cNvPr id="3" name="Subtitle 2"/>
          <p:cNvSpPr>
            <a:spLocks noGrp="1"/>
          </p:cNvSpPr>
          <p:nvPr>
            <p:ph type="subTitle" idx="1"/>
          </p:nvPr>
        </p:nvSpPr>
        <p:spPr>
          <a:xfrm>
            <a:off x="251520" y="1556792"/>
            <a:ext cx="7992888" cy="5013176"/>
          </a:xfrm>
        </p:spPr>
        <p:txBody>
          <a:bodyPr/>
          <a:lstStyle/>
          <a:p>
            <a:r>
              <a:rPr lang="en-GB" sz="2000" b="1" dirty="0"/>
              <a:t>Policy</a:t>
            </a:r>
          </a:p>
          <a:p>
            <a:pPr marL="342900" indent="-342900">
              <a:buFont typeface="Arial" panose="020B0604020202020204" pitchFamily="34" charset="0"/>
              <a:buChar char="•"/>
            </a:pPr>
            <a:r>
              <a:rPr lang="en-GB" sz="2000" dirty="0"/>
              <a:t>High proportion of SUs and institutions had E&amp;D policy and bullying and harassment policies</a:t>
            </a:r>
          </a:p>
          <a:p>
            <a:pPr marL="342900" indent="-342900">
              <a:buFont typeface="Arial" panose="020B0604020202020204" pitchFamily="34" charset="0"/>
              <a:buChar char="•"/>
            </a:pPr>
            <a:r>
              <a:rPr lang="en-GB" sz="2000" dirty="0"/>
              <a:t>Just over half of institutions (51%) had policy on sexual harassment. 65% of SUs this policy.</a:t>
            </a:r>
          </a:p>
          <a:p>
            <a:pPr marL="342900" indent="-342900">
              <a:buFont typeface="Arial" panose="020B0604020202020204" pitchFamily="34" charset="0"/>
              <a:buChar char="•"/>
            </a:pPr>
            <a:r>
              <a:rPr lang="en-GB" sz="2000" dirty="0"/>
              <a:t>48% of SUs had a policy on the display of sexist/ discriminatory material. Only 1 in 10 HEIs had a policy on this. </a:t>
            </a:r>
          </a:p>
          <a:p>
            <a:pPr marL="342900" indent="-342900">
              <a:buFont typeface="Arial" panose="020B0604020202020204" pitchFamily="34" charset="0"/>
              <a:buChar char="•"/>
            </a:pPr>
            <a:r>
              <a:rPr lang="en-GB" sz="2000" dirty="0"/>
              <a:t>Twice as many SUs had a zero tolerance policy than HEIs. </a:t>
            </a:r>
          </a:p>
          <a:p>
            <a:pPr marL="342900" indent="-342900">
              <a:buFont typeface="Arial" panose="020B0604020202020204" pitchFamily="34" charset="0"/>
              <a:buChar char="•"/>
            </a:pPr>
            <a:r>
              <a:rPr lang="en-GB" sz="2000" dirty="0"/>
              <a:t>Less that half of SUs had a safe space policy (42%) dignity at work (39%) or alcohol abuse programme (35%)</a:t>
            </a:r>
          </a:p>
          <a:p>
            <a:pPr marL="342900" indent="-342900">
              <a:buFont typeface="Arial" panose="020B0604020202020204" pitchFamily="34" charset="0"/>
              <a:buChar char="•"/>
            </a:pPr>
            <a:r>
              <a:rPr lang="en-GB" sz="2000" dirty="0"/>
              <a:t>Lack of clarity and appropriateness of complaints and disciplinary procedures</a:t>
            </a:r>
          </a:p>
          <a:p>
            <a:pPr marL="342900" indent="-342900">
              <a:buFont typeface="Arial" panose="020B0604020202020204" pitchFamily="34" charset="0"/>
              <a:buChar char="•"/>
            </a:pPr>
            <a:r>
              <a:rPr lang="en-GB" sz="2000" dirty="0"/>
              <a:t>Lack of promotion of policy  </a:t>
            </a:r>
          </a:p>
          <a:p>
            <a:endParaRPr lang="en-GB" b="1" dirty="0"/>
          </a:p>
          <a:p>
            <a:endParaRPr lang="en-GB" b="1" dirty="0"/>
          </a:p>
        </p:txBody>
      </p:sp>
    </p:spTree>
    <p:extLst>
      <p:ext uri="{BB962C8B-B14F-4D97-AF65-F5344CB8AC3E}">
        <p14:creationId xmlns:p14="http://schemas.microsoft.com/office/powerpoint/2010/main" val="1924976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Key findings </a:t>
            </a:r>
          </a:p>
        </p:txBody>
      </p:sp>
      <p:sp>
        <p:nvSpPr>
          <p:cNvPr id="3" name="Subtitle 2"/>
          <p:cNvSpPr>
            <a:spLocks noGrp="1"/>
          </p:cNvSpPr>
          <p:nvPr>
            <p:ph type="subTitle" idx="1"/>
          </p:nvPr>
        </p:nvSpPr>
        <p:spPr>
          <a:xfrm>
            <a:off x="539552" y="1772816"/>
            <a:ext cx="8604448" cy="2376264"/>
          </a:xfrm>
        </p:spPr>
        <p:txBody>
          <a:bodyPr/>
          <a:lstStyle/>
          <a:p>
            <a:r>
              <a:rPr lang="en-GB" sz="2000" b="1" dirty="0"/>
              <a:t>Training and education </a:t>
            </a:r>
          </a:p>
          <a:p>
            <a:pPr marL="342900" lvl="0" indent="-342900">
              <a:buFont typeface="Arial" panose="020B0604020202020204" pitchFamily="34" charset="0"/>
              <a:buChar char="•"/>
            </a:pPr>
            <a:r>
              <a:rPr lang="en-GB" sz="2000" dirty="0"/>
              <a:t>1 in 10 SUs provide training on lad culture (11%) and only a third run (sexual) consent workshops (32%). </a:t>
            </a:r>
          </a:p>
          <a:p>
            <a:pPr marL="342900" lvl="0" indent="-342900">
              <a:buFont typeface="Arial" panose="020B0604020202020204" pitchFamily="34" charset="0"/>
              <a:buChar char="•"/>
            </a:pPr>
            <a:r>
              <a:rPr lang="en-GB" sz="2000" dirty="0"/>
              <a:t>Only 6% of institutions have included consent in curriculum. </a:t>
            </a:r>
          </a:p>
          <a:p>
            <a:pPr lvl="0"/>
            <a:br>
              <a:rPr lang="en-GB" sz="2000" dirty="0"/>
            </a:br>
            <a:r>
              <a:rPr lang="en-GB" sz="2000" b="1" dirty="0"/>
              <a:t>Victim Support Programmes</a:t>
            </a:r>
          </a:p>
          <a:p>
            <a:pPr marL="342900" lvl="0" indent="-342900">
              <a:buFont typeface="Arial" panose="020B0604020202020204" pitchFamily="34" charset="0"/>
              <a:buChar char="•"/>
            </a:pPr>
            <a:r>
              <a:rPr lang="en-GB" sz="2000" dirty="0"/>
              <a:t>100% SUs and 94% of institutions provided counselling services</a:t>
            </a:r>
          </a:p>
          <a:p>
            <a:pPr marL="342900" lvl="0" indent="-342900">
              <a:buFont typeface="Arial" panose="020B0604020202020204" pitchFamily="34" charset="0"/>
              <a:buChar char="•"/>
            </a:pPr>
            <a:r>
              <a:rPr lang="en-GB" sz="2000" dirty="0"/>
              <a:t>11% of SUs provide support meeting groups</a:t>
            </a:r>
          </a:p>
          <a:p>
            <a:pPr marL="342900" lvl="0" indent="-342900">
              <a:buFont typeface="Arial" panose="020B0604020202020204" pitchFamily="34" charset="0"/>
              <a:buChar char="•"/>
            </a:pPr>
            <a:r>
              <a:rPr lang="en-GB" sz="2000" dirty="0"/>
              <a:t>3% of institutions provide support meeting groups</a:t>
            </a:r>
            <a:br>
              <a:rPr lang="en-GB" sz="2000" dirty="0"/>
            </a:br>
            <a:endParaRPr lang="en-GB" sz="2000" dirty="0"/>
          </a:p>
          <a:p>
            <a:pPr lvl="0"/>
            <a:r>
              <a:rPr lang="en-GB" sz="2000" b="1" dirty="0"/>
              <a:t>Rankings</a:t>
            </a:r>
          </a:p>
          <a:p>
            <a:pPr marL="342900" lvl="0" indent="-342900">
              <a:buFont typeface="Arial" panose="020B0604020202020204" pitchFamily="34" charset="0"/>
              <a:buChar char="•"/>
            </a:pPr>
            <a:r>
              <a:rPr lang="en-GB" sz="2000" dirty="0"/>
              <a:t>SUs 2.75</a:t>
            </a:r>
          </a:p>
          <a:p>
            <a:pPr marL="342900" lvl="0" indent="-342900">
              <a:buFont typeface="Arial" panose="020B0604020202020204" pitchFamily="34" charset="0"/>
              <a:buChar char="•"/>
            </a:pPr>
            <a:r>
              <a:rPr lang="en-GB" sz="2000" dirty="0"/>
              <a:t>Institutions 2.65</a:t>
            </a:r>
          </a:p>
          <a:p>
            <a:pPr lvl="0"/>
            <a:endParaRPr lang="en-GB" dirty="0"/>
          </a:p>
          <a:p>
            <a:pPr lvl="0"/>
            <a:endParaRPr lang="en-GB" dirty="0"/>
          </a:p>
          <a:p>
            <a:endParaRPr lang="en-GB" b="1" dirty="0"/>
          </a:p>
        </p:txBody>
      </p:sp>
      <p:sp>
        <p:nvSpPr>
          <p:cNvPr id="4" name="Rectangle 3"/>
          <p:cNvSpPr/>
          <p:nvPr/>
        </p:nvSpPr>
        <p:spPr>
          <a:xfrm>
            <a:off x="0" y="7245424"/>
            <a:ext cx="7038528" cy="830997"/>
          </a:xfrm>
          <a:prstGeom prst="rect">
            <a:avLst/>
          </a:prstGeom>
        </p:spPr>
        <p:txBody>
          <a:bodyPr wrap="square">
            <a:spAutoFit/>
          </a:bodyPr>
          <a:lstStyle/>
          <a:p>
            <a:r>
              <a:rPr lang="en-GB" dirty="0"/>
              <a:t> </a:t>
            </a:r>
          </a:p>
          <a:p>
            <a:endParaRPr lang="en-GB" dirty="0"/>
          </a:p>
        </p:txBody>
      </p:sp>
    </p:spTree>
    <p:extLst>
      <p:ext uri="{BB962C8B-B14F-4D97-AF65-F5344CB8AC3E}">
        <p14:creationId xmlns:p14="http://schemas.microsoft.com/office/powerpoint/2010/main" val="2235894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Carrying out the audit</a:t>
            </a:r>
          </a:p>
        </p:txBody>
      </p:sp>
      <p:sp>
        <p:nvSpPr>
          <p:cNvPr id="3" name="Subtitle 2"/>
          <p:cNvSpPr>
            <a:spLocks noGrp="1"/>
          </p:cNvSpPr>
          <p:nvPr>
            <p:ph type="subTitle" idx="1"/>
          </p:nvPr>
        </p:nvSpPr>
        <p:spPr>
          <a:xfrm>
            <a:off x="537196" y="1556792"/>
            <a:ext cx="7992888" cy="648072"/>
          </a:xfrm>
        </p:spPr>
        <p:txBody>
          <a:bodyPr/>
          <a:lstStyle/>
          <a:p>
            <a:r>
              <a:rPr lang="en-GB" dirty="0"/>
              <a:t>The audit asks you to look at:</a:t>
            </a:r>
          </a:p>
          <a:p>
            <a:endParaRPr lang="en-GB" dirty="0"/>
          </a:p>
          <a:p>
            <a:pPr marL="342900" indent="-342900">
              <a:buFontTx/>
              <a:buChar char="-"/>
            </a:pPr>
            <a:r>
              <a:rPr lang="en-GB" dirty="0"/>
              <a:t>Training </a:t>
            </a:r>
          </a:p>
          <a:p>
            <a:pPr marL="342900" indent="-342900">
              <a:buFontTx/>
              <a:buChar char="-"/>
            </a:pPr>
            <a:r>
              <a:rPr lang="en-GB" dirty="0"/>
              <a:t>Policies </a:t>
            </a:r>
          </a:p>
          <a:p>
            <a:pPr marL="342900" indent="-342900">
              <a:buFontTx/>
              <a:buChar char="-"/>
            </a:pPr>
            <a:r>
              <a:rPr lang="en-GB" dirty="0"/>
              <a:t>Disciplinary procedures </a:t>
            </a:r>
          </a:p>
          <a:p>
            <a:pPr marL="342900" indent="-342900">
              <a:buFontTx/>
              <a:buChar char="-"/>
            </a:pPr>
            <a:r>
              <a:rPr lang="en-GB" dirty="0"/>
              <a:t>External providers/contractors</a:t>
            </a:r>
          </a:p>
          <a:p>
            <a:pPr marL="342900" indent="-342900">
              <a:buFontTx/>
              <a:buChar char="-"/>
            </a:pPr>
            <a:r>
              <a:rPr lang="en-GB" dirty="0"/>
              <a:t>Education </a:t>
            </a:r>
          </a:p>
          <a:p>
            <a:pPr marL="342900" indent="-342900">
              <a:buFontTx/>
              <a:buChar char="-"/>
            </a:pPr>
            <a:r>
              <a:rPr lang="en-GB" dirty="0"/>
              <a:t>Support services </a:t>
            </a:r>
          </a:p>
          <a:p>
            <a:pPr marL="342900" indent="-342900">
              <a:buFontTx/>
              <a:buChar char="-"/>
            </a:pPr>
            <a:r>
              <a:rPr lang="en-GB" dirty="0"/>
              <a:t>Campaigns </a:t>
            </a:r>
          </a:p>
          <a:p>
            <a:endParaRPr lang="en-GB" dirty="0"/>
          </a:p>
          <a:p>
            <a:pPr marL="342900" indent="-342900">
              <a:buFontTx/>
              <a:buChar char="-"/>
            </a:pPr>
            <a:endParaRPr lang="en-GB" dirty="0"/>
          </a:p>
        </p:txBody>
      </p:sp>
    </p:spTree>
    <p:extLst>
      <p:ext uri="{BB962C8B-B14F-4D97-AF65-F5344CB8AC3E}">
        <p14:creationId xmlns:p14="http://schemas.microsoft.com/office/powerpoint/2010/main" val="510810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Carrying out the audit</a:t>
            </a:r>
          </a:p>
        </p:txBody>
      </p:sp>
      <p:sp>
        <p:nvSpPr>
          <p:cNvPr id="3" name="Subtitle 2"/>
          <p:cNvSpPr>
            <a:spLocks noGrp="1"/>
          </p:cNvSpPr>
          <p:nvPr>
            <p:ph type="subTitle" idx="1"/>
          </p:nvPr>
        </p:nvSpPr>
        <p:spPr>
          <a:xfrm>
            <a:off x="537196" y="1556792"/>
            <a:ext cx="7992888" cy="648072"/>
          </a:xfrm>
        </p:spPr>
        <p:txBody>
          <a:bodyPr/>
          <a:lstStyle/>
          <a:p>
            <a:endParaRPr lang="en-GB" sz="2000" dirty="0"/>
          </a:p>
          <a:p>
            <a:pPr marL="342900" indent="-342900">
              <a:buFont typeface="Arial" panose="020B0604020202020204" pitchFamily="34" charset="0"/>
              <a:buChar char="•"/>
            </a:pPr>
            <a:r>
              <a:rPr lang="en-GB" sz="2200" dirty="0"/>
              <a:t>Check your institution website  </a:t>
            </a:r>
          </a:p>
          <a:p>
            <a:pPr marL="342900" indent="-342900">
              <a:buFont typeface="Arial" panose="020B0604020202020204" pitchFamily="34" charset="0"/>
              <a:buChar char="•"/>
            </a:pPr>
            <a:r>
              <a:rPr lang="en-GB" sz="2200" dirty="0"/>
              <a:t>Talk to staff</a:t>
            </a:r>
          </a:p>
          <a:p>
            <a:pPr marL="342900" indent="-342900">
              <a:buFont typeface="Arial" panose="020B0604020202020204" pitchFamily="34" charset="0"/>
              <a:buChar char="•"/>
            </a:pPr>
            <a:r>
              <a:rPr lang="en-GB" sz="2200" dirty="0"/>
              <a:t>Talk to staff representatives</a:t>
            </a:r>
          </a:p>
          <a:p>
            <a:endParaRPr lang="en-GB" dirty="0"/>
          </a:p>
        </p:txBody>
      </p:sp>
    </p:spTree>
    <p:extLst>
      <p:ext uri="{BB962C8B-B14F-4D97-AF65-F5344CB8AC3E}">
        <p14:creationId xmlns:p14="http://schemas.microsoft.com/office/powerpoint/2010/main" val="1869914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Carrying out the audit</a:t>
            </a:r>
            <a:endParaRPr lang="en-US" dirty="0"/>
          </a:p>
        </p:txBody>
      </p:sp>
      <p:sp>
        <p:nvSpPr>
          <p:cNvPr id="3" name="Subtitle 2"/>
          <p:cNvSpPr>
            <a:spLocks noGrp="1"/>
          </p:cNvSpPr>
          <p:nvPr>
            <p:ph type="subTitle" idx="1"/>
          </p:nvPr>
        </p:nvSpPr>
        <p:spPr>
          <a:xfrm>
            <a:off x="541784" y="1700808"/>
            <a:ext cx="7992888" cy="648072"/>
          </a:xfrm>
        </p:spPr>
        <p:txBody>
          <a:bodyPr/>
          <a:lstStyle/>
          <a:p>
            <a:r>
              <a:rPr lang="en-US" dirty="0"/>
              <a:t>In pairs discuss:</a:t>
            </a:r>
          </a:p>
          <a:p>
            <a:endParaRPr lang="en-US" dirty="0"/>
          </a:p>
          <a:p>
            <a:pPr marL="342900" lvl="0" indent="-342900">
              <a:buFont typeface="Arial" panose="020B0604020202020204" pitchFamily="34" charset="0"/>
              <a:buChar char="•"/>
            </a:pPr>
            <a:r>
              <a:rPr lang="en-GB" dirty="0"/>
              <a:t>Who needs to be involved?</a:t>
            </a:r>
          </a:p>
          <a:p>
            <a:pPr marL="342900" lvl="0" indent="-342900">
              <a:buFont typeface="Arial" panose="020B0604020202020204" pitchFamily="34" charset="0"/>
              <a:buChar char="•"/>
            </a:pPr>
            <a:r>
              <a:rPr lang="en-GB" dirty="0"/>
              <a:t>Who do you need to speak to?</a:t>
            </a:r>
          </a:p>
          <a:p>
            <a:pPr marL="342900" lvl="0" indent="-342900">
              <a:buFont typeface="Arial" panose="020B0604020202020204" pitchFamily="34" charset="0"/>
              <a:buChar char="•"/>
            </a:pPr>
            <a:r>
              <a:rPr lang="en-GB" dirty="0"/>
              <a:t>What are some of the current responses to tackling lad culture in your union and institution?</a:t>
            </a:r>
          </a:p>
          <a:p>
            <a:pPr marL="342900" indent="-342900">
              <a:buFont typeface="Arial" panose="020B0604020202020204" pitchFamily="34" charset="0"/>
              <a:buChar char="•"/>
            </a:pPr>
            <a:r>
              <a:rPr lang="en-GB" dirty="0"/>
              <a:t>What challenges do you think you might face?</a:t>
            </a:r>
          </a:p>
          <a:p>
            <a:pPr marL="342900" indent="-342900">
              <a:buFont typeface="Arial" panose="020B0604020202020204" pitchFamily="34" charset="0"/>
              <a:buChar char="•"/>
            </a:pPr>
            <a:r>
              <a:rPr lang="en-GB" dirty="0"/>
              <a:t>What are your first steps?</a:t>
            </a:r>
            <a:r>
              <a:rPr lang="en-GB" b="1" dirty="0"/>
              <a:t> </a:t>
            </a:r>
            <a:endParaRPr lang="en-GB" dirty="0"/>
          </a:p>
          <a:p>
            <a:endParaRPr lang="en-GB" b="1" dirty="0"/>
          </a:p>
          <a:p>
            <a:pPr marL="342900" indent="-342900">
              <a:buFont typeface="Arial" panose="020B0604020202020204" pitchFamily="34" charset="0"/>
              <a:buChar char="•"/>
            </a:pPr>
            <a:endParaRPr lang="en-GB" b="1" dirty="0"/>
          </a:p>
          <a:p>
            <a:endParaRPr lang="en-US" dirty="0"/>
          </a:p>
        </p:txBody>
      </p:sp>
    </p:spTree>
    <p:extLst>
      <p:ext uri="{BB962C8B-B14F-4D97-AF65-F5344CB8AC3E}">
        <p14:creationId xmlns:p14="http://schemas.microsoft.com/office/powerpoint/2010/main" val="2823328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3B02-CDD4-4478-94AB-0A5661B1F049}"/>
              </a:ext>
            </a:extLst>
          </p:cNvPr>
          <p:cNvSpPr>
            <a:spLocks noGrp="1"/>
          </p:cNvSpPr>
          <p:nvPr>
            <p:ph type="ctrTitle"/>
          </p:nvPr>
        </p:nvSpPr>
        <p:spPr/>
        <p:txBody>
          <a:bodyPr/>
          <a:lstStyle/>
          <a:p>
            <a:r>
              <a:rPr lang="en-GB" dirty="0"/>
              <a:t>Other ways to tackle Lad Culture</a:t>
            </a:r>
          </a:p>
        </p:txBody>
      </p:sp>
      <p:sp>
        <p:nvSpPr>
          <p:cNvPr id="3" name="Subtitle 2">
            <a:extLst>
              <a:ext uri="{FF2B5EF4-FFF2-40B4-BE49-F238E27FC236}">
                <a16:creationId xmlns:a16="http://schemas.microsoft.com/office/drawing/2014/main" id="{A9790AF7-B036-4CC5-BBE4-F9BC0BE536F2}"/>
              </a:ext>
            </a:extLst>
          </p:cNvPr>
          <p:cNvSpPr>
            <a:spLocks noGrp="1"/>
          </p:cNvSpPr>
          <p:nvPr>
            <p:ph type="subTitle" idx="1"/>
          </p:nvPr>
        </p:nvSpPr>
        <p:spPr/>
        <p:txBody>
          <a:bodyPr/>
          <a:lstStyle/>
          <a:p>
            <a:pPr marL="342900" indent="-342900">
              <a:buFont typeface="Arial" panose="020B0604020202020204" pitchFamily="34" charset="0"/>
              <a:buChar char="•"/>
            </a:pPr>
            <a:r>
              <a:rPr lang="en-GB" dirty="0"/>
              <a:t>Clear policies on sexual harassment, assault, and appropriate behaviours (including staff)</a:t>
            </a:r>
          </a:p>
          <a:p>
            <a:pPr marL="342900" indent="-342900">
              <a:buFont typeface="Arial" panose="020B0604020202020204" pitchFamily="34" charset="0"/>
              <a:buChar char="•"/>
            </a:pPr>
            <a:r>
              <a:rPr lang="en-GB" dirty="0"/>
              <a:t>Review of reporting and disciplinary procedures for sexual misconduct</a:t>
            </a:r>
          </a:p>
          <a:p>
            <a:pPr marL="342900" indent="-342900">
              <a:buFont typeface="Arial" panose="020B0604020202020204" pitchFamily="34" charset="0"/>
              <a:buChar char="•"/>
            </a:pPr>
            <a:r>
              <a:rPr lang="en-GB" dirty="0"/>
              <a:t>Workshops on consent, gender and power.</a:t>
            </a:r>
          </a:p>
          <a:p>
            <a:pPr marL="342900" indent="-342900">
              <a:buFont typeface="Arial" panose="020B0604020202020204" pitchFamily="34" charset="0"/>
              <a:buChar char="•"/>
            </a:pPr>
            <a:r>
              <a:rPr lang="en-GB" dirty="0"/>
              <a:t>Better support systems for students, whether in-house or third party</a:t>
            </a:r>
          </a:p>
          <a:p>
            <a:pPr marL="342900" indent="-342900">
              <a:buFont typeface="Arial" panose="020B0604020202020204" pitchFamily="34" charset="0"/>
              <a:buChar char="•"/>
            </a:pPr>
            <a:r>
              <a:rPr lang="en-GB" dirty="0"/>
              <a:t>Consultation with groups who may be effected</a:t>
            </a:r>
          </a:p>
          <a:p>
            <a:pPr marL="342900" indent="-342900">
              <a:buFont typeface="Arial" panose="020B0604020202020204" pitchFamily="34" charset="0"/>
              <a:buChar char="•"/>
            </a:pPr>
            <a:r>
              <a:rPr lang="en-GB" dirty="0"/>
              <a:t>Zero Tolerance campaign information available on and offline </a:t>
            </a:r>
          </a:p>
        </p:txBody>
      </p:sp>
    </p:spTree>
    <p:extLst>
      <p:ext uri="{BB962C8B-B14F-4D97-AF65-F5344CB8AC3E}">
        <p14:creationId xmlns:p14="http://schemas.microsoft.com/office/powerpoint/2010/main" val="678877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541338" y="549275"/>
            <a:ext cx="7988300" cy="1008063"/>
          </a:xfrm>
        </p:spPr>
        <p:txBody>
          <a:bodyPr/>
          <a:lstStyle/>
          <a:p>
            <a:endParaRPr lang="en-US" altLang="en-US"/>
          </a:p>
        </p:txBody>
      </p:sp>
      <p:sp>
        <p:nvSpPr>
          <p:cNvPr id="4099" name="Subtitle 2"/>
          <p:cNvSpPr>
            <a:spLocks noGrp="1"/>
          </p:cNvSpPr>
          <p:nvPr>
            <p:ph type="subTitle" idx="1"/>
          </p:nvPr>
        </p:nvSpPr>
        <p:spPr>
          <a:xfrm>
            <a:off x="539750" y="1773238"/>
            <a:ext cx="7993063" cy="647700"/>
          </a:xfrm>
        </p:spPr>
        <p:txBody>
          <a:bodyPr/>
          <a:lstStyle/>
          <a:p>
            <a:endParaRPr lang="en-US" altLang="en-US"/>
          </a:p>
        </p:txBody>
      </p:sp>
      <p:pic>
        <p:nvPicPr>
          <p:cNvPr id="4100" name="Picture 1" descr="NEW Brand PPT divider heading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918368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itle Placeholder 1"/>
          <p:cNvSpPr txBox="1">
            <a:spLocks/>
          </p:cNvSpPr>
          <p:nvPr/>
        </p:nvSpPr>
        <p:spPr bwMode="auto">
          <a:xfrm>
            <a:off x="476250" y="206692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Char char="»"/>
              <a:defRPr>
                <a:solidFill>
                  <a:schemeClr val="tx1"/>
                </a:solidFill>
                <a:latin typeface="Verdana" panose="020B0604030504040204" pitchFamily="34" charset="0"/>
                <a:ea typeface="ＭＳ Ｐゴシック" panose="020B0600070205080204" pitchFamily="34" charset="-128"/>
              </a:defRPr>
            </a:lvl5pPr>
            <a:lvl6pPr marL="25146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6pPr>
            <a:lvl7pPr marL="29718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7pPr>
            <a:lvl8pPr marL="34290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8pPr>
            <a:lvl9pPr marL="3886200" indent="-228600" fontAlgn="base">
              <a:spcBef>
                <a:spcPct val="20000"/>
              </a:spcBef>
              <a:spcAft>
                <a:spcPct val="0"/>
              </a:spcAft>
              <a:buChar char="»"/>
              <a:defRPr>
                <a:solidFill>
                  <a:schemeClr val="tx1"/>
                </a:solidFill>
                <a:latin typeface="Verdana" panose="020B0604030504040204" pitchFamily="34" charset="0"/>
                <a:ea typeface="ＭＳ Ｐゴシック" panose="020B0600070205080204" pitchFamily="34" charset="-128"/>
              </a:defRPr>
            </a:lvl9pPr>
          </a:lstStyle>
          <a:p>
            <a:pPr>
              <a:spcBef>
                <a:spcPct val="0"/>
              </a:spcBef>
              <a:buFontTx/>
              <a:buNone/>
            </a:pPr>
            <a:r>
              <a:rPr lang="en-GB" altLang="en-US" sz="3200" dirty="0">
                <a:solidFill>
                  <a:schemeClr val="bg1"/>
                </a:solidFill>
              </a:rPr>
              <a:t>Take Action</a:t>
            </a:r>
          </a:p>
        </p:txBody>
      </p:sp>
    </p:spTree>
    <p:extLst>
      <p:ext uri="{BB962C8B-B14F-4D97-AF65-F5344CB8AC3E}">
        <p14:creationId xmlns:p14="http://schemas.microsoft.com/office/powerpoint/2010/main" val="584069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CBB75-C210-4B0F-B3EC-A4426231BF7F}"/>
              </a:ext>
            </a:extLst>
          </p:cNvPr>
          <p:cNvSpPr>
            <a:spLocks noGrp="1"/>
          </p:cNvSpPr>
          <p:nvPr>
            <p:ph type="ctrTitle"/>
          </p:nvPr>
        </p:nvSpPr>
        <p:spPr/>
        <p:txBody>
          <a:bodyPr/>
          <a:lstStyle/>
          <a:p>
            <a:r>
              <a:rPr lang="en-GB" dirty="0"/>
              <a:t>Activity</a:t>
            </a:r>
          </a:p>
        </p:txBody>
      </p:sp>
      <p:sp>
        <p:nvSpPr>
          <p:cNvPr id="3" name="Subtitle 2">
            <a:extLst>
              <a:ext uri="{FF2B5EF4-FFF2-40B4-BE49-F238E27FC236}">
                <a16:creationId xmlns:a16="http://schemas.microsoft.com/office/drawing/2014/main" id="{37EC7737-0018-4111-BCB7-C2FD33398732}"/>
              </a:ext>
            </a:extLst>
          </p:cNvPr>
          <p:cNvSpPr>
            <a:spLocks noGrp="1"/>
          </p:cNvSpPr>
          <p:nvPr>
            <p:ph type="subTitle" idx="1"/>
          </p:nvPr>
        </p:nvSpPr>
        <p:spPr>
          <a:xfrm>
            <a:off x="539490" y="1556792"/>
            <a:ext cx="7992888" cy="648072"/>
          </a:xfrm>
        </p:spPr>
        <p:txBody>
          <a:bodyPr/>
          <a:lstStyle/>
          <a:p>
            <a:r>
              <a:rPr lang="en-GB" dirty="0"/>
              <a:t>In groups you will be given a different form action. You have 10 minutes to plan your action and then will present to the rest of the group for a maximum of 5 minutes.</a:t>
            </a:r>
          </a:p>
        </p:txBody>
      </p:sp>
      <p:graphicFrame>
        <p:nvGraphicFramePr>
          <p:cNvPr id="4" name="Table 3">
            <a:extLst>
              <a:ext uri="{FF2B5EF4-FFF2-40B4-BE49-F238E27FC236}">
                <a16:creationId xmlns:a16="http://schemas.microsoft.com/office/drawing/2014/main" id="{241CA169-1971-4BC1-B069-24719F4CD8EE}"/>
              </a:ext>
            </a:extLst>
          </p:cNvPr>
          <p:cNvGraphicFramePr>
            <a:graphicFrameLocks noGrp="1"/>
          </p:cNvGraphicFramePr>
          <p:nvPr>
            <p:extLst>
              <p:ext uri="{D42A27DB-BD31-4B8C-83A1-F6EECF244321}">
                <p14:modId xmlns:p14="http://schemas.microsoft.com/office/powerpoint/2010/main" val="4030666853"/>
              </p:ext>
            </p:extLst>
          </p:nvPr>
        </p:nvGraphicFramePr>
        <p:xfrm>
          <a:off x="390358" y="3447206"/>
          <a:ext cx="8134548" cy="2376264"/>
        </p:xfrm>
        <a:graphic>
          <a:graphicData uri="http://schemas.openxmlformats.org/drawingml/2006/table">
            <a:tbl>
              <a:tblPr firstRow="1" firstCol="1" bandRow="1">
                <a:tableStyleId>{2D5ABB26-0587-4C30-8999-92F81FD0307C}</a:tableStyleId>
              </a:tblPr>
              <a:tblGrid>
                <a:gridCol w="2711219">
                  <a:extLst>
                    <a:ext uri="{9D8B030D-6E8A-4147-A177-3AD203B41FA5}">
                      <a16:colId xmlns:a16="http://schemas.microsoft.com/office/drawing/2014/main" val="968890961"/>
                    </a:ext>
                  </a:extLst>
                </a:gridCol>
                <a:gridCol w="2711219">
                  <a:extLst>
                    <a:ext uri="{9D8B030D-6E8A-4147-A177-3AD203B41FA5}">
                      <a16:colId xmlns:a16="http://schemas.microsoft.com/office/drawing/2014/main" val="2621934798"/>
                    </a:ext>
                  </a:extLst>
                </a:gridCol>
                <a:gridCol w="2712110">
                  <a:extLst>
                    <a:ext uri="{9D8B030D-6E8A-4147-A177-3AD203B41FA5}">
                      <a16:colId xmlns:a16="http://schemas.microsoft.com/office/drawing/2014/main" val="1559918841"/>
                    </a:ext>
                  </a:extLst>
                </a:gridCol>
              </a:tblGrid>
              <a:tr h="1188132">
                <a:tc>
                  <a:txBody>
                    <a:bodyPr/>
                    <a:lstStyle/>
                    <a:p>
                      <a:pPr>
                        <a:lnSpc>
                          <a:spcPts val="1300"/>
                        </a:lnSpc>
                        <a:spcAft>
                          <a:spcPts val="0"/>
                        </a:spcAft>
                      </a:pPr>
                      <a:endParaRPr lang="en-GB" sz="2700" dirty="0">
                        <a:effectLst/>
                      </a:endParaRPr>
                    </a:p>
                    <a:p>
                      <a:pPr>
                        <a:lnSpc>
                          <a:spcPts val="1300"/>
                        </a:lnSpc>
                        <a:spcAft>
                          <a:spcPts val="0"/>
                        </a:spcAft>
                      </a:pPr>
                      <a:endParaRPr lang="en-GB" sz="2700" dirty="0">
                        <a:effectLst/>
                      </a:endParaRPr>
                    </a:p>
                    <a:p>
                      <a:pPr>
                        <a:lnSpc>
                          <a:spcPts val="1300"/>
                        </a:lnSpc>
                        <a:spcAft>
                          <a:spcPts val="0"/>
                        </a:spcAft>
                      </a:pPr>
                      <a:r>
                        <a:rPr lang="en-GB" sz="2700" dirty="0">
                          <a:effectLst/>
                        </a:rPr>
                        <a:t>Group 1</a:t>
                      </a:r>
                      <a:endPar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ts val="1300"/>
                        </a:lnSpc>
                        <a:spcAft>
                          <a:spcPts val="0"/>
                        </a:spcAft>
                      </a:pPr>
                      <a:endParaRPr lang="en-GB" sz="2700" dirty="0">
                        <a:effectLst/>
                      </a:endParaRPr>
                    </a:p>
                    <a:p>
                      <a:pPr>
                        <a:lnSpc>
                          <a:spcPts val="1300"/>
                        </a:lnSpc>
                        <a:spcAft>
                          <a:spcPts val="0"/>
                        </a:spcAft>
                      </a:pPr>
                      <a:endParaRPr lang="en-GB" sz="2700" dirty="0">
                        <a:effectLst/>
                      </a:endParaRPr>
                    </a:p>
                    <a:p>
                      <a:pPr>
                        <a:lnSpc>
                          <a:spcPts val="1300"/>
                        </a:lnSpc>
                        <a:spcAft>
                          <a:spcPts val="0"/>
                        </a:spcAft>
                      </a:pPr>
                      <a:r>
                        <a:rPr lang="en-GB" sz="2700" dirty="0">
                          <a:effectLst/>
                        </a:rPr>
                        <a:t>Group 2</a:t>
                      </a:r>
                      <a:endPar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ts val="1300"/>
                        </a:lnSpc>
                        <a:spcAft>
                          <a:spcPts val="0"/>
                        </a:spcAft>
                      </a:pPr>
                      <a:endParaRPr lang="en-GB" sz="2700" dirty="0">
                        <a:effectLst/>
                      </a:endParaRPr>
                    </a:p>
                    <a:p>
                      <a:pPr>
                        <a:lnSpc>
                          <a:spcPts val="1300"/>
                        </a:lnSpc>
                        <a:spcAft>
                          <a:spcPts val="0"/>
                        </a:spcAft>
                      </a:pPr>
                      <a:endParaRPr lang="en-GB" sz="2700" dirty="0">
                        <a:effectLst/>
                      </a:endParaRPr>
                    </a:p>
                    <a:p>
                      <a:pPr>
                        <a:lnSpc>
                          <a:spcPts val="1300"/>
                        </a:lnSpc>
                        <a:spcAft>
                          <a:spcPts val="0"/>
                        </a:spcAft>
                      </a:pPr>
                      <a:r>
                        <a:rPr lang="en-GB" sz="2700" dirty="0">
                          <a:effectLst/>
                        </a:rPr>
                        <a:t>Group 3</a:t>
                      </a:r>
                      <a:endPar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49634"/>
                  </a:ext>
                </a:extLst>
              </a:tr>
              <a:tr h="1188132">
                <a:tc>
                  <a:txBody>
                    <a:bodyPr/>
                    <a:lstStyle/>
                    <a:p>
                      <a:pPr>
                        <a:lnSpc>
                          <a:spcPts val="1300"/>
                        </a:lnSpc>
                        <a:spcAft>
                          <a:spcPts val="0"/>
                        </a:spcAft>
                      </a:pPr>
                      <a:endParaRPr lang="en-GB" sz="2700" dirty="0">
                        <a:effectLst/>
                      </a:endParaRPr>
                    </a:p>
                    <a:p>
                      <a:pPr>
                        <a:lnSpc>
                          <a:spcPts val="1300"/>
                        </a:lnSpc>
                        <a:spcAft>
                          <a:spcPts val="0"/>
                        </a:spcAft>
                      </a:pPr>
                      <a:endParaRPr lang="en-GB" sz="2700" dirty="0">
                        <a:effectLst/>
                      </a:endParaRPr>
                    </a:p>
                    <a:p>
                      <a:pPr>
                        <a:lnSpc>
                          <a:spcPts val="1300"/>
                        </a:lnSpc>
                        <a:spcAft>
                          <a:spcPts val="0"/>
                        </a:spcAft>
                      </a:pPr>
                      <a:r>
                        <a:rPr lang="en-GB" sz="2700" dirty="0">
                          <a:effectLst/>
                        </a:rPr>
                        <a:t>Audit Tool</a:t>
                      </a:r>
                      <a:endPar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ts val="1300"/>
                        </a:lnSpc>
                        <a:spcAft>
                          <a:spcPts val="0"/>
                        </a:spcAft>
                      </a:pPr>
                      <a:endParaRPr lang="en-GB" sz="2700" dirty="0">
                        <a:effectLst/>
                      </a:endParaRPr>
                    </a:p>
                    <a:p>
                      <a:pPr>
                        <a:lnSpc>
                          <a:spcPts val="1300"/>
                        </a:lnSpc>
                        <a:spcAft>
                          <a:spcPts val="0"/>
                        </a:spcAft>
                      </a:pPr>
                      <a:r>
                        <a:rPr lang="en-GB" sz="2700" dirty="0">
                          <a:effectLst/>
                        </a:rPr>
                        <a:t>Pledge </a:t>
                      </a:r>
                    </a:p>
                    <a:p>
                      <a:pPr>
                        <a:lnSpc>
                          <a:spcPts val="1300"/>
                        </a:lnSpc>
                        <a:spcAft>
                          <a:spcPts val="0"/>
                        </a:spcAft>
                      </a:pPr>
                      <a:endParaRPr lang="en-GB" sz="2700" dirty="0">
                        <a:effectLst/>
                      </a:endParaRPr>
                    </a:p>
                    <a:p>
                      <a:pPr>
                        <a:lnSpc>
                          <a:spcPts val="1300"/>
                        </a:lnSpc>
                        <a:spcAft>
                          <a:spcPts val="0"/>
                        </a:spcAft>
                      </a:pPr>
                      <a:r>
                        <a:rPr lang="en-GB" sz="2700" dirty="0">
                          <a:effectLst/>
                        </a:rPr>
                        <a:t>Promise / </a:t>
                      </a:r>
                    </a:p>
                    <a:p>
                      <a:pPr>
                        <a:lnSpc>
                          <a:spcPts val="1300"/>
                        </a:lnSpc>
                        <a:spcAft>
                          <a:spcPts val="0"/>
                        </a:spcAft>
                      </a:pPr>
                      <a:endParaRPr lang="en-GB" sz="2700" dirty="0">
                        <a:effectLst/>
                      </a:endParaRPr>
                    </a:p>
                    <a:p>
                      <a:pPr>
                        <a:lnSpc>
                          <a:spcPts val="1300"/>
                        </a:lnSpc>
                        <a:spcAft>
                          <a:spcPts val="0"/>
                        </a:spcAft>
                      </a:pPr>
                      <a:r>
                        <a:rPr lang="en-GB" sz="2700" dirty="0">
                          <a:effectLst/>
                        </a:rPr>
                        <a:t>Poster</a:t>
                      </a:r>
                      <a:endPar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ts val="1300"/>
                        </a:lnSpc>
                        <a:spcAft>
                          <a:spcPts val="0"/>
                        </a:spcAft>
                      </a:pPr>
                      <a:r>
                        <a:rPr lang="en-GB" sz="2700" dirty="0">
                          <a:effectLst/>
                        </a:rPr>
                        <a:t> </a:t>
                      </a:r>
                    </a:p>
                    <a:p>
                      <a:pPr>
                        <a:lnSpc>
                          <a:spcPts val="1300"/>
                        </a:lnSpc>
                        <a:spcAft>
                          <a:spcPts val="0"/>
                        </a:spcAft>
                      </a:pPr>
                      <a:endPar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a:lnSpc>
                          <a:spcPts val="1300"/>
                        </a:lnSpc>
                        <a:spcAft>
                          <a:spcPts val="0"/>
                        </a:spcAft>
                      </a:pPr>
                      <a:r>
                        <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Cohesive </a:t>
                      </a:r>
                      <a:br>
                        <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br>
                      <a:br>
                        <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br>
                      <a:r>
                        <a:rPr lang="en-GB" sz="27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campaigning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6798121"/>
                  </a:ext>
                </a:extLst>
              </a:tr>
            </a:tbl>
          </a:graphicData>
        </a:graphic>
      </p:graphicFrame>
    </p:spTree>
    <p:extLst>
      <p:ext uri="{BB962C8B-B14F-4D97-AF65-F5344CB8AC3E}">
        <p14:creationId xmlns:p14="http://schemas.microsoft.com/office/powerpoint/2010/main" val="2936404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3C96-4CB4-4FBB-9E12-05712BBC5B24}"/>
              </a:ext>
            </a:extLst>
          </p:cNvPr>
          <p:cNvSpPr>
            <a:spLocks noGrp="1"/>
          </p:cNvSpPr>
          <p:nvPr>
            <p:ph type="ctrTitle"/>
          </p:nvPr>
        </p:nvSpPr>
        <p:spPr/>
        <p:txBody>
          <a:bodyPr/>
          <a:lstStyle/>
          <a:p>
            <a:r>
              <a:rPr lang="en-GB" dirty="0"/>
              <a:t>Group reflection	</a:t>
            </a:r>
          </a:p>
        </p:txBody>
      </p:sp>
      <p:sp>
        <p:nvSpPr>
          <p:cNvPr id="3" name="Subtitle 2">
            <a:extLst>
              <a:ext uri="{FF2B5EF4-FFF2-40B4-BE49-F238E27FC236}">
                <a16:creationId xmlns:a16="http://schemas.microsoft.com/office/drawing/2014/main" id="{F600A1BB-D745-4131-A4D3-B1837B91E3EA}"/>
              </a:ext>
            </a:extLst>
          </p:cNvPr>
          <p:cNvSpPr>
            <a:spLocks noGrp="1"/>
          </p:cNvSpPr>
          <p:nvPr>
            <p:ph type="subTitle" idx="1"/>
          </p:nvPr>
        </p:nvSpPr>
        <p:spPr/>
        <p:txBody>
          <a:bodyPr/>
          <a:lstStyle/>
          <a:p>
            <a:pPr marL="342900" lvl="0" indent="-342900">
              <a:buFont typeface="Arial" panose="020B0604020202020204" pitchFamily="34" charset="0"/>
              <a:buChar char="•"/>
            </a:pPr>
            <a:r>
              <a:rPr lang="en-GB" dirty="0"/>
              <a:t>What task or activity did you like the most?</a:t>
            </a:r>
          </a:p>
          <a:p>
            <a:pPr marL="342900" lvl="0" indent="-342900">
              <a:buFont typeface="Arial" panose="020B0604020202020204" pitchFamily="34" charset="0"/>
              <a:buChar char="•"/>
            </a:pPr>
            <a:r>
              <a:rPr lang="en-GB" dirty="0"/>
              <a:t>Which did you think is the most effective and why?</a:t>
            </a:r>
          </a:p>
          <a:p>
            <a:pPr marL="342900" lvl="0" indent="-34290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14920410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1" descr="NEW Brand PPT divider heading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021" y="-52388"/>
            <a:ext cx="918368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Placeholder 1"/>
          <p:cNvSpPr txBox="1">
            <a:spLocks/>
          </p:cNvSpPr>
          <p:nvPr/>
        </p:nvSpPr>
        <p:spPr bwMode="auto">
          <a:xfrm>
            <a:off x="446439" y="206692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dirty="0">
                <a:solidFill>
                  <a:schemeClr val="bg1"/>
                </a:solidFill>
                <a:latin typeface="Verdana" charset="0"/>
                <a:cs typeface="Verdana" charset="0"/>
              </a:rPr>
              <a:t>Thank you for coming!</a:t>
            </a:r>
          </a:p>
          <a:p>
            <a:pPr eaLnBrk="1" hangingPunct="1"/>
            <a:endParaRPr lang="en-US" sz="3200" dirty="0">
              <a:solidFill>
                <a:schemeClr val="bg1"/>
              </a:solidFill>
              <a:latin typeface="Verdana" charset="0"/>
              <a:cs typeface="Verdana" charset="0"/>
            </a:endParaRPr>
          </a:p>
          <a:p>
            <a:pPr eaLnBrk="1" hangingPunct="1"/>
            <a:r>
              <a:rPr lang="en-US" sz="3200" dirty="0">
                <a:solidFill>
                  <a:schemeClr val="bg1"/>
                </a:solidFill>
                <a:latin typeface="Verdana" charset="0"/>
                <a:cs typeface="Verdana" charset="0"/>
              </a:rPr>
              <a:t>Watch this space and get in touch</a:t>
            </a:r>
          </a:p>
          <a:p>
            <a:pPr eaLnBrk="1" hangingPunct="1"/>
            <a:r>
              <a:rPr lang="en-US" sz="3200" dirty="0">
                <a:solidFill>
                  <a:schemeClr val="bg1"/>
                </a:solidFill>
                <a:latin typeface="Verdana" charset="0"/>
                <a:cs typeface="Verdana" charset="0"/>
              </a:rPr>
              <a:t>for more info:</a:t>
            </a:r>
          </a:p>
          <a:p>
            <a:pPr eaLnBrk="1" hangingPunct="1"/>
            <a:endParaRPr lang="en-US" sz="3200" dirty="0">
              <a:solidFill>
                <a:schemeClr val="bg1"/>
              </a:solidFill>
              <a:latin typeface="Verdana" charset="0"/>
              <a:cs typeface="Verdana" charset="0"/>
            </a:endParaRPr>
          </a:p>
          <a:p>
            <a:pPr eaLnBrk="1" hangingPunct="1"/>
            <a:r>
              <a:rPr lang="en-US" sz="3200" dirty="0">
                <a:solidFill>
                  <a:schemeClr val="bg1"/>
                </a:solidFill>
                <a:latin typeface="Verdana" charset="0"/>
                <a:cs typeface="Verdana" charset="0"/>
              </a:rPr>
              <a:t>w: </a:t>
            </a:r>
            <a:r>
              <a:rPr lang="en-US" sz="3200" dirty="0">
                <a:solidFill>
                  <a:schemeClr val="bg1"/>
                </a:solidFill>
                <a:latin typeface="Verdana" charset="0"/>
                <a:cs typeface="Verdana" charset="0"/>
                <a:hlinkClick r:id="rId3"/>
              </a:rPr>
              <a:t>www.nusconnect.org.uk</a:t>
            </a:r>
            <a:r>
              <a:rPr lang="en-US" sz="3200" dirty="0">
                <a:solidFill>
                  <a:schemeClr val="bg1"/>
                </a:solidFill>
                <a:latin typeface="Verdana" charset="0"/>
                <a:cs typeface="Verdana" charset="0"/>
              </a:rPr>
              <a:t> </a:t>
            </a:r>
          </a:p>
          <a:p>
            <a:pPr eaLnBrk="1" hangingPunct="1"/>
            <a:r>
              <a:rPr lang="en-US" sz="3200" dirty="0">
                <a:solidFill>
                  <a:schemeClr val="accent3"/>
                </a:solidFill>
                <a:latin typeface="Verdana" charset="0"/>
                <a:cs typeface="Verdana" charset="0"/>
              </a:rPr>
              <a:t>e: </a:t>
            </a:r>
            <a:r>
              <a:rPr lang="en-US" sz="3200" dirty="0">
                <a:solidFill>
                  <a:schemeClr val="accent3"/>
                </a:solidFill>
                <a:latin typeface="Verdana" charset="0"/>
                <a:cs typeface="Verdana" charset="0"/>
                <a:hlinkClick r:id="rId4"/>
              </a:rPr>
              <a:t>women@nus.org.uk</a:t>
            </a:r>
            <a:r>
              <a:rPr lang="en-US" sz="3200" dirty="0">
                <a:solidFill>
                  <a:schemeClr val="accent3"/>
                </a:solidFill>
                <a:latin typeface="Verdana" charset="0"/>
                <a:cs typeface="Verdana" charset="0"/>
              </a:rPr>
              <a:t> </a:t>
            </a:r>
          </a:p>
        </p:txBody>
      </p:sp>
    </p:spTree>
    <p:extLst>
      <p:ext uri="{BB962C8B-B14F-4D97-AF65-F5344CB8AC3E}">
        <p14:creationId xmlns:p14="http://schemas.microsoft.com/office/powerpoint/2010/main" val="3281562992"/>
      </p:ext>
    </p:extLst>
  </p:cSld>
  <p:clrMapOvr>
    <a:masterClrMapping/>
  </p:clrMapOvr>
</p:sld>
</file>

<file path=ppt/theme/theme1.xml><?xml version="1.0" encoding="utf-8"?>
<a:theme xmlns:a="http://schemas.openxmlformats.org/drawingml/2006/main" name="NUS-Powerpoint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Verdana"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Verdana"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NUS-Powerpoint template</Template>
  <TotalTime>963</TotalTime>
  <Words>1857</Words>
  <Application>Microsoft Office PowerPoint</Application>
  <PresentationFormat>On-screen Show (4:3)</PresentationFormat>
  <Paragraphs>228</Paragraphs>
  <Slides>36</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Verdana</vt:lpstr>
      <vt:lpstr>ＭＳ Ｐゴシック</vt:lpstr>
      <vt:lpstr>Arial</vt:lpstr>
      <vt:lpstr>Calibri</vt:lpstr>
      <vt:lpstr>NUS-Powerpoint template</vt:lpstr>
      <vt:lpstr>PowerPoint Presentation</vt:lpstr>
      <vt:lpstr>Aims and Objectives</vt:lpstr>
      <vt:lpstr>Agenda </vt:lpstr>
      <vt:lpstr>PowerPoint Presentation</vt:lpstr>
      <vt:lpstr>What is Lad Culture?</vt:lpstr>
      <vt:lpstr>What is lad culture?</vt:lpstr>
      <vt:lpstr>What is Lad Culture?</vt:lpstr>
      <vt:lpstr>PowerPoint Presentation</vt:lpstr>
      <vt:lpstr>PowerPoint Presentation</vt:lpstr>
      <vt:lpstr>That’s What She Said: key findings</vt:lpstr>
      <vt:lpstr>Impacts of ‘lad culture’</vt:lpstr>
      <vt:lpstr>PowerPoint Presentation</vt:lpstr>
      <vt:lpstr>Student Staff Misconduct </vt:lpstr>
      <vt:lpstr>Student Staff Misconduct </vt:lpstr>
      <vt:lpstr>Student Staff Misconduct</vt:lpstr>
      <vt:lpstr>Student Staff Misconduct</vt:lpstr>
      <vt:lpstr>Results: experiences of misconduct </vt:lpstr>
      <vt:lpstr>Demographic Inequalities </vt:lpstr>
      <vt:lpstr>Lad Culture in the Classroom</vt:lpstr>
      <vt:lpstr>Student Staff Misconduct</vt:lpstr>
      <vt:lpstr>Lad Culture in Academia</vt:lpstr>
      <vt:lpstr>Student Staff Misconduct </vt:lpstr>
      <vt:lpstr>PowerPoint Presentation</vt:lpstr>
      <vt:lpstr>Positive actions can create change</vt:lpstr>
      <vt:lpstr>I HEART CONSENT</vt:lpstr>
      <vt:lpstr>Lad Culture Audit</vt:lpstr>
      <vt:lpstr>Key findings</vt:lpstr>
      <vt:lpstr>Key findings </vt:lpstr>
      <vt:lpstr>Carrying out the audit</vt:lpstr>
      <vt:lpstr>Carrying out the audit</vt:lpstr>
      <vt:lpstr>Carrying out the audit</vt:lpstr>
      <vt:lpstr>Other ways to tackle Lad Culture</vt:lpstr>
      <vt:lpstr>PowerPoint Presentation</vt:lpstr>
      <vt:lpstr>Activity</vt:lpstr>
      <vt:lpstr>Group reflection </vt:lpstr>
      <vt:lpstr>PowerPoint Presentation</vt:lpstr>
    </vt:vector>
  </TitlesOfParts>
  <Company>NUS 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Bethan Bishop</dc:creator>
  <cp:lastModifiedBy>Bethan Bishop</cp:lastModifiedBy>
  <cp:revision>23</cp:revision>
  <dcterms:created xsi:type="dcterms:W3CDTF">2018-12-06T20:22:46Z</dcterms:created>
  <dcterms:modified xsi:type="dcterms:W3CDTF">2018-12-07T12:26:43Z</dcterms:modified>
</cp:coreProperties>
</file>