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7"/>
  </p:notesMasterIdLst>
  <p:sldIdLst>
    <p:sldId id="257" r:id="rId2"/>
    <p:sldId id="258" r:id="rId3"/>
    <p:sldId id="259" r:id="rId4"/>
    <p:sldId id="267" r:id="rId5"/>
    <p:sldId id="271" r:id="rId6"/>
    <p:sldId id="270" r:id="rId7"/>
    <p:sldId id="286" r:id="rId8"/>
    <p:sldId id="263" r:id="rId9"/>
    <p:sldId id="260" r:id="rId10"/>
    <p:sldId id="273" r:id="rId11"/>
    <p:sldId id="274" r:id="rId12"/>
    <p:sldId id="264" r:id="rId13"/>
    <p:sldId id="276" r:id="rId14"/>
    <p:sldId id="277" r:id="rId15"/>
    <p:sldId id="275" r:id="rId16"/>
    <p:sldId id="278" r:id="rId17"/>
    <p:sldId id="279" r:id="rId18"/>
    <p:sldId id="265" r:id="rId19"/>
    <p:sldId id="266" r:id="rId20"/>
    <p:sldId id="282" r:id="rId21"/>
    <p:sldId id="272" r:id="rId22"/>
    <p:sldId id="281" r:id="rId23"/>
    <p:sldId id="280" r:id="rId24"/>
    <p:sldId id="283" r:id="rId25"/>
    <p:sldId id="285" r:id="rId26"/>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Verdana" panose="020B0604030504040204" pitchFamily="34" charset="0"/>
        <a:ea typeface="ＭＳ Ｐゴシック" panose="020B0600070205080204" pitchFamily="34" charset="-128"/>
        <a:cs typeface="+mn-cs"/>
      </a:defRPr>
    </a:lvl1pPr>
    <a:lvl2pPr marL="457200" algn="l" rtl="0" fontAlgn="base">
      <a:spcBef>
        <a:spcPct val="0"/>
      </a:spcBef>
      <a:spcAft>
        <a:spcPct val="0"/>
      </a:spcAft>
      <a:defRPr sz="2400" kern="1200">
        <a:solidFill>
          <a:schemeClr val="tx1"/>
        </a:solidFill>
        <a:latin typeface="Verdana" panose="020B0604030504040204" pitchFamily="34" charset="0"/>
        <a:ea typeface="ＭＳ Ｐゴシック" panose="020B0600070205080204" pitchFamily="34" charset="-128"/>
        <a:cs typeface="+mn-cs"/>
      </a:defRPr>
    </a:lvl2pPr>
    <a:lvl3pPr marL="914400" algn="l" rtl="0" fontAlgn="base">
      <a:spcBef>
        <a:spcPct val="0"/>
      </a:spcBef>
      <a:spcAft>
        <a:spcPct val="0"/>
      </a:spcAft>
      <a:defRPr sz="2400" kern="1200">
        <a:solidFill>
          <a:schemeClr val="tx1"/>
        </a:solidFill>
        <a:latin typeface="Verdana" panose="020B0604030504040204" pitchFamily="34" charset="0"/>
        <a:ea typeface="ＭＳ Ｐゴシック" panose="020B0600070205080204" pitchFamily="34" charset="-128"/>
        <a:cs typeface="+mn-cs"/>
      </a:defRPr>
    </a:lvl3pPr>
    <a:lvl4pPr marL="1371600" algn="l" rtl="0" fontAlgn="base">
      <a:spcBef>
        <a:spcPct val="0"/>
      </a:spcBef>
      <a:spcAft>
        <a:spcPct val="0"/>
      </a:spcAft>
      <a:defRPr sz="2400" kern="1200">
        <a:solidFill>
          <a:schemeClr val="tx1"/>
        </a:solidFill>
        <a:latin typeface="Verdana" panose="020B0604030504040204" pitchFamily="34" charset="0"/>
        <a:ea typeface="ＭＳ Ｐゴシック" panose="020B0600070205080204" pitchFamily="34" charset="-128"/>
        <a:cs typeface="+mn-cs"/>
      </a:defRPr>
    </a:lvl4pPr>
    <a:lvl5pPr marL="1828800" algn="l" rtl="0" fontAlgn="base">
      <a:spcBef>
        <a:spcPct val="0"/>
      </a:spcBef>
      <a:spcAft>
        <a:spcPct val="0"/>
      </a:spcAft>
      <a:defRPr sz="2400" kern="1200">
        <a:solidFill>
          <a:schemeClr val="tx1"/>
        </a:solidFill>
        <a:latin typeface="Verdana" panose="020B060403050404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Verdana" panose="020B060403050404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Verdana" panose="020B060403050404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Verdana" panose="020B060403050404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Verdana" panose="020B060403050404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784"/>
    <p:restoredTop sz="90909"/>
  </p:normalViewPr>
  <p:slideViewPr>
    <p:cSldViewPr>
      <p:cViewPr varScale="1">
        <p:scale>
          <a:sx n="58" d="100"/>
          <a:sy n="58" d="100"/>
        </p:scale>
        <p:origin x="35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42A451-DFDB-44FC-8A0C-E633833B339E}" type="doc">
      <dgm:prSet loTypeId="urn:microsoft.com/office/officeart/2005/8/layout/pyramid4" loCatId="relationship" qsTypeId="urn:microsoft.com/office/officeart/2005/8/quickstyle/simple3" qsCatId="simple" csTypeId="urn:microsoft.com/office/officeart/2005/8/colors/accent1_2" csCatId="accent1" phldr="1"/>
      <dgm:spPr/>
      <dgm:t>
        <a:bodyPr/>
        <a:lstStyle/>
        <a:p>
          <a:endParaRPr lang="en-GB"/>
        </a:p>
      </dgm:t>
    </dgm:pt>
    <dgm:pt modelId="{C9BB0FAE-146B-42DB-8388-FA1802A28E9A}">
      <dgm:prSet phldrT="[Text]"/>
      <dgm:spPr/>
      <dgm:t>
        <a:bodyPr/>
        <a:lstStyle/>
        <a:p>
          <a:r>
            <a:rPr lang="en-GB"/>
            <a:t>Triggers</a:t>
          </a:r>
        </a:p>
      </dgm:t>
    </dgm:pt>
    <dgm:pt modelId="{1929A65D-3B51-46EA-9F2C-D2154675A94C}" type="parTrans" cxnId="{52224B70-F631-4269-858C-3FCDB5A56114}">
      <dgm:prSet/>
      <dgm:spPr/>
      <dgm:t>
        <a:bodyPr/>
        <a:lstStyle/>
        <a:p>
          <a:endParaRPr lang="en-GB"/>
        </a:p>
      </dgm:t>
    </dgm:pt>
    <dgm:pt modelId="{25A45F78-2920-458A-99E1-0A8B0016740D}" type="sibTrans" cxnId="{52224B70-F631-4269-858C-3FCDB5A56114}">
      <dgm:prSet/>
      <dgm:spPr/>
      <dgm:t>
        <a:bodyPr/>
        <a:lstStyle/>
        <a:p>
          <a:endParaRPr lang="en-GB"/>
        </a:p>
      </dgm:t>
    </dgm:pt>
    <dgm:pt modelId="{380AEC3A-F65E-4F18-B8A9-17210C1AD187}">
      <dgm:prSet phldrT="[Text]"/>
      <dgm:spPr/>
      <dgm:t>
        <a:bodyPr/>
        <a:lstStyle/>
        <a:p>
          <a:r>
            <a:rPr lang="en-GB"/>
            <a:t>Long -term self-care actions</a:t>
          </a:r>
        </a:p>
      </dgm:t>
    </dgm:pt>
    <dgm:pt modelId="{24F6E414-45CD-4273-A006-8ADD3D18E33F}" type="parTrans" cxnId="{0F6DEB74-F361-4EBE-879A-BC2C6D151CAD}">
      <dgm:prSet/>
      <dgm:spPr/>
      <dgm:t>
        <a:bodyPr/>
        <a:lstStyle/>
        <a:p>
          <a:endParaRPr lang="en-GB"/>
        </a:p>
      </dgm:t>
    </dgm:pt>
    <dgm:pt modelId="{56F22620-5201-4160-B9CC-4E04E4D46525}" type="sibTrans" cxnId="{0F6DEB74-F361-4EBE-879A-BC2C6D151CAD}">
      <dgm:prSet/>
      <dgm:spPr/>
      <dgm:t>
        <a:bodyPr/>
        <a:lstStyle/>
        <a:p>
          <a:endParaRPr lang="en-GB"/>
        </a:p>
      </dgm:t>
    </dgm:pt>
    <dgm:pt modelId="{BB5DB62B-A517-42D6-A7D6-8B95E5D4F2F6}">
      <dgm:prSet phldrT="[Text]"/>
      <dgm:spPr/>
      <dgm:t>
        <a:bodyPr/>
        <a:lstStyle/>
        <a:p>
          <a:r>
            <a:rPr lang="en-GB" dirty="0"/>
            <a:t>Emotions and reactions</a:t>
          </a:r>
        </a:p>
      </dgm:t>
    </dgm:pt>
    <dgm:pt modelId="{3A2F8765-82F8-44D5-9CFA-B08CADA11A02}" type="parTrans" cxnId="{80BECA79-DD54-4A08-9161-981BEDA198BE}">
      <dgm:prSet/>
      <dgm:spPr/>
      <dgm:t>
        <a:bodyPr/>
        <a:lstStyle/>
        <a:p>
          <a:endParaRPr lang="en-GB"/>
        </a:p>
      </dgm:t>
    </dgm:pt>
    <dgm:pt modelId="{2C0CC670-509C-4A51-8833-9BB385684725}" type="sibTrans" cxnId="{80BECA79-DD54-4A08-9161-981BEDA198BE}">
      <dgm:prSet/>
      <dgm:spPr/>
      <dgm:t>
        <a:bodyPr/>
        <a:lstStyle/>
        <a:p>
          <a:endParaRPr lang="en-GB"/>
        </a:p>
      </dgm:t>
    </dgm:pt>
    <dgm:pt modelId="{CADF62CF-679F-4F62-B6C4-E921C4888F1F}">
      <dgm:prSet phldrT="[Text]"/>
      <dgm:spPr/>
      <dgm:t>
        <a:bodyPr/>
        <a:lstStyle/>
        <a:p>
          <a:r>
            <a:rPr lang="en-GB"/>
            <a:t>Short-term self-care actions</a:t>
          </a:r>
        </a:p>
      </dgm:t>
    </dgm:pt>
    <dgm:pt modelId="{EB3A084F-4E21-4EF6-BE55-3F7F6EDA66CC}" type="parTrans" cxnId="{DA6E3FD3-C7E1-40FE-AE9C-56B7D950359F}">
      <dgm:prSet/>
      <dgm:spPr/>
      <dgm:t>
        <a:bodyPr/>
        <a:lstStyle/>
        <a:p>
          <a:endParaRPr lang="en-GB"/>
        </a:p>
      </dgm:t>
    </dgm:pt>
    <dgm:pt modelId="{8F3EB711-2F12-42FB-9069-F9961EC89CD1}" type="sibTrans" cxnId="{DA6E3FD3-C7E1-40FE-AE9C-56B7D950359F}">
      <dgm:prSet/>
      <dgm:spPr/>
      <dgm:t>
        <a:bodyPr/>
        <a:lstStyle/>
        <a:p>
          <a:endParaRPr lang="en-GB"/>
        </a:p>
      </dgm:t>
    </dgm:pt>
    <dgm:pt modelId="{F4FE80EB-7693-4A9E-9E8D-4D0392EC0654}" type="pres">
      <dgm:prSet presAssocID="{1142A451-DFDB-44FC-8A0C-E633833B339E}" presName="compositeShape" presStyleCnt="0">
        <dgm:presLayoutVars>
          <dgm:chMax val="9"/>
          <dgm:dir/>
          <dgm:resizeHandles val="exact"/>
        </dgm:presLayoutVars>
      </dgm:prSet>
      <dgm:spPr/>
      <dgm:t>
        <a:bodyPr/>
        <a:lstStyle/>
        <a:p>
          <a:endParaRPr lang="en-US"/>
        </a:p>
      </dgm:t>
    </dgm:pt>
    <dgm:pt modelId="{1D1C7068-E350-4633-B861-1C064D065C69}" type="pres">
      <dgm:prSet presAssocID="{1142A451-DFDB-44FC-8A0C-E633833B339E}" presName="triangle1" presStyleLbl="node1" presStyleIdx="0" presStyleCnt="4">
        <dgm:presLayoutVars>
          <dgm:bulletEnabled val="1"/>
        </dgm:presLayoutVars>
      </dgm:prSet>
      <dgm:spPr/>
      <dgm:t>
        <a:bodyPr/>
        <a:lstStyle/>
        <a:p>
          <a:endParaRPr lang="en-GB"/>
        </a:p>
      </dgm:t>
    </dgm:pt>
    <dgm:pt modelId="{ACE2423F-DD5F-4A6A-86A7-78EF8808AF90}" type="pres">
      <dgm:prSet presAssocID="{1142A451-DFDB-44FC-8A0C-E633833B339E}" presName="triangle2" presStyleLbl="node1" presStyleIdx="1" presStyleCnt="4">
        <dgm:presLayoutVars>
          <dgm:bulletEnabled val="1"/>
        </dgm:presLayoutVars>
      </dgm:prSet>
      <dgm:spPr/>
      <dgm:t>
        <a:bodyPr/>
        <a:lstStyle/>
        <a:p>
          <a:endParaRPr lang="en-GB"/>
        </a:p>
      </dgm:t>
    </dgm:pt>
    <dgm:pt modelId="{80C7F5AF-9D0C-402B-8B4A-1ED72FDF9480}" type="pres">
      <dgm:prSet presAssocID="{1142A451-DFDB-44FC-8A0C-E633833B339E}" presName="triangle3" presStyleLbl="node1" presStyleIdx="2" presStyleCnt="4">
        <dgm:presLayoutVars>
          <dgm:bulletEnabled val="1"/>
        </dgm:presLayoutVars>
      </dgm:prSet>
      <dgm:spPr/>
      <dgm:t>
        <a:bodyPr/>
        <a:lstStyle/>
        <a:p>
          <a:endParaRPr lang="en-GB"/>
        </a:p>
      </dgm:t>
    </dgm:pt>
    <dgm:pt modelId="{7C281E67-AAF1-4EAB-B6F6-D0D45C563C2C}" type="pres">
      <dgm:prSet presAssocID="{1142A451-DFDB-44FC-8A0C-E633833B339E}" presName="triangle4" presStyleLbl="node1" presStyleIdx="3" presStyleCnt="4">
        <dgm:presLayoutVars>
          <dgm:bulletEnabled val="1"/>
        </dgm:presLayoutVars>
      </dgm:prSet>
      <dgm:spPr/>
      <dgm:t>
        <a:bodyPr/>
        <a:lstStyle/>
        <a:p>
          <a:endParaRPr lang="en-GB"/>
        </a:p>
      </dgm:t>
    </dgm:pt>
  </dgm:ptLst>
  <dgm:cxnLst>
    <dgm:cxn modelId="{068442BB-2B1F-4C18-B8F6-2CFB33FA191B}" type="presOf" srcId="{BB5DB62B-A517-42D6-A7D6-8B95E5D4F2F6}" destId="{80C7F5AF-9D0C-402B-8B4A-1ED72FDF9480}" srcOrd="0" destOrd="0" presId="urn:microsoft.com/office/officeart/2005/8/layout/pyramid4"/>
    <dgm:cxn modelId="{8D24ED4E-2D4F-4CDC-A11F-B1CD4E05DD73}" type="presOf" srcId="{C9BB0FAE-146B-42DB-8388-FA1802A28E9A}" destId="{1D1C7068-E350-4633-B861-1C064D065C69}" srcOrd="0" destOrd="0" presId="urn:microsoft.com/office/officeart/2005/8/layout/pyramid4"/>
    <dgm:cxn modelId="{679C77D4-72C8-4CDA-B84A-1A9ADCB0365E}" type="presOf" srcId="{380AEC3A-F65E-4F18-B8A9-17210C1AD187}" destId="{ACE2423F-DD5F-4A6A-86A7-78EF8808AF90}" srcOrd="0" destOrd="0" presId="urn:microsoft.com/office/officeart/2005/8/layout/pyramid4"/>
    <dgm:cxn modelId="{80BECA79-DD54-4A08-9161-981BEDA198BE}" srcId="{1142A451-DFDB-44FC-8A0C-E633833B339E}" destId="{BB5DB62B-A517-42D6-A7D6-8B95E5D4F2F6}" srcOrd="2" destOrd="0" parTransId="{3A2F8765-82F8-44D5-9CFA-B08CADA11A02}" sibTransId="{2C0CC670-509C-4A51-8833-9BB385684725}"/>
    <dgm:cxn modelId="{8536B2AA-3A2F-4A12-BA39-ED160C0CF59F}" type="presOf" srcId="{CADF62CF-679F-4F62-B6C4-E921C4888F1F}" destId="{7C281E67-AAF1-4EAB-B6F6-D0D45C563C2C}" srcOrd="0" destOrd="0" presId="urn:microsoft.com/office/officeart/2005/8/layout/pyramid4"/>
    <dgm:cxn modelId="{DA6E3FD3-C7E1-40FE-AE9C-56B7D950359F}" srcId="{1142A451-DFDB-44FC-8A0C-E633833B339E}" destId="{CADF62CF-679F-4F62-B6C4-E921C4888F1F}" srcOrd="3" destOrd="0" parTransId="{EB3A084F-4E21-4EF6-BE55-3F7F6EDA66CC}" sibTransId="{8F3EB711-2F12-42FB-9069-F9961EC89CD1}"/>
    <dgm:cxn modelId="{0F6DEB74-F361-4EBE-879A-BC2C6D151CAD}" srcId="{1142A451-DFDB-44FC-8A0C-E633833B339E}" destId="{380AEC3A-F65E-4F18-B8A9-17210C1AD187}" srcOrd="1" destOrd="0" parTransId="{24F6E414-45CD-4273-A006-8ADD3D18E33F}" sibTransId="{56F22620-5201-4160-B9CC-4E04E4D46525}"/>
    <dgm:cxn modelId="{52224B70-F631-4269-858C-3FCDB5A56114}" srcId="{1142A451-DFDB-44FC-8A0C-E633833B339E}" destId="{C9BB0FAE-146B-42DB-8388-FA1802A28E9A}" srcOrd="0" destOrd="0" parTransId="{1929A65D-3B51-46EA-9F2C-D2154675A94C}" sibTransId="{25A45F78-2920-458A-99E1-0A8B0016740D}"/>
    <dgm:cxn modelId="{94062D9E-B537-40EF-B9FE-5E1367F65BC9}" type="presOf" srcId="{1142A451-DFDB-44FC-8A0C-E633833B339E}" destId="{F4FE80EB-7693-4A9E-9E8D-4D0392EC0654}" srcOrd="0" destOrd="0" presId="urn:microsoft.com/office/officeart/2005/8/layout/pyramid4"/>
    <dgm:cxn modelId="{E5FB8CE8-B604-49D0-96DD-9027A5676387}" type="presParOf" srcId="{F4FE80EB-7693-4A9E-9E8D-4D0392EC0654}" destId="{1D1C7068-E350-4633-B861-1C064D065C69}" srcOrd="0" destOrd="0" presId="urn:microsoft.com/office/officeart/2005/8/layout/pyramid4"/>
    <dgm:cxn modelId="{3A6F3EAD-5CF6-4F3A-9E7A-BAF2BB0CDBA7}" type="presParOf" srcId="{F4FE80EB-7693-4A9E-9E8D-4D0392EC0654}" destId="{ACE2423F-DD5F-4A6A-86A7-78EF8808AF90}" srcOrd="1" destOrd="0" presId="urn:microsoft.com/office/officeart/2005/8/layout/pyramid4"/>
    <dgm:cxn modelId="{EBFE5518-C2DB-4B99-B36C-51D412912DA3}" type="presParOf" srcId="{F4FE80EB-7693-4A9E-9E8D-4D0392EC0654}" destId="{80C7F5AF-9D0C-402B-8B4A-1ED72FDF9480}" srcOrd="2" destOrd="0" presId="urn:microsoft.com/office/officeart/2005/8/layout/pyramid4"/>
    <dgm:cxn modelId="{D1B1C91C-CCDC-4FF3-816C-7BA165D46F16}" type="presParOf" srcId="{F4FE80EB-7693-4A9E-9E8D-4D0392EC0654}" destId="{7C281E67-AAF1-4EAB-B6F6-D0D45C563C2C}" srcOrd="3" destOrd="0" presId="urn:microsoft.com/office/officeart/2005/8/layout/pyramid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FD0F65-AA02-4F25-9805-74206BEC8E38}" type="datetimeFigureOut">
              <a:rPr lang="en-GB" smtClean="0"/>
              <a:t>18/05/2016</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8E4087-880E-490B-8204-9F3ACCC92115}" type="slidenum">
              <a:rPr lang="en-GB" smtClean="0"/>
              <a:t>‹#›</a:t>
            </a:fld>
            <a:endParaRPr lang="en-GB"/>
          </a:p>
        </p:txBody>
      </p:sp>
    </p:spTree>
    <p:extLst>
      <p:ext uri="{BB962C8B-B14F-4D97-AF65-F5344CB8AC3E}">
        <p14:creationId xmlns:p14="http://schemas.microsoft.com/office/powerpoint/2010/main" val="502115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18E4087-880E-490B-8204-9F3ACCC92115}" type="slidenum">
              <a:rPr lang="en-GB" smtClean="0"/>
              <a:t>13</a:t>
            </a:fld>
            <a:endParaRPr lang="en-GB"/>
          </a:p>
        </p:txBody>
      </p:sp>
    </p:spTree>
    <p:extLst>
      <p:ext uri="{BB962C8B-B14F-4D97-AF65-F5344CB8AC3E}">
        <p14:creationId xmlns:p14="http://schemas.microsoft.com/office/powerpoint/2010/main" val="3802754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eaLnBrk="0" hangingPunct="0">
              <a:defRPr>
                <a:latin typeface="Verdana" charset="0"/>
                <a:ea typeface="ＭＳ Ｐゴシック" charset="0"/>
              </a:defRPr>
            </a:lvl1pPr>
          </a:lstStyle>
          <a:p>
            <a:pPr>
              <a:defRPr/>
            </a:pPr>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eaLnBrk="0" hangingPunct="0">
              <a:defRPr>
                <a:latin typeface="Verdana" charset="0"/>
                <a:ea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eaLnBrk="0" hangingPunct="0">
              <a:defRPr/>
            </a:lvl1pPr>
          </a:lstStyle>
          <a:p>
            <a:fld id="{37A4659B-EF84-43D7-875D-9394BEA9B359}" type="slidenum">
              <a:rPr lang="en-GB" altLang="en-US"/>
              <a:pPr/>
              <a:t>‹#›</a:t>
            </a:fld>
            <a:endParaRPr lang="en-GB" altLang="en-US" sz="1400">
              <a:latin typeface="Arial" panose="020B0604020202020204" pitchFamily="34" charset="0"/>
            </a:endParaRPr>
          </a:p>
        </p:txBody>
      </p:sp>
    </p:spTree>
    <p:extLst>
      <p:ext uri="{BB962C8B-B14F-4D97-AF65-F5344CB8AC3E}">
        <p14:creationId xmlns:p14="http://schemas.microsoft.com/office/powerpoint/2010/main" val="3235779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1784" y="548681"/>
            <a:ext cx="7988300" cy="1008111"/>
          </a:xfrm>
        </p:spPr>
        <p:txBody>
          <a:bodyPr anchor="t"/>
          <a:lstStyle/>
          <a:p>
            <a:r>
              <a:rPr lang="en-US" smtClean="0"/>
              <a:t>Click to edit Master title style</a:t>
            </a:r>
            <a:endParaRPr lang="en-US" dirty="0"/>
          </a:p>
        </p:txBody>
      </p:sp>
      <p:sp>
        <p:nvSpPr>
          <p:cNvPr id="3" name="Subtitle 2"/>
          <p:cNvSpPr>
            <a:spLocks noGrp="1"/>
          </p:cNvSpPr>
          <p:nvPr>
            <p:ph type="subTitle" idx="1"/>
          </p:nvPr>
        </p:nvSpPr>
        <p:spPr>
          <a:xfrm>
            <a:off x="539552" y="1772816"/>
            <a:ext cx="7992888" cy="648072"/>
          </a:xfrm>
        </p:spPr>
        <p:txBody>
          <a:bodyPr/>
          <a:lstStyle>
            <a:lvl1pPr marL="0" indent="0" algn="l">
              <a:buNone/>
              <a:defRPr sz="24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Tree>
    <p:extLst>
      <p:ext uri="{BB962C8B-B14F-4D97-AF65-F5344CB8AC3E}">
        <p14:creationId xmlns:p14="http://schemas.microsoft.com/office/powerpoint/2010/main" val="10244967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 descr="NEW Brand PPT page header.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2700" y="0"/>
            <a:ext cx="9183688"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333375"/>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3"/>
          <p:cNvSpPr>
            <a:spLocks noGrp="1" noChangeArrowheads="1"/>
          </p:cNvSpPr>
          <p:nvPr>
            <p:ph type="body" idx="1"/>
          </p:nvPr>
        </p:nvSpPr>
        <p:spPr bwMode="auto">
          <a:xfrm>
            <a:off x="685800" y="1844675"/>
            <a:ext cx="7772400" cy="3657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Tree>
  </p:cSld>
  <p:clrMap bg1="lt1" tx1="dk1" bg2="lt2" tx2="dk2" accent1="accent1" accent2="accent2" accent3="accent3" accent4="accent4" accent5="accent5" accent6="accent6" hlink="hlink" folHlink="folHlink"/>
  <p:sldLayoutIdLst>
    <p:sldLayoutId id="2147483653" r:id="rId1"/>
    <p:sldLayoutId id="2147483652" r:id="rId2"/>
  </p:sldLayoutIdLst>
  <p:txStyles>
    <p:titleStyle>
      <a:lvl1pPr algn="l" rtl="0" eaLnBrk="1" fontAlgn="base" hangingPunct="1">
        <a:spcBef>
          <a:spcPct val="0"/>
        </a:spcBef>
        <a:spcAft>
          <a:spcPct val="0"/>
        </a:spcAft>
        <a:defRPr sz="3200">
          <a:solidFill>
            <a:schemeClr val="bg1"/>
          </a:solidFill>
          <a:latin typeface="+mj-lt"/>
          <a:ea typeface="+mj-ea"/>
          <a:cs typeface="+mj-cs"/>
        </a:defRPr>
      </a:lvl1pPr>
      <a:lvl2pPr algn="l" rtl="0" eaLnBrk="1" fontAlgn="base" hangingPunct="1">
        <a:spcBef>
          <a:spcPct val="0"/>
        </a:spcBef>
        <a:spcAft>
          <a:spcPct val="0"/>
        </a:spcAft>
        <a:defRPr sz="3200">
          <a:solidFill>
            <a:schemeClr val="bg1"/>
          </a:solidFill>
          <a:latin typeface="Verdana" charset="0"/>
          <a:ea typeface="ＭＳ Ｐゴシック" charset="0"/>
          <a:cs typeface="ＭＳ Ｐゴシック" charset="0"/>
        </a:defRPr>
      </a:lvl2pPr>
      <a:lvl3pPr algn="l" rtl="0" eaLnBrk="1" fontAlgn="base" hangingPunct="1">
        <a:spcBef>
          <a:spcPct val="0"/>
        </a:spcBef>
        <a:spcAft>
          <a:spcPct val="0"/>
        </a:spcAft>
        <a:defRPr sz="3200">
          <a:solidFill>
            <a:schemeClr val="bg1"/>
          </a:solidFill>
          <a:latin typeface="Verdana" charset="0"/>
          <a:ea typeface="ＭＳ Ｐゴシック" charset="0"/>
          <a:cs typeface="ＭＳ Ｐゴシック" charset="0"/>
        </a:defRPr>
      </a:lvl3pPr>
      <a:lvl4pPr algn="l" rtl="0" eaLnBrk="1" fontAlgn="base" hangingPunct="1">
        <a:spcBef>
          <a:spcPct val="0"/>
        </a:spcBef>
        <a:spcAft>
          <a:spcPct val="0"/>
        </a:spcAft>
        <a:defRPr sz="3200">
          <a:solidFill>
            <a:schemeClr val="bg1"/>
          </a:solidFill>
          <a:latin typeface="Verdana" charset="0"/>
          <a:ea typeface="ＭＳ Ｐゴシック" charset="0"/>
          <a:cs typeface="ＭＳ Ｐゴシック" charset="0"/>
        </a:defRPr>
      </a:lvl4pPr>
      <a:lvl5pPr algn="l" rtl="0" eaLnBrk="1" fontAlgn="base" hangingPunct="1">
        <a:spcBef>
          <a:spcPct val="0"/>
        </a:spcBef>
        <a:spcAft>
          <a:spcPct val="0"/>
        </a:spcAft>
        <a:defRPr sz="3200">
          <a:solidFill>
            <a:schemeClr val="bg1"/>
          </a:solidFill>
          <a:latin typeface="Verdana" charset="0"/>
          <a:ea typeface="ＭＳ Ｐゴシック" charset="0"/>
          <a:cs typeface="ＭＳ Ｐゴシック" charset="0"/>
        </a:defRPr>
      </a:lvl5pPr>
      <a:lvl6pPr marL="457200" algn="l" rtl="0" eaLnBrk="1" fontAlgn="base" hangingPunct="1">
        <a:spcBef>
          <a:spcPct val="0"/>
        </a:spcBef>
        <a:spcAft>
          <a:spcPct val="0"/>
        </a:spcAft>
        <a:defRPr sz="3600">
          <a:solidFill>
            <a:schemeClr val="tx2"/>
          </a:solidFill>
          <a:latin typeface="Verdana" charset="0"/>
          <a:ea typeface="ＭＳ Ｐゴシック" charset="0"/>
          <a:cs typeface="ＭＳ Ｐゴシック" charset="0"/>
        </a:defRPr>
      </a:lvl6pPr>
      <a:lvl7pPr marL="914400" algn="l" rtl="0" eaLnBrk="1" fontAlgn="base" hangingPunct="1">
        <a:spcBef>
          <a:spcPct val="0"/>
        </a:spcBef>
        <a:spcAft>
          <a:spcPct val="0"/>
        </a:spcAft>
        <a:defRPr sz="3600">
          <a:solidFill>
            <a:schemeClr val="tx2"/>
          </a:solidFill>
          <a:latin typeface="Verdana" charset="0"/>
          <a:ea typeface="ＭＳ Ｐゴシック" charset="0"/>
          <a:cs typeface="ＭＳ Ｐゴシック" charset="0"/>
        </a:defRPr>
      </a:lvl7pPr>
      <a:lvl8pPr marL="1371600" algn="l" rtl="0" eaLnBrk="1" fontAlgn="base" hangingPunct="1">
        <a:spcBef>
          <a:spcPct val="0"/>
        </a:spcBef>
        <a:spcAft>
          <a:spcPct val="0"/>
        </a:spcAft>
        <a:defRPr sz="3600">
          <a:solidFill>
            <a:schemeClr val="tx2"/>
          </a:solidFill>
          <a:latin typeface="Verdana" charset="0"/>
          <a:ea typeface="ＭＳ Ｐゴシック" charset="0"/>
          <a:cs typeface="ＭＳ Ｐゴシック" charset="0"/>
        </a:defRPr>
      </a:lvl8pPr>
      <a:lvl9pPr marL="1828800" algn="l" rtl="0" eaLnBrk="1" fontAlgn="base" hangingPunct="1">
        <a:spcBef>
          <a:spcPct val="0"/>
        </a:spcBef>
        <a:spcAft>
          <a:spcPct val="0"/>
        </a:spcAft>
        <a:defRPr sz="3600">
          <a:solidFill>
            <a:schemeClr val="tx2"/>
          </a:solidFill>
          <a:latin typeface="Verdana" charset="0"/>
          <a:ea typeface="ＭＳ Ｐゴシック" charset="0"/>
          <a:cs typeface="ＭＳ Ｐゴシック"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ea typeface="+mn-ea"/>
        </a:defRPr>
      </a:lvl2pPr>
      <a:lvl3pPr marL="1143000" indent="-228600" algn="l" rtl="0" eaLnBrk="1" fontAlgn="base" hangingPunct="1">
        <a:spcBef>
          <a:spcPct val="20000"/>
        </a:spcBef>
        <a:spcAft>
          <a:spcPct val="0"/>
        </a:spcAft>
        <a:buChar char="•"/>
        <a:defRPr sz="2000">
          <a:solidFill>
            <a:schemeClr val="tx1"/>
          </a:solidFill>
          <a:latin typeface="+mn-lt"/>
          <a:ea typeface="+mn-ea"/>
        </a:defRPr>
      </a:lvl3pPr>
      <a:lvl4pPr marL="1600200" indent="-228600" algn="l" rtl="0" eaLnBrk="1" fontAlgn="base" hangingPunct="1">
        <a:spcBef>
          <a:spcPct val="20000"/>
        </a:spcBef>
        <a:spcAft>
          <a:spcPct val="0"/>
        </a:spcAft>
        <a:buChar char="–"/>
        <a:defRPr>
          <a:solidFill>
            <a:schemeClr val="tx1"/>
          </a:solidFill>
          <a:latin typeface="+mn-lt"/>
          <a:ea typeface="+mn-ea"/>
        </a:defRPr>
      </a:lvl4pPr>
      <a:lvl5pPr marL="2057400" indent="-228600" algn="l" rtl="0" eaLnBrk="1" fontAlgn="base" hangingPunct="1">
        <a:spcBef>
          <a:spcPct val="20000"/>
        </a:spcBef>
        <a:spcAft>
          <a:spcPct val="0"/>
        </a:spcAft>
        <a:buChar char="»"/>
        <a:defRPr>
          <a:solidFill>
            <a:schemeClr val="tx1"/>
          </a:solidFill>
          <a:latin typeface="+mn-lt"/>
          <a:ea typeface="+mn-ea"/>
        </a:defRPr>
      </a:lvl5pPr>
      <a:lvl6pPr marL="2514600" indent="-228600" algn="l" rtl="0" eaLnBrk="1" fontAlgn="base" hangingPunct="1">
        <a:spcBef>
          <a:spcPct val="20000"/>
        </a:spcBef>
        <a:spcAft>
          <a:spcPct val="0"/>
        </a:spcAft>
        <a:buChar char="»"/>
        <a:defRPr>
          <a:solidFill>
            <a:schemeClr val="tx1"/>
          </a:solidFill>
          <a:latin typeface="+mn-lt"/>
          <a:ea typeface="+mn-ea"/>
        </a:defRPr>
      </a:lvl6pPr>
      <a:lvl7pPr marL="2971800" indent="-228600" algn="l" rtl="0" eaLnBrk="1" fontAlgn="base" hangingPunct="1">
        <a:spcBef>
          <a:spcPct val="20000"/>
        </a:spcBef>
        <a:spcAft>
          <a:spcPct val="0"/>
        </a:spcAft>
        <a:buChar char="»"/>
        <a:defRPr>
          <a:solidFill>
            <a:schemeClr val="tx1"/>
          </a:solidFill>
          <a:latin typeface="+mn-lt"/>
          <a:ea typeface="+mn-ea"/>
        </a:defRPr>
      </a:lvl7pPr>
      <a:lvl8pPr marL="3429000" indent="-228600" algn="l" rtl="0" eaLnBrk="1" fontAlgn="base" hangingPunct="1">
        <a:spcBef>
          <a:spcPct val="20000"/>
        </a:spcBef>
        <a:spcAft>
          <a:spcPct val="0"/>
        </a:spcAft>
        <a:buChar char="»"/>
        <a:defRPr>
          <a:solidFill>
            <a:schemeClr val="tx1"/>
          </a:solidFill>
          <a:latin typeface="+mn-lt"/>
          <a:ea typeface="+mn-ea"/>
        </a:defRPr>
      </a:lvl8pPr>
      <a:lvl9pPr marL="3886200" indent="-228600" algn="l" rtl="0" eaLnBrk="1" fontAlgn="base" hangingPunct="1">
        <a:spcBef>
          <a:spcPct val="20000"/>
        </a:spcBef>
        <a:spcAft>
          <a:spcPct val="0"/>
        </a:spcAft>
        <a:buChar char="»"/>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541338" y="549275"/>
            <a:ext cx="7988300" cy="1008063"/>
          </a:xfrm>
        </p:spPr>
        <p:txBody>
          <a:bodyPr/>
          <a:lstStyle/>
          <a:p>
            <a:endParaRPr lang="en-US" altLang="en-US" smtClean="0"/>
          </a:p>
        </p:txBody>
      </p:sp>
      <p:sp>
        <p:nvSpPr>
          <p:cNvPr id="3075" name="Subtitle 2"/>
          <p:cNvSpPr>
            <a:spLocks noGrp="1"/>
          </p:cNvSpPr>
          <p:nvPr>
            <p:ph type="subTitle" idx="1"/>
          </p:nvPr>
        </p:nvSpPr>
        <p:spPr>
          <a:xfrm>
            <a:off x="539750" y="1773238"/>
            <a:ext cx="7993063" cy="647700"/>
          </a:xfrm>
        </p:spPr>
        <p:txBody>
          <a:bodyPr/>
          <a:lstStyle/>
          <a:p>
            <a:endParaRPr lang="en-US" altLang="en-US" smtClean="0"/>
          </a:p>
        </p:txBody>
      </p:sp>
      <p:pic>
        <p:nvPicPr>
          <p:cNvPr id="3076" name="Picture 1" descr="NEW Brand PPT title pag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00" y="0"/>
            <a:ext cx="9183688"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itle Placeholder 1"/>
          <p:cNvSpPr txBox="1">
            <a:spLocks/>
          </p:cNvSpPr>
          <p:nvPr/>
        </p:nvSpPr>
        <p:spPr bwMode="auto">
          <a:xfrm>
            <a:off x="476250" y="4025900"/>
            <a:ext cx="82296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har char="»"/>
              <a:defRPr>
                <a:solidFill>
                  <a:schemeClr val="tx1"/>
                </a:solidFill>
                <a:latin typeface="Verdana" panose="020B0604030504040204" pitchFamily="34" charset="0"/>
                <a:ea typeface="ＭＳ Ｐゴシック" panose="020B0600070205080204" pitchFamily="34" charset="-128"/>
              </a:defRPr>
            </a:lvl5pPr>
            <a:lvl6pPr marL="25146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6pPr>
            <a:lvl7pPr marL="29718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7pPr>
            <a:lvl8pPr marL="34290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8pPr>
            <a:lvl9pPr marL="38862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9pPr>
          </a:lstStyle>
          <a:p>
            <a:pPr>
              <a:spcBef>
                <a:spcPct val="0"/>
              </a:spcBef>
              <a:buFontTx/>
              <a:buNone/>
            </a:pPr>
            <a:r>
              <a:rPr lang="en-GB" altLang="en-US" sz="3200" dirty="0" smtClean="0">
                <a:solidFill>
                  <a:srgbClr val="00AEC7"/>
                </a:solidFill>
              </a:rPr>
              <a:t>Stand By Me - Workshop</a:t>
            </a:r>
            <a:endParaRPr lang="en-GB" altLang="en-US" sz="3200" dirty="0">
              <a:solidFill>
                <a:srgbClr val="00AEC7"/>
              </a:solidFill>
            </a:endParaRPr>
          </a:p>
        </p:txBody>
      </p:sp>
      <p:sp>
        <p:nvSpPr>
          <p:cNvPr id="3078" name="Title Placeholder 1"/>
          <p:cNvSpPr txBox="1">
            <a:spLocks/>
          </p:cNvSpPr>
          <p:nvPr/>
        </p:nvSpPr>
        <p:spPr bwMode="auto">
          <a:xfrm>
            <a:off x="476250" y="4676775"/>
            <a:ext cx="8229600"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har char="»"/>
              <a:defRPr>
                <a:solidFill>
                  <a:schemeClr val="tx1"/>
                </a:solidFill>
                <a:latin typeface="Verdana" panose="020B0604030504040204" pitchFamily="34" charset="0"/>
                <a:ea typeface="ＭＳ Ｐゴシック" panose="020B0600070205080204" pitchFamily="34" charset="-128"/>
              </a:defRPr>
            </a:lvl5pPr>
            <a:lvl6pPr marL="25146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6pPr>
            <a:lvl7pPr marL="29718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7pPr>
            <a:lvl8pPr marL="34290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8pPr>
            <a:lvl9pPr marL="38862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9pPr>
          </a:lstStyle>
          <a:p>
            <a:pPr>
              <a:spcBef>
                <a:spcPct val="0"/>
              </a:spcBef>
              <a:buFontTx/>
              <a:buNone/>
            </a:pPr>
            <a:r>
              <a:rPr lang="en-GB" altLang="en-US" sz="2400" dirty="0" smtClean="0">
                <a:solidFill>
                  <a:srgbClr val="00677F"/>
                </a:solidFill>
              </a:rPr>
              <a:t>Peer Disclosure Training </a:t>
            </a:r>
            <a:endParaRPr lang="en-GB" altLang="en-US" sz="2400" dirty="0">
              <a:solidFill>
                <a:srgbClr val="00677F"/>
              </a:solidFill>
            </a:endParaRPr>
          </a:p>
        </p:txBody>
      </p:sp>
      <p:pic>
        <p:nvPicPr>
          <p:cNvPr id="7" name="Picture 6" descr="http://rapecrisis.org.uk/userfiles/logo.png"/>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788024" y="377509"/>
            <a:ext cx="3914022" cy="790257"/>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541338" y="549275"/>
            <a:ext cx="7988300" cy="1008063"/>
          </a:xfrm>
        </p:spPr>
        <p:txBody>
          <a:bodyPr/>
          <a:lstStyle/>
          <a:p>
            <a:r>
              <a:rPr lang="en-US" altLang="en-US" dirty="0" smtClean="0"/>
              <a:t>Consent and the law</a:t>
            </a:r>
          </a:p>
        </p:txBody>
      </p:sp>
      <p:sp>
        <p:nvSpPr>
          <p:cNvPr id="2" name="TextBox 1"/>
          <p:cNvSpPr txBox="1"/>
          <p:nvPr/>
        </p:nvSpPr>
        <p:spPr>
          <a:xfrm>
            <a:off x="683953" y="2636912"/>
            <a:ext cx="7703070" cy="1200329"/>
          </a:xfrm>
          <a:prstGeom prst="rect">
            <a:avLst/>
          </a:prstGeom>
          <a:noFill/>
        </p:spPr>
        <p:txBody>
          <a:bodyPr wrap="square" rtlCol="0">
            <a:spAutoFit/>
          </a:bodyPr>
          <a:lstStyle/>
          <a:p>
            <a:r>
              <a:rPr lang="en-GB" dirty="0"/>
              <a:t>A</a:t>
            </a:r>
            <a:r>
              <a:rPr lang="en-GB" dirty="0" smtClean="0"/>
              <a:t> </a:t>
            </a:r>
            <a:r>
              <a:rPr lang="en-GB" dirty="0"/>
              <a:t>person consents if they agree </a:t>
            </a:r>
            <a:r>
              <a:rPr lang="en-GB" i="1" dirty="0">
                <a:solidFill>
                  <a:schemeClr val="accent1">
                    <a:lumMod val="50000"/>
                  </a:schemeClr>
                </a:solidFill>
              </a:rPr>
              <a:t>"by </a:t>
            </a:r>
            <a:r>
              <a:rPr lang="en-GB" b="1" i="1" dirty="0">
                <a:solidFill>
                  <a:schemeClr val="accent1">
                    <a:lumMod val="50000"/>
                  </a:schemeClr>
                </a:solidFill>
              </a:rPr>
              <a:t>choice</a:t>
            </a:r>
            <a:r>
              <a:rPr lang="en-GB" i="1" dirty="0">
                <a:solidFill>
                  <a:schemeClr val="accent1">
                    <a:lumMod val="50000"/>
                  </a:schemeClr>
                </a:solidFill>
              </a:rPr>
              <a:t>, and has the </a:t>
            </a:r>
            <a:r>
              <a:rPr lang="en-GB" b="1" i="1" dirty="0">
                <a:solidFill>
                  <a:schemeClr val="accent1">
                    <a:lumMod val="50000"/>
                  </a:schemeClr>
                </a:solidFill>
              </a:rPr>
              <a:t>freedom</a:t>
            </a:r>
            <a:r>
              <a:rPr lang="en-GB" i="1" dirty="0">
                <a:solidFill>
                  <a:schemeClr val="accent1">
                    <a:lumMod val="50000"/>
                  </a:schemeClr>
                </a:solidFill>
              </a:rPr>
              <a:t> and </a:t>
            </a:r>
            <a:r>
              <a:rPr lang="en-GB" b="1" i="1" dirty="0">
                <a:solidFill>
                  <a:schemeClr val="accent1">
                    <a:lumMod val="50000"/>
                  </a:schemeClr>
                </a:solidFill>
              </a:rPr>
              <a:t>capacity</a:t>
            </a:r>
            <a:r>
              <a:rPr lang="en-GB" i="1" dirty="0">
                <a:solidFill>
                  <a:schemeClr val="accent1">
                    <a:lumMod val="50000"/>
                  </a:schemeClr>
                </a:solidFill>
              </a:rPr>
              <a:t> to make that choice." </a:t>
            </a:r>
            <a:endParaRPr lang="en-GB" dirty="0">
              <a:solidFill>
                <a:schemeClr val="accent1">
                  <a:lumMod val="50000"/>
                </a:schemeClr>
              </a:solidFill>
            </a:endParaRPr>
          </a:p>
        </p:txBody>
      </p:sp>
    </p:spTree>
    <p:extLst>
      <p:ext uri="{BB962C8B-B14F-4D97-AF65-F5344CB8AC3E}">
        <p14:creationId xmlns:p14="http://schemas.microsoft.com/office/powerpoint/2010/main" val="29239984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467544" y="548680"/>
            <a:ext cx="9143230" cy="1008063"/>
          </a:xfrm>
        </p:spPr>
        <p:txBody>
          <a:bodyPr/>
          <a:lstStyle/>
          <a:p>
            <a:r>
              <a:rPr lang="en-US" altLang="en-US" sz="3000" dirty="0" smtClean="0"/>
              <a:t>Consent &amp; the law: Rape &amp; Sexual Assault</a:t>
            </a:r>
          </a:p>
        </p:txBody>
      </p:sp>
      <p:sp>
        <p:nvSpPr>
          <p:cNvPr id="2" name="TextBox 1"/>
          <p:cNvSpPr txBox="1"/>
          <p:nvPr/>
        </p:nvSpPr>
        <p:spPr>
          <a:xfrm>
            <a:off x="323020" y="1844824"/>
            <a:ext cx="8424936" cy="3785652"/>
          </a:xfrm>
          <a:prstGeom prst="rect">
            <a:avLst/>
          </a:prstGeom>
          <a:noFill/>
        </p:spPr>
        <p:txBody>
          <a:bodyPr wrap="square" rtlCol="0">
            <a:spAutoFit/>
          </a:bodyPr>
          <a:lstStyle/>
          <a:p>
            <a:pPr lvl="0"/>
            <a:r>
              <a:rPr lang="en-GB" b="1" dirty="0" smtClean="0"/>
              <a:t>Rape</a:t>
            </a:r>
            <a:r>
              <a:rPr lang="en-GB" b="1" dirty="0"/>
              <a:t>: </a:t>
            </a:r>
            <a:r>
              <a:rPr lang="en-GB" dirty="0"/>
              <a:t>the penetration of the vagina, anus or mouth of another person with a penis without </a:t>
            </a:r>
            <a:r>
              <a:rPr lang="en-GB" dirty="0" smtClean="0"/>
              <a:t>consent</a:t>
            </a:r>
          </a:p>
          <a:p>
            <a:pPr lvl="0"/>
            <a:endParaRPr lang="en-GB" dirty="0"/>
          </a:p>
          <a:p>
            <a:pPr lvl="0"/>
            <a:r>
              <a:rPr lang="en-GB" b="1" dirty="0"/>
              <a:t>Assault by penetration: </a:t>
            </a:r>
            <a:r>
              <a:rPr lang="en-GB" dirty="0"/>
              <a:t>the penetration of the vagina or anus of another person with a part of their body or anything else without consent </a:t>
            </a:r>
            <a:endParaRPr lang="en-GB" dirty="0" smtClean="0"/>
          </a:p>
          <a:p>
            <a:pPr lvl="0"/>
            <a:endParaRPr lang="en-GB" dirty="0"/>
          </a:p>
          <a:p>
            <a:pPr lvl="0"/>
            <a:r>
              <a:rPr lang="en-GB" b="1" dirty="0"/>
              <a:t>Sexual assault: </a:t>
            </a:r>
            <a:r>
              <a:rPr lang="en-GB" dirty="0"/>
              <a:t>sexually touching another person without their consent </a:t>
            </a:r>
          </a:p>
          <a:p>
            <a:endParaRPr lang="en-GB" dirty="0"/>
          </a:p>
        </p:txBody>
      </p:sp>
    </p:spTree>
    <p:extLst>
      <p:ext uri="{BB962C8B-B14F-4D97-AF65-F5344CB8AC3E}">
        <p14:creationId xmlns:p14="http://schemas.microsoft.com/office/powerpoint/2010/main" val="5791312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541338" y="549275"/>
            <a:ext cx="7988300" cy="1008063"/>
          </a:xfrm>
        </p:spPr>
        <p:txBody>
          <a:bodyPr/>
          <a:lstStyle/>
          <a:p>
            <a:endParaRPr lang="en-US" altLang="en-US" smtClean="0"/>
          </a:p>
        </p:txBody>
      </p:sp>
      <p:sp>
        <p:nvSpPr>
          <p:cNvPr id="4099" name="Subtitle 2"/>
          <p:cNvSpPr>
            <a:spLocks noGrp="1"/>
          </p:cNvSpPr>
          <p:nvPr>
            <p:ph type="subTitle" idx="1"/>
          </p:nvPr>
        </p:nvSpPr>
        <p:spPr>
          <a:xfrm>
            <a:off x="539750" y="1773238"/>
            <a:ext cx="7993063" cy="647700"/>
          </a:xfrm>
        </p:spPr>
        <p:txBody>
          <a:bodyPr/>
          <a:lstStyle/>
          <a:p>
            <a:endParaRPr lang="en-US" altLang="en-US" smtClean="0"/>
          </a:p>
        </p:txBody>
      </p:sp>
      <p:pic>
        <p:nvPicPr>
          <p:cNvPr id="4100" name="Picture 1" descr="NEW Brand PPT divider heading 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83688"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itle Placeholder 1"/>
          <p:cNvSpPr txBox="1">
            <a:spLocks/>
          </p:cNvSpPr>
          <p:nvPr/>
        </p:nvSpPr>
        <p:spPr bwMode="auto">
          <a:xfrm>
            <a:off x="476250" y="2066925"/>
            <a:ext cx="8229600" cy="1938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har char="»"/>
              <a:defRPr>
                <a:solidFill>
                  <a:schemeClr val="tx1"/>
                </a:solidFill>
                <a:latin typeface="Verdana" panose="020B0604030504040204" pitchFamily="34" charset="0"/>
                <a:ea typeface="ＭＳ Ｐゴシック" panose="020B0600070205080204" pitchFamily="34" charset="-128"/>
              </a:defRPr>
            </a:lvl5pPr>
            <a:lvl6pPr marL="25146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6pPr>
            <a:lvl7pPr marL="29718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7pPr>
            <a:lvl8pPr marL="34290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8pPr>
            <a:lvl9pPr marL="38862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9pPr>
          </a:lstStyle>
          <a:p>
            <a:pPr>
              <a:spcBef>
                <a:spcPct val="0"/>
              </a:spcBef>
              <a:buFontTx/>
              <a:buNone/>
            </a:pPr>
            <a:r>
              <a:rPr lang="en-GB" altLang="en-US" sz="3200" dirty="0" smtClean="0">
                <a:solidFill>
                  <a:schemeClr val="bg1"/>
                </a:solidFill>
              </a:rPr>
              <a:t>Rape Culture &amp; Victim-blaming </a:t>
            </a:r>
            <a:endParaRPr lang="en-GB" altLang="en-US" sz="3200" dirty="0">
              <a:solidFill>
                <a:schemeClr val="bg1"/>
              </a:solidFill>
            </a:endParaRPr>
          </a:p>
        </p:txBody>
      </p:sp>
    </p:spTree>
    <p:extLst>
      <p:ext uri="{BB962C8B-B14F-4D97-AF65-F5344CB8AC3E}">
        <p14:creationId xmlns:p14="http://schemas.microsoft.com/office/powerpoint/2010/main" val="1080852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541338" y="549275"/>
            <a:ext cx="7988300" cy="1008063"/>
          </a:xfrm>
        </p:spPr>
        <p:txBody>
          <a:bodyPr/>
          <a:lstStyle/>
          <a:p>
            <a:r>
              <a:rPr lang="en-US" altLang="en-US" dirty="0" smtClean="0"/>
              <a:t>What is Rape Culture?</a:t>
            </a:r>
          </a:p>
        </p:txBody>
      </p:sp>
      <p:sp>
        <p:nvSpPr>
          <p:cNvPr id="2" name="TextBox 1"/>
          <p:cNvSpPr txBox="1"/>
          <p:nvPr/>
        </p:nvSpPr>
        <p:spPr>
          <a:xfrm>
            <a:off x="468437" y="2132856"/>
            <a:ext cx="8134102" cy="3046988"/>
          </a:xfrm>
          <a:prstGeom prst="rect">
            <a:avLst/>
          </a:prstGeom>
          <a:noFill/>
        </p:spPr>
        <p:txBody>
          <a:bodyPr wrap="square" rtlCol="0">
            <a:spAutoFit/>
          </a:bodyPr>
          <a:lstStyle/>
          <a:p>
            <a:r>
              <a:rPr lang="en-GB" b="1" dirty="0"/>
              <a:t>Rape culture </a:t>
            </a:r>
            <a:r>
              <a:rPr lang="en-GB" dirty="0"/>
              <a:t>is a term used to define a culture which sexual abuse is condoned and </a:t>
            </a:r>
          </a:p>
          <a:p>
            <a:r>
              <a:rPr lang="en-GB" dirty="0"/>
              <a:t>normalised through societal attitudes, images and practices. </a:t>
            </a:r>
            <a:endParaRPr lang="en-GB" dirty="0" smtClean="0"/>
          </a:p>
          <a:p>
            <a:endParaRPr lang="en-GB" dirty="0"/>
          </a:p>
          <a:p>
            <a:pPr algn="ctr"/>
            <a:endParaRPr lang="en-GB" dirty="0" smtClean="0"/>
          </a:p>
          <a:p>
            <a:pPr lvl="0" algn="ctr"/>
            <a:r>
              <a:rPr lang="en-GB" dirty="0"/>
              <a:t>T</a:t>
            </a:r>
            <a:r>
              <a:rPr lang="en-GB" dirty="0" smtClean="0"/>
              <a:t>hink </a:t>
            </a:r>
            <a:r>
              <a:rPr lang="en-GB" dirty="0"/>
              <a:t>of one example of rape culture and the impact it has on society. </a:t>
            </a:r>
          </a:p>
        </p:txBody>
      </p:sp>
    </p:spTree>
    <p:extLst>
      <p:ext uri="{BB962C8B-B14F-4D97-AF65-F5344CB8AC3E}">
        <p14:creationId xmlns:p14="http://schemas.microsoft.com/office/powerpoint/2010/main" val="15749179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541338" y="549275"/>
            <a:ext cx="7988300" cy="1008063"/>
          </a:xfrm>
        </p:spPr>
        <p:txBody>
          <a:bodyPr/>
          <a:lstStyle/>
          <a:p>
            <a:r>
              <a:rPr lang="en-US" altLang="en-US" dirty="0" smtClean="0"/>
              <a:t>What is Victim-blaming </a:t>
            </a:r>
          </a:p>
        </p:txBody>
      </p:sp>
      <p:sp>
        <p:nvSpPr>
          <p:cNvPr id="3" name="TextBox 2"/>
          <p:cNvSpPr txBox="1"/>
          <p:nvPr/>
        </p:nvSpPr>
        <p:spPr>
          <a:xfrm>
            <a:off x="563836" y="2132856"/>
            <a:ext cx="7965802" cy="3046988"/>
          </a:xfrm>
          <a:prstGeom prst="rect">
            <a:avLst/>
          </a:prstGeom>
          <a:noFill/>
        </p:spPr>
        <p:txBody>
          <a:bodyPr wrap="square" rtlCol="0">
            <a:spAutoFit/>
          </a:bodyPr>
          <a:lstStyle/>
          <a:p>
            <a:r>
              <a:rPr lang="en-GB" b="1" dirty="0" smtClean="0"/>
              <a:t>Victim-blaming </a:t>
            </a:r>
            <a:r>
              <a:rPr lang="en-GB" dirty="0"/>
              <a:t>is when responsibility and blame is placed on the victim of rape instead of the perpetrator</a:t>
            </a:r>
            <a:r>
              <a:rPr lang="en-GB" dirty="0" smtClean="0"/>
              <a:t>.</a:t>
            </a:r>
          </a:p>
          <a:p>
            <a:endParaRPr lang="en-GB" dirty="0"/>
          </a:p>
          <a:p>
            <a:pPr lvl="0" algn="ctr"/>
            <a:r>
              <a:rPr lang="en-GB" dirty="0"/>
              <a:t>Think of one example of </a:t>
            </a:r>
            <a:r>
              <a:rPr lang="en-GB" dirty="0" smtClean="0"/>
              <a:t>victim-blaming and </a:t>
            </a:r>
            <a:r>
              <a:rPr lang="en-GB" dirty="0"/>
              <a:t>the impact it has </a:t>
            </a:r>
            <a:r>
              <a:rPr lang="en-GB" dirty="0" smtClean="0"/>
              <a:t>on society. </a:t>
            </a:r>
            <a:endParaRPr lang="en-GB" dirty="0"/>
          </a:p>
          <a:p>
            <a:endParaRPr lang="en-GB" dirty="0"/>
          </a:p>
          <a:p>
            <a:endParaRPr lang="en-US" dirty="0"/>
          </a:p>
        </p:txBody>
      </p:sp>
    </p:spTree>
    <p:extLst>
      <p:ext uri="{BB962C8B-B14F-4D97-AF65-F5344CB8AC3E}">
        <p14:creationId xmlns:p14="http://schemas.microsoft.com/office/powerpoint/2010/main" val="31305797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541338" y="549275"/>
            <a:ext cx="7988300" cy="1008063"/>
          </a:xfrm>
        </p:spPr>
        <p:txBody>
          <a:bodyPr/>
          <a:lstStyle/>
          <a:p>
            <a:endParaRPr lang="en-US" altLang="en-US" smtClean="0"/>
          </a:p>
        </p:txBody>
      </p:sp>
      <p:sp>
        <p:nvSpPr>
          <p:cNvPr id="4099" name="Subtitle 2"/>
          <p:cNvSpPr>
            <a:spLocks noGrp="1"/>
          </p:cNvSpPr>
          <p:nvPr>
            <p:ph type="subTitle" idx="1"/>
          </p:nvPr>
        </p:nvSpPr>
        <p:spPr>
          <a:xfrm>
            <a:off x="539750" y="1773238"/>
            <a:ext cx="7993063" cy="647700"/>
          </a:xfrm>
        </p:spPr>
        <p:txBody>
          <a:bodyPr/>
          <a:lstStyle/>
          <a:p>
            <a:endParaRPr lang="en-US" altLang="en-US" smtClean="0"/>
          </a:p>
        </p:txBody>
      </p:sp>
      <p:pic>
        <p:nvPicPr>
          <p:cNvPr id="4100" name="Picture 1" descr="NEW Brand PPT divider heading 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83688"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itle Placeholder 1"/>
          <p:cNvSpPr txBox="1">
            <a:spLocks/>
          </p:cNvSpPr>
          <p:nvPr/>
        </p:nvSpPr>
        <p:spPr bwMode="auto">
          <a:xfrm>
            <a:off x="476250" y="2066925"/>
            <a:ext cx="8229600" cy="1938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har char="»"/>
              <a:defRPr>
                <a:solidFill>
                  <a:schemeClr val="tx1"/>
                </a:solidFill>
                <a:latin typeface="Verdana" panose="020B0604030504040204" pitchFamily="34" charset="0"/>
                <a:ea typeface="ＭＳ Ｐゴシック" panose="020B0600070205080204" pitchFamily="34" charset="-128"/>
              </a:defRPr>
            </a:lvl5pPr>
            <a:lvl6pPr marL="25146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6pPr>
            <a:lvl7pPr marL="29718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7pPr>
            <a:lvl8pPr marL="34290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8pPr>
            <a:lvl9pPr marL="38862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9pPr>
          </a:lstStyle>
          <a:p>
            <a:pPr>
              <a:spcBef>
                <a:spcPct val="0"/>
              </a:spcBef>
              <a:buFontTx/>
              <a:buNone/>
            </a:pPr>
            <a:r>
              <a:rPr lang="en-GB" altLang="en-US" sz="3200" dirty="0" smtClean="0">
                <a:solidFill>
                  <a:schemeClr val="bg1"/>
                </a:solidFill>
              </a:rPr>
              <a:t>Myth-Busters </a:t>
            </a:r>
            <a:endParaRPr lang="en-GB" altLang="en-US" sz="3200" dirty="0">
              <a:solidFill>
                <a:schemeClr val="bg1"/>
              </a:solidFill>
            </a:endParaRPr>
          </a:p>
        </p:txBody>
      </p:sp>
    </p:spTree>
    <p:extLst>
      <p:ext uri="{BB962C8B-B14F-4D97-AF65-F5344CB8AC3E}">
        <p14:creationId xmlns:p14="http://schemas.microsoft.com/office/powerpoint/2010/main" val="2460228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541338" y="549275"/>
            <a:ext cx="7988300" cy="1008063"/>
          </a:xfrm>
        </p:spPr>
        <p:txBody>
          <a:bodyPr/>
          <a:lstStyle/>
          <a:p>
            <a:r>
              <a:rPr lang="en-US" altLang="en-US" dirty="0" smtClean="0"/>
              <a:t>Myth-Busters</a:t>
            </a:r>
          </a:p>
        </p:txBody>
      </p:sp>
      <p:sp>
        <p:nvSpPr>
          <p:cNvPr id="3" name="TextBox 2"/>
          <p:cNvSpPr txBox="1"/>
          <p:nvPr/>
        </p:nvSpPr>
        <p:spPr>
          <a:xfrm>
            <a:off x="293724" y="2276872"/>
            <a:ext cx="8850276" cy="1754326"/>
          </a:xfrm>
          <a:prstGeom prst="rect">
            <a:avLst/>
          </a:prstGeom>
          <a:noFill/>
        </p:spPr>
        <p:txBody>
          <a:bodyPr wrap="square" rtlCol="0">
            <a:spAutoFit/>
          </a:bodyPr>
          <a:lstStyle/>
          <a:p>
            <a:r>
              <a:rPr lang="en-GB" b="1" dirty="0" smtClean="0"/>
              <a:t>Task: </a:t>
            </a:r>
            <a:r>
              <a:rPr lang="en-GB" dirty="0" smtClean="0"/>
              <a:t>Spend 5 minutes discussing </a:t>
            </a:r>
            <a:r>
              <a:rPr lang="en-GB" dirty="0"/>
              <a:t>the implications of people believing in </a:t>
            </a:r>
            <a:r>
              <a:rPr lang="en-GB" dirty="0" smtClean="0"/>
              <a:t>the myth that you have been given.</a:t>
            </a:r>
            <a:endParaRPr lang="en-GB" dirty="0"/>
          </a:p>
          <a:p>
            <a:r>
              <a:rPr lang="en-GB" sz="2000" dirty="0"/>
              <a:t> </a:t>
            </a:r>
          </a:p>
          <a:p>
            <a:r>
              <a:rPr lang="en-GB" sz="2000" dirty="0"/>
              <a:t> </a:t>
            </a:r>
          </a:p>
          <a:p>
            <a:endParaRPr lang="en-GB" sz="2000" dirty="0"/>
          </a:p>
        </p:txBody>
      </p:sp>
    </p:spTree>
    <p:extLst>
      <p:ext uri="{BB962C8B-B14F-4D97-AF65-F5344CB8AC3E}">
        <p14:creationId xmlns:p14="http://schemas.microsoft.com/office/powerpoint/2010/main" val="7035318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541338" y="549275"/>
            <a:ext cx="7988300" cy="1008063"/>
          </a:xfrm>
        </p:spPr>
        <p:txBody>
          <a:bodyPr/>
          <a:lstStyle/>
          <a:p>
            <a:endParaRPr lang="en-US" altLang="en-US" smtClean="0"/>
          </a:p>
        </p:txBody>
      </p:sp>
      <p:sp>
        <p:nvSpPr>
          <p:cNvPr id="4099" name="Subtitle 2"/>
          <p:cNvSpPr>
            <a:spLocks noGrp="1"/>
          </p:cNvSpPr>
          <p:nvPr>
            <p:ph type="subTitle" idx="1"/>
          </p:nvPr>
        </p:nvSpPr>
        <p:spPr>
          <a:xfrm>
            <a:off x="539750" y="1773238"/>
            <a:ext cx="7993063" cy="647700"/>
          </a:xfrm>
        </p:spPr>
        <p:txBody>
          <a:bodyPr/>
          <a:lstStyle/>
          <a:p>
            <a:endParaRPr lang="en-US" altLang="en-US" smtClean="0"/>
          </a:p>
        </p:txBody>
      </p:sp>
      <p:pic>
        <p:nvPicPr>
          <p:cNvPr id="4100" name="Picture 1" descr="NEW Brand PPT divider heading 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83688"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itle Placeholder 1"/>
          <p:cNvSpPr txBox="1">
            <a:spLocks/>
          </p:cNvSpPr>
          <p:nvPr/>
        </p:nvSpPr>
        <p:spPr bwMode="auto">
          <a:xfrm>
            <a:off x="476250" y="2066925"/>
            <a:ext cx="8229600" cy="1938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har char="»"/>
              <a:defRPr>
                <a:solidFill>
                  <a:schemeClr val="tx1"/>
                </a:solidFill>
                <a:latin typeface="Verdana" panose="020B0604030504040204" pitchFamily="34" charset="0"/>
                <a:ea typeface="ＭＳ Ｐゴシック" panose="020B0600070205080204" pitchFamily="34" charset="-128"/>
              </a:defRPr>
            </a:lvl5pPr>
            <a:lvl6pPr marL="25146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6pPr>
            <a:lvl7pPr marL="29718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7pPr>
            <a:lvl8pPr marL="34290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8pPr>
            <a:lvl9pPr marL="38862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9pPr>
          </a:lstStyle>
          <a:p>
            <a:pPr>
              <a:spcBef>
                <a:spcPct val="0"/>
              </a:spcBef>
              <a:buFontTx/>
              <a:buNone/>
            </a:pPr>
            <a:r>
              <a:rPr lang="en-GB" altLang="en-US" sz="3200" dirty="0" smtClean="0">
                <a:solidFill>
                  <a:schemeClr val="bg1"/>
                </a:solidFill>
              </a:rPr>
              <a:t>Supporting Survivors  </a:t>
            </a:r>
            <a:endParaRPr lang="en-GB" altLang="en-US" sz="3200" dirty="0">
              <a:solidFill>
                <a:schemeClr val="bg1"/>
              </a:solidFill>
            </a:endParaRPr>
          </a:p>
        </p:txBody>
      </p:sp>
    </p:spTree>
    <p:extLst>
      <p:ext uri="{BB962C8B-B14F-4D97-AF65-F5344CB8AC3E}">
        <p14:creationId xmlns:p14="http://schemas.microsoft.com/office/powerpoint/2010/main" val="40093550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lvl="0"/>
            <a:r>
              <a:rPr lang="en-GB" dirty="0" smtClean="0"/>
              <a:t>Supportive &amp; </a:t>
            </a:r>
            <a:r>
              <a:rPr lang="en-GB" dirty="0"/>
              <a:t>Unsupportive behaviour  </a:t>
            </a:r>
          </a:p>
        </p:txBody>
      </p:sp>
      <p:graphicFrame>
        <p:nvGraphicFramePr>
          <p:cNvPr id="6" name="Table 5"/>
          <p:cNvGraphicFramePr>
            <a:graphicFrameLocks noGrp="1"/>
          </p:cNvGraphicFramePr>
          <p:nvPr>
            <p:extLst>
              <p:ext uri="{D42A27DB-BD31-4B8C-83A1-F6EECF244321}">
                <p14:modId xmlns:p14="http://schemas.microsoft.com/office/powerpoint/2010/main" val="1118170815"/>
              </p:ext>
            </p:extLst>
          </p:nvPr>
        </p:nvGraphicFramePr>
        <p:xfrm>
          <a:off x="899592" y="1844824"/>
          <a:ext cx="7416824" cy="3816424"/>
        </p:xfrm>
        <a:graphic>
          <a:graphicData uri="http://schemas.openxmlformats.org/drawingml/2006/table">
            <a:tbl>
              <a:tblPr firstRow="1" bandRow="1">
                <a:tableStyleId>{5C22544A-7EE6-4342-B048-85BDC9FD1C3A}</a:tableStyleId>
              </a:tblPr>
              <a:tblGrid>
                <a:gridCol w="3708412"/>
                <a:gridCol w="3708412"/>
              </a:tblGrid>
              <a:tr h="955342">
                <a:tc>
                  <a:txBody>
                    <a:bodyPr/>
                    <a:lstStyle/>
                    <a:p>
                      <a:pPr algn="ctr"/>
                      <a:r>
                        <a:rPr lang="en-GB" dirty="0" smtClean="0">
                          <a:solidFill>
                            <a:schemeClr val="tx1"/>
                          </a:solidFill>
                        </a:rPr>
                        <a:t>Example</a:t>
                      </a:r>
                      <a:r>
                        <a:rPr lang="en-GB" baseline="0" dirty="0" smtClean="0">
                          <a:solidFill>
                            <a:schemeClr val="tx1"/>
                          </a:solidFill>
                        </a:rPr>
                        <a:t> </a:t>
                      </a:r>
                      <a:endParaRPr lang="en-GB" dirty="0">
                        <a:solidFill>
                          <a:schemeClr val="tx1"/>
                        </a:solidFill>
                      </a:endParaRPr>
                    </a:p>
                  </a:txBody>
                  <a:tcPr/>
                </a:tc>
                <a:tc>
                  <a:txBody>
                    <a:bodyPr/>
                    <a:lstStyle/>
                    <a:p>
                      <a:pPr algn="ctr"/>
                      <a:r>
                        <a:rPr lang="en-GB" dirty="0" smtClean="0">
                          <a:solidFill>
                            <a:schemeClr val="tx1"/>
                          </a:solidFill>
                        </a:rPr>
                        <a:t>Impact</a:t>
                      </a:r>
                      <a:endParaRPr lang="en-GB" dirty="0">
                        <a:solidFill>
                          <a:schemeClr val="tx1"/>
                        </a:solidFill>
                      </a:endParaRPr>
                    </a:p>
                  </a:txBody>
                  <a:tcPr/>
                </a:tc>
              </a:tr>
              <a:tr h="2861082">
                <a:tc>
                  <a:txBody>
                    <a:bodyPr/>
                    <a:lstStyle/>
                    <a:p>
                      <a:endParaRPr lang="en-GB" dirty="0"/>
                    </a:p>
                  </a:txBody>
                  <a:tcPr/>
                </a:tc>
                <a:tc>
                  <a:txBody>
                    <a:bodyPr/>
                    <a:lstStyle/>
                    <a:p>
                      <a:endParaRPr lang="en-GB" dirty="0"/>
                    </a:p>
                  </a:txBody>
                  <a:tcPr/>
                </a:tc>
              </a:tr>
            </a:tbl>
          </a:graphicData>
        </a:graphic>
      </p:graphicFrame>
    </p:spTree>
    <p:extLst>
      <p:ext uri="{BB962C8B-B14F-4D97-AF65-F5344CB8AC3E}">
        <p14:creationId xmlns:p14="http://schemas.microsoft.com/office/powerpoint/2010/main" val="3194782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lvl="0"/>
            <a:r>
              <a:rPr lang="en-GB" dirty="0"/>
              <a:t>Practical tips for supporting survivors </a:t>
            </a:r>
          </a:p>
        </p:txBody>
      </p:sp>
      <p:sp>
        <p:nvSpPr>
          <p:cNvPr id="3" name="Subtitle 2"/>
          <p:cNvSpPr>
            <a:spLocks noGrp="1"/>
          </p:cNvSpPr>
          <p:nvPr>
            <p:ph type="subTitle" idx="1"/>
          </p:nvPr>
        </p:nvSpPr>
        <p:spPr>
          <a:xfrm>
            <a:off x="541784" y="1772816"/>
            <a:ext cx="7992888" cy="3024336"/>
          </a:xfrm>
        </p:spPr>
        <p:txBody>
          <a:bodyPr/>
          <a:lstStyle/>
          <a:p>
            <a:pPr marL="342900" lvl="0" indent="-342900">
              <a:buFont typeface="Arial" panose="020B0604020202020204" pitchFamily="34" charset="0"/>
              <a:buChar char="•"/>
            </a:pPr>
            <a:r>
              <a:rPr lang="en-US" dirty="0"/>
              <a:t>Listen, and show that you are listening</a:t>
            </a:r>
            <a:endParaRPr lang="en-GB" dirty="0"/>
          </a:p>
          <a:p>
            <a:pPr marL="342900" lvl="0" indent="-342900">
              <a:buFont typeface="Arial" panose="020B0604020202020204" pitchFamily="34" charset="0"/>
              <a:buChar char="•"/>
            </a:pPr>
            <a:r>
              <a:rPr lang="en-US" dirty="0"/>
              <a:t>Believe</a:t>
            </a:r>
            <a:endParaRPr lang="en-GB" dirty="0"/>
          </a:p>
          <a:p>
            <a:pPr marL="342900" lvl="0" indent="-342900">
              <a:buFont typeface="Arial" panose="020B0604020202020204" pitchFamily="34" charset="0"/>
              <a:buChar char="•"/>
            </a:pPr>
            <a:r>
              <a:rPr lang="en-US" dirty="0"/>
              <a:t>Be patient</a:t>
            </a:r>
            <a:endParaRPr lang="en-GB" dirty="0"/>
          </a:p>
          <a:p>
            <a:pPr marL="342900" lvl="0" indent="-342900">
              <a:buFont typeface="Arial" panose="020B0604020202020204" pitchFamily="34" charset="0"/>
              <a:buChar char="•"/>
            </a:pPr>
            <a:r>
              <a:rPr lang="en-US" dirty="0"/>
              <a:t>Ensure they stay in control</a:t>
            </a:r>
            <a:endParaRPr lang="en-GB" dirty="0"/>
          </a:p>
          <a:p>
            <a:pPr marL="342900" lvl="0" indent="-342900">
              <a:buFont typeface="Arial" panose="020B0604020202020204" pitchFamily="34" charset="0"/>
              <a:buChar char="•"/>
            </a:pPr>
            <a:r>
              <a:rPr lang="en-US" dirty="0"/>
              <a:t>Remember it’s not their fault</a:t>
            </a:r>
            <a:endParaRPr lang="en-GB" dirty="0"/>
          </a:p>
          <a:p>
            <a:pPr marL="342900" lvl="0" indent="-342900">
              <a:buFont typeface="Arial" panose="020B0604020202020204" pitchFamily="34" charset="0"/>
              <a:buChar char="•"/>
            </a:pPr>
            <a:r>
              <a:rPr lang="en-US" dirty="0"/>
              <a:t>Acknowledge their strength and courage</a:t>
            </a:r>
            <a:endParaRPr lang="en-GB" dirty="0"/>
          </a:p>
          <a:p>
            <a:endParaRPr lang="en-GB" dirty="0"/>
          </a:p>
          <a:p>
            <a:r>
              <a:rPr lang="en-GB" sz="2000" dirty="0"/>
              <a:t/>
            </a:r>
            <a:br>
              <a:rPr lang="en-GB" sz="2000" dirty="0"/>
            </a:br>
            <a:endParaRPr lang="en-GB" sz="2000" dirty="0"/>
          </a:p>
        </p:txBody>
      </p:sp>
    </p:spTree>
    <p:extLst>
      <p:ext uri="{BB962C8B-B14F-4D97-AF65-F5344CB8AC3E}">
        <p14:creationId xmlns:p14="http://schemas.microsoft.com/office/powerpoint/2010/main" val="3068321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541338" y="549275"/>
            <a:ext cx="7988300" cy="1008063"/>
          </a:xfrm>
        </p:spPr>
        <p:txBody>
          <a:bodyPr/>
          <a:lstStyle/>
          <a:p>
            <a:endParaRPr lang="en-US" altLang="en-US" smtClean="0"/>
          </a:p>
        </p:txBody>
      </p:sp>
      <p:sp>
        <p:nvSpPr>
          <p:cNvPr id="4099" name="Subtitle 2"/>
          <p:cNvSpPr>
            <a:spLocks noGrp="1"/>
          </p:cNvSpPr>
          <p:nvPr>
            <p:ph type="subTitle" idx="1"/>
          </p:nvPr>
        </p:nvSpPr>
        <p:spPr>
          <a:xfrm>
            <a:off x="539750" y="1773238"/>
            <a:ext cx="7993063" cy="647700"/>
          </a:xfrm>
        </p:spPr>
        <p:txBody>
          <a:bodyPr/>
          <a:lstStyle/>
          <a:p>
            <a:endParaRPr lang="en-US" altLang="en-US" smtClean="0"/>
          </a:p>
        </p:txBody>
      </p:sp>
      <p:pic>
        <p:nvPicPr>
          <p:cNvPr id="4100" name="Picture 1" descr="NEW Brand PPT divider heading 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83688"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itle Placeholder 1"/>
          <p:cNvSpPr txBox="1">
            <a:spLocks/>
          </p:cNvSpPr>
          <p:nvPr/>
        </p:nvSpPr>
        <p:spPr bwMode="auto">
          <a:xfrm>
            <a:off x="476250" y="2066925"/>
            <a:ext cx="8229600" cy="1938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har char="»"/>
              <a:defRPr>
                <a:solidFill>
                  <a:schemeClr val="tx1"/>
                </a:solidFill>
                <a:latin typeface="Verdana" panose="020B0604030504040204" pitchFamily="34" charset="0"/>
                <a:ea typeface="ＭＳ Ｐゴシック" panose="020B0600070205080204" pitchFamily="34" charset="-128"/>
              </a:defRPr>
            </a:lvl5pPr>
            <a:lvl6pPr marL="25146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6pPr>
            <a:lvl7pPr marL="29718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7pPr>
            <a:lvl8pPr marL="34290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8pPr>
            <a:lvl9pPr marL="38862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9pPr>
          </a:lstStyle>
          <a:p>
            <a:pPr>
              <a:spcBef>
                <a:spcPct val="0"/>
              </a:spcBef>
              <a:buFontTx/>
              <a:buNone/>
            </a:pPr>
            <a:r>
              <a:rPr lang="en-GB" altLang="en-US" sz="3200" dirty="0" smtClean="0">
                <a:solidFill>
                  <a:schemeClr val="bg1"/>
                </a:solidFill>
              </a:rPr>
              <a:t>Introduction </a:t>
            </a:r>
            <a:endParaRPr lang="en-GB" altLang="en-US" sz="3200" dirty="0">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lvl="0"/>
            <a:r>
              <a:rPr lang="en-GB" dirty="0" smtClean="0"/>
              <a:t>Support Services </a:t>
            </a:r>
            <a:endParaRPr lang="en-GB" dirty="0"/>
          </a:p>
        </p:txBody>
      </p:sp>
      <p:pic>
        <p:nvPicPr>
          <p:cNvPr id="2050" name="Picture 2" descr="http://www.deakin.edu.au/__data/assets/image/0014/340133/support-sig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010" y="1988840"/>
            <a:ext cx="4848473" cy="3826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26014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541338" y="549275"/>
            <a:ext cx="7988300" cy="1008063"/>
          </a:xfrm>
        </p:spPr>
        <p:txBody>
          <a:bodyPr/>
          <a:lstStyle/>
          <a:p>
            <a:endParaRPr lang="en-US" altLang="en-US" smtClean="0"/>
          </a:p>
        </p:txBody>
      </p:sp>
      <p:sp>
        <p:nvSpPr>
          <p:cNvPr id="4099" name="Subtitle 2"/>
          <p:cNvSpPr>
            <a:spLocks noGrp="1"/>
          </p:cNvSpPr>
          <p:nvPr>
            <p:ph type="subTitle" idx="1"/>
          </p:nvPr>
        </p:nvSpPr>
        <p:spPr>
          <a:xfrm>
            <a:off x="539750" y="1773238"/>
            <a:ext cx="7993063" cy="647700"/>
          </a:xfrm>
        </p:spPr>
        <p:txBody>
          <a:bodyPr/>
          <a:lstStyle/>
          <a:p>
            <a:endParaRPr lang="en-US" altLang="en-US" smtClean="0"/>
          </a:p>
        </p:txBody>
      </p:sp>
      <p:pic>
        <p:nvPicPr>
          <p:cNvPr id="4100" name="Picture 1" descr="NEW Brand PPT divider heading 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83688"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itle Placeholder 1"/>
          <p:cNvSpPr txBox="1">
            <a:spLocks/>
          </p:cNvSpPr>
          <p:nvPr/>
        </p:nvSpPr>
        <p:spPr bwMode="auto">
          <a:xfrm>
            <a:off x="476250" y="2066925"/>
            <a:ext cx="8229600" cy="1938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har char="»"/>
              <a:defRPr>
                <a:solidFill>
                  <a:schemeClr val="tx1"/>
                </a:solidFill>
                <a:latin typeface="Verdana" panose="020B0604030504040204" pitchFamily="34" charset="0"/>
                <a:ea typeface="ＭＳ Ｐゴシック" panose="020B0600070205080204" pitchFamily="34" charset="-128"/>
              </a:defRPr>
            </a:lvl5pPr>
            <a:lvl6pPr marL="25146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6pPr>
            <a:lvl7pPr marL="29718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7pPr>
            <a:lvl8pPr marL="34290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8pPr>
            <a:lvl9pPr marL="38862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9pPr>
          </a:lstStyle>
          <a:p>
            <a:pPr>
              <a:spcBef>
                <a:spcPct val="0"/>
              </a:spcBef>
              <a:buFontTx/>
              <a:buNone/>
            </a:pPr>
            <a:r>
              <a:rPr lang="en-GB" altLang="en-US" sz="3200" dirty="0" smtClean="0">
                <a:solidFill>
                  <a:schemeClr val="bg1"/>
                </a:solidFill>
              </a:rPr>
              <a:t>Self-Care </a:t>
            </a:r>
            <a:endParaRPr lang="en-GB" altLang="en-US" sz="3200" dirty="0">
              <a:solidFill>
                <a:schemeClr val="bg1"/>
              </a:solidFill>
            </a:endParaRPr>
          </a:p>
        </p:txBody>
      </p:sp>
    </p:spTree>
    <p:extLst>
      <p:ext uri="{BB962C8B-B14F-4D97-AF65-F5344CB8AC3E}">
        <p14:creationId xmlns:p14="http://schemas.microsoft.com/office/powerpoint/2010/main" val="23133066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Identifying Personal Impact </a:t>
            </a:r>
            <a:endParaRPr lang="en-GB" dirty="0"/>
          </a:p>
        </p:txBody>
      </p:sp>
      <p:sp>
        <p:nvSpPr>
          <p:cNvPr id="3" name="Subtitle 2"/>
          <p:cNvSpPr>
            <a:spLocks noGrp="1"/>
          </p:cNvSpPr>
          <p:nvPr>
            <p:ph type="subTitle" idx="1"/>
          </p:nvPr>
        </p:nvSpPr>
        <p:spPr>
          <a:xfrm>
            <a:off x="557521" y="2420888"/>
            <a:ext cx="7992888" cy="2160240"/>
          </a:xfrm>
        </p:spPr>
        <p:txBody>
          <a:bodyPr/>
          <a:lstStyle/>
          <a:p>
            <a:pPr lvl="0"/>
            <a:r>
              <a:rPr lang="en-GB" dirty="0" smtClean="0"/>
              <a:t>Spend 5 </a:t>
            </a:r>
            <a:r>
              <a:rPr lang="en-GB" dirty="0"/>
              <a:t>minutes discussing what the impact of responding to disclosure might have on a person.</a:t>
            </a:r>
          </a:p>
          <a:p>
            <a:pPr lvl="0"/>
            <a:endParaRPr lang="en-GB" dirty="0"/>
          </a:p>
          <a:p>
            <a:r>
              <a:rPr lang="en-GB" dirty="0"/>
              <a:t> </a:t>
            </a:r>
          </a:p>
        </p:txBody>
      </p:sp>
    </p:spTree>
    <p:extLst>
      <p:ext uri="{BB962C8B-B14F-4D97-AF65-F5344CB8AC3E}">
        <p14:creationId xmlns:p14="http://schemas.microsoft.com/office/powerpoint/2010/main" val="12112007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6 tops tips for Self-care </a:t>
            </a:r>
            <a:endParaRPr lang="en-GB" dirty="0"/>
          </a:p>
        </p:txBody>
      </p:sp>
      <p:sp>
        <p:nvSpPr>
          <p:cNvPr id="3" name="Subtitle 2"/>
          <p:cNvSpPr>
            <a:spLocks noGrp="1"/>
          </p:cNvSpPr>
          <p:nvPr>
            <p:ph type="subTitle" idx="1"/>
          </p:nvPr>
        </p:nvSpPr>
        <p:spPr>
          <a:xfrm>
            <a:off x="529560" y="1628800"/>
            <a:ext cx="7992888" cy="648072"/>
          </a:xfrm>
        </p:spPr>
        <p:txBody>
          <a:bodyPr/>
          <a:lstStyle/>
          <a:p>
            <a:pPr marL="342900" lvl="0" indent="-342900">
              <a:buFont typeface="+mj-lt"/>
              <a:buAutoNum type="arabicPeriod"/>
            </a:pPr>
            <a:r>
              <a:rPr lang="en-GB" sz="1800" dirty="0" smtClean="0"/>
              <a:t>Take </a:t>
            </a:r>
            <a:r>
              <a:rPr lang="en-GB" sz="1800" dirty="0"/>
              <a:t>time out for yourself, even if you want to be there for the survivor all the time; burning yourself out won’t help you or </a:t>
            </a:r>
            <a:r>
              <a:rPr lang="en-GB" sz="1800" dirty="0" smtClean="0"/>
              <a:t>them</a:t>
            </a:r>
          </a:p>
          <a:p>
            <a:pPr marL="342900" lvl="0" indent="-342900">
              <a:buFont typeface="+mj-lt"/>
              <a:buAutoNum type="arabicPeriod"/>
            </a:pPr>
            <a:r>
              <a:rPr lang="en-GB" sz="1800" dirty="0" smtClean="0"/>
              <a:t>Likewise</a:t>
            </a:r>
            <a:r>
              <a:rPr lang="en-GB" sz="1800" dirty="0"/>
              <a:t>, keep up with your own hobbies, interests, work and other projects; these can be helpful diversions if things get </a:t>
            </a:r>
            <a:r>
              <a:rPr lang="en-GB" sz="1800" dirty="0" smtClean="0"/>
              <a:t>overwhelming</a:t>
            </a:r>
          </a:p>
          <a:p>
            <a:pPr marL="342900" lvl="0" indent="-342900">
              <a:buFont typeface="+mj-lt"/>
              <a:buAutoNum type="arabicPeriod"/>
            </a:pPr>
            <a:r>
              <a:rPr lang="en-GB" sz="1800" dirty="0" smtClean="0"/>
              <a:t>Expend </a:t>
            </a:r>
            <a:r>
              <a:rPr lang="en-GB" sz="1800" dirty="0"/>
              <a:t>some of your anger / </a:t>
            </a:r>
            <a:r>
              <a:rPr lang="en-GB" sz="1800" dirty="0" smtClean="0"/>
              <a:t>spent </a:t>
            </a:r>
            <a:r>
              <a:rPr lang="en-GB" sz="1800" dirty="0"/>
              <a:t>up emotion through </a:t>
            </a:r>
            <a:r>
              <a:rPr lang="en-GB" sz="1800" dirty="0" smtClean="0"/>
              <a:t>exercise</a:t>
            </a:r>
          </a:p>
          <a:p>
            <a:pPr marL="342900" lvl="0" indent="-342900">
              <a:buFont typeface="+mj-lt"/>
              <a:buAutoNum type="arabicPeriod"/>
            </a:pPr>
            <a:r>
              <a:rPr lang="en-GB" sz="1800" dirty="0" smtClean="0"/>
              <a:t>Don’t </a:t>
            </a:r>
            <a:r>
              <a:rPr lang="en-GB" sz="1800" dirty="0"/>
              <a:t>be afraid to tell the survivor how you’re feeling, but without making them feel responsible for your emotions or relying on them for </a:t>
            </a:r>
            <a:r>
              <a:rPr lang="en-GB" sz="1800" dirty="0" smtClean="0"/>
              <a:t>support</a:t>
            </a:r>
          </a:p>
          <a:p>
            <a:pPr marL="342900" lvl="0" indent="-342900">
              <a:buFont typeface="+mj-lt"/>
              <a:buAutoNum type="arabicPeriod"/>
            </a:pPr>
            <a:r>
              <a:rPr lang="en-GB" sz="1800" dirty="0" smtClean="0"/>
              <a:t>Give </a:t>
            </a:r>
            <a:r>
              <a:rPr lang="en-GB" sz="1800" dirty="0"/>
              <a:t>yourself time and space to process your own emotions – cry if you want </a:t>
            </a:r>
            <a:r>
              <a:rPr lang="en-GB" sz="1800" dirty="0" smtClean="0"/>
              <a:t>to</a:t>
            </a:r>
          </a:p>
          <a:p>
            <a:pPr marL="342900" lvl="0" indent="-342900">
              <a:buFont typeface="+mj-lt"/>
              <a:buAutoNum type="arabicPeriod"/>
            </a:pPr>
            <a:r>
              <a:rPr lang="en-GB" sz="1800" dirty="0" smtClean="0"/>
              <a:t>If </a:t>
            </a:r>
            <a:r>
              <a:rPr lang="en-GB" sz="1800" dirty="0"/>
              <a:t>you want help and support, contact your local Rape Crisis service or helpline for specialist, confidential support; this way you can talk without betraying the survivor’s confidence</a:t>
            </a:r>
          </a:p>
          <a:p>
            <a:endParaRPr lang="en-GB" sz="1800" dirty="0"/>
          </a:p>
        </p:txBody>
      </p:sp>
    </p:spTree>
    <p:extLst>
      <p:ext uri="{BB962C8B-B14F-4D97-AF65-F5344CB8AC3E}">
        <p14:creationId xmlns:p14="http://schemas.microsoft.com/office/powerpoint/2010/main" val="7205620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Self-care Plan</a:t>
            </a:r>
            <a:endParaRPr lang="en-GB" dirty="0"/>
          </a:p>
        </p:txBody>
      </p:sp>
      <p:graphicFrame>
        <p:nvGraphicFramePr>
          <p:cNvPr id="5" name="Diagram 4"/>
          <p:cNvGraphicFramePr/>
          <p:nvPr>
            <p:extLst>
              <p:ext uri="{D42A27DB-BD31-4B8C-83A1-F6EECF244321}">
                <p14:modId xmlns:p14="http://schemas.microsoft.com/office/powerpoint/2010/main" val="190002163"/>
              </p:ext>
            </p:extLst>
          </p:nvPr>
        </p:nvGraphicFramePr>
        <p:xfrm>
          <a:off x="1115616" y="1700808"/>
          <a:ext cx="5671889" cy="4676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8464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541338" y="549275"/>
            <a:ext cx="7988300" cy="1008063"/>
          </a:xfrm>
        </p:spPr>
        <p:txBody>
          <a:bodyPr/>
          <a:lstStyle/>
          <a:p>
            <a:endParaRPr lang="en-US" altLang="en-US" smtClean="0"/>
          </a:p>
        </p:txBody>
      </p:sp>
      <p:sp>
        <p:nvSpPr>
          <p:cNvPr id="4099" name="Subtitle 2"/>
          <p:cNvSpPr>
            <a:spLocks noGrp="1"/>
          </p:cNvSpPr>
          <p:nvPr>
            <p:ph type="subTitle" idx="1"/>
          </p:nvPr>
        </p:nvSpPr>
        <p:spPr>
          <a:xfrm>
            <a:off x="539750" y="1773238"/>
            <a:ext cx="7993063" cy="647700"/>
          </a:xfrm>
        </p:spPr>
        <p:txBody>
          <a:bodyPr/>
          <a:lstStyle/>
          <a:p>
            <a:endParaRPr lang="en-US" altLang="en-US" smtClean="0"/>
          </a:p>
        </p:txBody>
      </p:sp>
      <p:pic>
        <p:nvPicPr>
          <p:cNvPr id="4100" name="Picture 1" descr="NEW Brand PPT divider heading 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83688"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itle Placeholder 1"/>
          <p:cNvSpPr txBox="1">
            <a:spLocks/>
          </p:cNvSpPr>
          <p:nvPr/>
        </p:nvSpPr>
        <p:spPr bwMode="auto">
          <a:xfrm>
            <a:off x="476250" y="2066925"/>
            <a:ext cx="8229600" cy="1938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har char="»"/>
              <a:defRPr>
                <a:solidFill>
                  <a:schemeClr val="tx1"/>
                </a:solidFill>
                <a:latin typeface="Verdana" panose="020B0604030504040204" pitchFamily="34" charset="0"/>
                <a:ea typeface="ＭＳ Ｐゴシック" panose="020B0600070205080204" pitchFamily="34" charset="-128"/>
              </a:defRPr>
            </a:lvl5pPr>
            <a:lvl6pPr marL="25146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6pPr>
            <a:lvl7pPr marL="29718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7pPr>
            <a:lvl8pPr marL="34290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8pPr>
            <a:lvl9pPr marL="38862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9pPr>
          </a:lstStyle>
          <a:p>
            <a:pPr>
              <a:spcBef>
                <a:spcPct val="0"/>
              </a:spcBef>
              <a:buFontTx/>
              <a:buNone/>
            </a:pPr>
            <a:r>
              <a:rPr lang="en-GB" altLang="en-US" sz="3200" dirty="0" smtClean="0">
                <a:solidFill>
                  <a:schemeClr val="bg1"/>
                </a:solidFill>
              </a:rPr>
              <a:t>Reflection Time  </a:t>
            </a:r>
            <a:endParaRPr lang="en-GB" altLang="en-US" sz="3200" dirty="0">
              <a:solidFill>
                <a:schemeClr val="bg1"/>
              </a:solidFill>
            </a:endParaRPr>
          </a:p>
        </p:txBody>
      </p:sp>
    </p:spTree>
    <p:extLst>
      <p:ext uri="{BB962C8B-B14F-4D97-AF65-F5344CB8AC3E}">
        <p14:creationId xmlns:p14="http://schemas.microsoft.com/office/powerpoint/2010/main" val="1318746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541338" y="549275"/>
            <a:ext cx="7988300" cy="1008063"/>
          </a:xfrm>
        </p:spPr>
        <p:txBody>
          <a:bodyPr/>
          <a:lstStyle/>
          <a:p>
            <a:r>
              <a:rPr lang="en-US" altLang="en-US" dirty="0" smtClean="0"/>
              <a:t>Aims and Objectives:</a:t>
            </a:r>
          </a:p>
        </p:txBody>
      </p:sp>
      <p:sp>
        <p:nvSpPr>
          <p:cNvPr id="5123" name="Subtitle 2"/>
          <p:cNvSpPr>
            <a:spLocks noGrp="1"/>
          </p:cNvSpPr>
          <p:nvPr>
            <p:ph type="subTitle" idx="1"/>
          </p:nvPr>
        </p:nvSpPr>
        <p:spPr>
          <a:xfrm>
            <a:off x="251520" y="1700808"/>
            <a:ext cx="8713341" cy="3816424"/>
          </a:xfrm>
        </p:spPr>
        <p:txBody>
          <a:bodyPr/>
          <a:lstStyle/>
          <a:p>
            <a:pPr marL="342900" lvl="0" indent="-342900">
              <a:buFont typeface="Arial" panose="020B0604020202020204" pitchFamily="34" charset="0"/>
              <a:buChar char="•"/>
            </a:pPr>
            <a:r>
              <a:rPr lang="en-GB" dirty="0"/>
              <a:t>Understand what consent is </a:t>
            </a:r>
          </a:p>
          <a:p>
            <a:pPr marL="342900" lvl="0" indent="-342900">
              <a:buFont typeface="Arial" panose="020B0604020202020204" pitchFamily="34" charset="0"/>
              <a:buChar char="•"/>
            </a:pPr>
            <a:r>
              <a:rPr lang="en-GB" dirty="0"/>
              <a:t>Understand rape culture and myths around rape and what impact that has </a:t>
            </a:r>
          </a:p>
          <a:p>
            <a:pPr marL="342900" lvl="0" indent="-342900">
              <a:buFont typeface="Arial" panose="020B0604020202020204" pitchFamily="34" charset="0"/>
              <a:buChar char="•"/>
            </a:pPr>
            <a:r>
              <a:rPr lang="en-GB" dirty="0"/>
              <a:t>Learn practical tips to responding to disclosures </a:t>
            </a:r>
          </a:p>
          <a:p>
            <a:pPr marL="342900" lvl="0" indent="-342900">
              <a:buFont typeface="Arial" panose="020B0604020202020204" pitchFamily="34" charset="0"/>
              <a:buChar char="•"/>
            </a:pPr>
            <a:r>
              <a:rPr lang="en-GB" dirty="0"/>
              <a:t>Signpost survivors to relevant services </a:t>
            </a:r>
          </a:p>
          <a:p>
            <a:pPr marL="342900" lvl="0" indent="-342900">
              <a:buFont typeface="Arial" panose="020B0604020202020204" pitchFamily="34" charset="0"/>
              <a:buChar char="•"/>
            </a:pPr>
            <a:r>
              <a:rPr lang="en-GB" dirty="0"/>
              <a:t>Look after their own wellbeing while supporting a survivor</a:t>
            </a:r>
          </a:p>
          <a:p>
            <a:pPr marL="342900" indent="-342900">
              <a:spcBef>
                <a:spcPts val="0"/>
              </a:spcBef>
              <a:spcAft>
                <a:spcPts val="800"/>
              </a:spcAft>
              <a:buFont typeface="Arial" panose="020B0604020202020204" pitchFamily="34" charset="0"/>
              <a:buChar char="•"/>
            </a:pPr>
            <a:endParaRPr lang="en-US" alt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Agenda </a:t>
            </a:r>
            <a:endParaRPr lang="en-GB" dirty="0"/>
          </a:p>
        </p:txBody>
      </p:sp>
      <p:sp>
        <p:nvSpPr>
          <p:cNvPr id="3" name="Subtitle 2"/>
          <p:cNvSpPr>
            <a:spLocks noGrp="1"/>
          </p:cNvSpPr>
          <p:nvPr>
            <p:ph type="subTitle" idx="1"/>
          </p:nvPr>
        </p:nvSpPr>
        <p:spPr>
          <a:xfrm>
            <a:off x="539552" y="1772816"/>
            <a:ext cx="7992888" cy="3600400"/>
          </a:xfrm>
        </p:spPr>
        <p:txBody>
          <a:bodyPr/>
          <a:lstStyle/>
          <a:p>
            <a:pPr marL="342900" lvl="0" indent="-342900">
              <a:buFont typeface="Arial" panose="020B0604020202020204" pitchFamily="34" charset="0"/>
              <a:buChar char="•"/>
            </a:pPr>
            <a:r>
              <a:rPr lang="en-GB" dirty="0"/>
              <a:t>Introduction </a:t>
            </a:r>
            <a:endParaRPr lang="en-GB" dirty="0" smtClean="0"/>
          </a:p>
          <a:p>
            <a:pPr marL="342900" lvl="0" indent="-342900">
              <a:buFont typeface="Arial" panose="020B0604020202020204" pitchFamily="34" charset="0"/>
              <a:buChar char="•"/>
            </a:pPr>
            <a:r>
              <a:rPr lang="en-GB" dirty="0" smtClean="0"/>
              <a:t>Understanding Consent </a:t>
            </a:r>
            <a:endParaRPr lang="en-GB" dirty="0"/>
          </a:p>
          <a:p>
            <a:pPr marL="342900" lvl="0" indent="-342900">
              <a:buFont typeface="Arial" panose="020B0604020202020204" pitchFamily="34" charset="0"/>
              <a:buChar char="•"/>
            </a:pPr>
            <a:r>
              <a:rPr lang="en-GB" dirty="0"/>
              <a:t>Rape Culture &amp; </a:t>
            </a:r>
            <a:r>
              <a:rPr lang="en-GB" dirty="0" smtClean="0"/>
              <a:t>Victim-Blaming</a:t>
            </a:r>
            <a:endParaRPr lang="en-GB" dirty="0"/>
          </a:p>
          <a:p>
            <a:pPr marL="342900" lvl="0" indent="-342900">
              <a:buFont typeface="Arial" panose="020B0604020202020204" pitchFamily="34" charset="0"/>
              <a:buChar char="•"/>
            </a:pPr>
            <a:r>
              <a:rPr lang="en-GB" dirty="0"/>
              <a:t>Myth-Busters </a:t>
            </a:r>
          </a:p>
          <a:p>
            <a:pPr marL="342900" lvl="0" indent="-342900">
              <a:buFont typeface="Arial" panose="020B0604020202020204" pitchFamily="34" charset="0"/>
              <a:buChar char="•"/>
            </a:pPr>
            <a:r>
              <a:rPr lang="en-GB" dirty="0"/>
              <a:t>Supporting Survivors </a:t>
            </a:r>
          </a:p>
          <a:p>
            <a:pPr marL="342900" lvl="0" indent="-342900">
              <a:buFont typeface="Arial" panose="020B0604020202020204" pitchFamily="34" charset="0"/>
              <a:buChar char="•"/>
            </a:pPr>
            <a:r>
              <a:rPr lang="en-GB" dirty="0"/>
              <a:t>Your Self-care </a:t>
            </a:r>
          </a:p>
          <a:p>
            <a:pPr marL="342900" lvl="0" indent="-342900">
              <a:buFont typeface="Arial" panose="020B0604020202020204" pitchFamily="34" charset="0"/>
              <a:buChar char="•"/>
            </a:pPr>
            <a:r>
              <a:rPr lang="en-GB" dirty="0"/>
              <a:t>Reflection time </a:t>
            </a:r>
          </a:p>
        </p:txBody>
      </p:sp>
    </p:spTree>
    <p:extLst>
      <p:ext uri="{BB962C8B-B14F-4D97-AF65-F5344CB8AC3E}">
        <p14:creationId xmlns:p14="http://schemas.microsoft.com/office/powerpoint/2010/main" val="3352485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541338" y="549275"/>
            <a:ext cx="7988300" cy="1008063"/>
          </a:xfrm>
        </p:spPr>
        <p:txBody>
          <a:bodyPr/>
          <a:lstStyle/>
          <a:p>
            <a:r>
              <a:rPr lang="en-US" altLang="en-US" dirty="0" smtClean="0"/>
              <a:t>Ground Rules </a:t>
            </a:r>
          </a:p>
        </p:txBody>
      </p:sp>
      <p:pic>
        <p:nvPicPr>
          <p:cNvPr id="3074" name="Picture 2" descr="http://park-lake.org/wp-content/uploads/2011/07/youngPlan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1" y="1916832"/>
            <a:ext cx="4837790" cy="48245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60754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541338" y="549275"/>
            <a:ext cx="7988300" cy="1008063"/>
          </a:xfrm>
        </p:spPr>
        <p:txBody>
          <a:bodyPr/>
          <a:lstStyle/>
          <a:p>
            <a:r>
              <a:rPr lang="en-US" altLang="en-US" dirty="0" smtClean="0"/>
              <a:t>Trigger Warnings</a:t>
            </a:r>
          </a:p>
        </p:txBody>
      </p:sp>
      <p:sp>
        <p:nvSpPr>
          <p:cNvPr id="5123" name="Subtitle 2"/>
          <p:cNvSpPr>
            <a:spLocks noGrp="1"/>
          </p:cNvSpPr>
          <p:nvPr>
            <p:ph type="subTitle" idx="1"/>
          </p:nvPr>
        </p:nvSpPr>
        <p:spPr>
          <a:xfrm>
            <a:off x="323528" y="1899340"/>
            <a:ext cx="8641333" cy="4968552"/>
          </a:xfrm>
        </p:spPr>
        <p:txBody>
          <a:bodyPr/>
          <a:lstStyle/>
          <a:p>
            <a:r>
              <a:rPr lang="en-GB" sz="2000" dirty="0"/>
              <a:t>Trigger warnings are used to inform people about potentially upsetting content, such as: sexual violence, self-harm, rape, etc. </a:t>
            </a:r>
            <a:endParaRPr lang="en-GB" sz="2000" b="1" dirty="0"/>
          </a:p>
          <a:p>
            <a:r>
              <a:rPr lang="en-GB" sz="2000" dirty="0"/>
              <a:t> </a:t>
            </a:r>
            <a:br>
              <a:rPr lang="en-GB" sz="2000" dirty="0"/>
            </a:br>
            <a:r>
              <a:rPr lang="en-GB" sz="2000" b="1" dirty="0" smtClean="0"/>
              <a:t>Example </a:t>
            </a:r>
            <a:r>
              <a:rPr lang="en-GB" sz="2000" b="1" dirty="0"/>
              <a:t>a trigger warning:</a:t>
            </a:r>
          </a:p>
          <a:p>
            <a:r>
              <a:rPr lang="en-GB" sz="2000" dirty="0"/>
              <a:t> </a:t>
            </a:r>
            <a:endParaRPr lang="en-GB" sz="2000" b="1" dirty="0"/>
          </a:p>
          <a:p>
            <a:r>
              <a:rPr lang="en-GB" sz="2000" dirty="0"/>
              <a:t>“Trigger Warning for the next section of this workshop where we will be talking about rape myths for 20 minutes. If right now or at any time you feel triggered by the discussion please feel free to momentarily leave the </a:t>
            </a:r>
            <a:r>
              <a:rPr lang="en-GB" sz="2000" dirty="0" smtClean="0"/>
              <a:t>space at any time”</a:t>
            </a:r>
            <a:endParaRPr lang="en-GB" sz="2000" b="1" dirty="0"/>
          </a:p>
        </p:txBody>
      </p:sp>
    </p:spTree>
    <p:extLst>
      <p:ext uri="{BB962C8B-B14F-4D97-AF65-F5344CB8AC3E}">
        <p14:creationId xmlns:p14="http://schemas.microsoft.com/office/powerpoint/2010/main" val="7197791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541338" y="549275"/>
            <a:ext cx="7988300" cy="1008063"/>
          </a:xfrm>
        </p:spPr>
        <p:txBody>
          <a:bodyPr/>
          <a:lstStyle/>
          <a:p>
            <a:r>
              <a:rPr lang="en-US" altLang="en-US" dirty="0" smtClean="0"/>
              <a:t>Introductions </a:t>
            </a:r>
          </a:p>
        </p:txBody>
      </p:sp>
      <p:sp>
        <p:nvSpPr>
          <p:cNvPr id="3" name="Rounded Rectangular Callout 2"/>
          <p:cNvSpPr/>
          <p:nvPr/>
        </p:nvSpPr>
        <p:spPr bwMode="auto">
          <a:xfrm>
            <a:off x="3923928" y="1844824"/>
            <a:ext cx="3168352" cy="2160240"/>
          </a:xfrm>
          <a:prstGeom prst="wedgeRoundRectCallout">
            <a:avLst>
              <a:gd name="adj1" fmla="val 3217"/>
              <a:gd name="adj2" fmla="val 72200"/>
              <a:gd name="adj3" fmla="val 16667"/>
            </a:avLst>
          </a:prstGeom>
          <a:ln>
            <a:headEnd type="none" w="med" len="med"/>
            <a:tailEnd type="none" w="med" len="med"/>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Verdana" charset="0"/>
              <a:ea typeface="ＭＳ Ｐゴシック" charset="0"/>
              <a:cs typeface="ＭＳ Ｐゴシック" charset="0"/>
            </a:endParaRPr>
          </a:p>
        </p:txBody>
      </p:sp>
      <p:sp>
        <p:nvSpPr>
          <p:cNvPr id="6" name="Rounded Rectangular Callout 5"/>
          <p:cNvSpPr/>
          <p:nvPr/>
        </p:nvSpPr>
        <p:spPr bwMode="auto">
          <a:xfrm flipH="1">
            <a:off x="1835696" y="3212430"/>
            <a:ext cx="3168352" cy="2160240"/>
          </a:xfrm>
          <a:prstGeom prst="wedgeRoundRectCallout">
            <a:avLst>
              <a:gd name="adj1" fmla="val 3217"/>
              <a:gd name="adj2" fmla="val 72200"/>
              <a:gd name="adj3" fmla="val 16667"/>
            </a:avLst>
          </a:prstGeom>
          <a:ln>
            <a:headEnd type="none" w="med" len="med"/>
            <a:tailEnd type="none" w="med" len="med"/>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Verdana" charset="0"/>
              <a:ea typeface="ＭＳ Ｐゴシック" charset="0"/>
              <a:cs typeface="ＭＳ Ｐゴシック" charset="0"/>
            </a:endParaRPr>
          </a:p>
        </p:txBody>
      </p:sp>
    </p:spTree>
    <p:extLst>
      <p:ext uri="{BB962C8B-B14F-4D97-AF65-F5344CB8AC3E}">
        <p14:creationId xmlns:p14="http://schemas.microsoft.com/office/powerpoint/2010/main" val="11752030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541338" y="549275"/>
            <a:ext cx="7988300" cy="1008063"/>
          </a:xfrm>
        </p:spPr>
        <p:txBody>
          <a:bodyPr/>
          <a:lstStyle/>
          <a:p>
            <a:endParaRPr lang="en-US" altLang="en-US" smtClean="0"/>
          </a:p>
        </p:txBody>
      </p:sp>
      <p:sp>
        <p:nvSpPr>
          <p:cNvPr id="4099" name="Subtitle 2"/>
          <p:cNvSpPr>
            <a:spLocks noGrp="1"/>
          </p:cNvSpPr>
          <p:nvPr>
            <p:ph type="subTitle" idx="1"/>
          </p:nvPr>
        </p:nvSpPr>
        <p:spPr>
          <a:xfrm>
            <a:off x="539750" y="1773238"/>
            <a:ext cx="7993063" cy="647700"/>
          </a:xfrm>
        </p:spPr>
        <p:txBody>
          <a:bodyPr/>
          <a:lstStyle/>
          <a:p>
            <a:endParaRPr lang="en-US" altLang="en-US" smtClean="0"/>
          </a:p>
        </p:txBody>
      </p:sp>
      <p:pic>
        <p:nvPicPr>
          <p:cNvPr id="4100" name="Picture 1" descr="NEW Brand PPT divider heading 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83688"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itle Placeholder 1"/>
          <p:cNvSpPr txBox="1">
            <a:spLocks/>
          </p:cNvSpPr>
          <p:nvPr/>
        </p:nvSpPr>
        <p:spPr bwMode="auto">
          <a:xfrm>
            <a:off x="476250" y="2066925"/>
            <a:ext cx="8229600" cy="1938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har char="»"/>
              <a:defRPr>
                <a:solidFill>
                  <a:schemeClr val="tx1"/>
                </a:solidFill>
                <a:latin typeface="Verdana" panose="020B0604030504040204" pitchFamily="34" charset="0"/>
                <a:ea typeface="ＭＳ Ｐゴシック" panose="020B0600070205080204" pitchFamily="34" charset="-128"/>
              </a:defRPr>
            </a:lvl5pPr>
            <a:lvl6pPr marL="25146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6pPr>
            <a:lvl7pPr marL="29718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7pPr>
            <a:lvl8pPr marL="34290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8pPr>
            <a:lvl9pPr marL="38862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9pPr>
          </a:lstStyle>
          <a:p>
            <a:pPr>
              <a:spcBef>
                <a:spcPct val="0"/>
              </a:spcBef>
              <a:buFontTx/>
              <a:buNone/>
            </a:pPr>
            <a:r>
              <a:rPr lang="en-GB" altLang="en-US" sz="3200" dirty="0" smtClean="0">
                <a:solidFill>
                  <a:schemeClr val="bg1"/>
                </a:solidFill>
              </a:rPr>
              <a:t>Understanding Consent </a:t>
            </a:r>
            <a:endParaRPr lang="en-GB" altLang="en-US" sz="3200" dirty="0">
              <a:solidFill>
                <a:schemeClr val="bg1"/>
              </a:solidFill>
            </a:endParaRPr>
          </a:p>
        </p:txBody>
      </p:sp>
    </p:spTree>
    <p:extLst>
      <p:ext uri="{BB962C8B-B14F-4D97-AF65-F5344CB8AC3E}">
        <p14:creationId xmlns:p14="http://schemas.microsoft.com/office/powerpoint/2010/main" val="2520185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541338" y="549275"/>
            <a:ext cx="7988300" cy="1008063"/>
          </a:xfrm>
        </p:spPr>
        <p:txBody>
          <a:bodyPr/>
          <a:lstStyle/>
          <a:p>
            <a:r>
              <a:rPr lang="en-US" altLang="en-US" dirty="0" smtClean="0"/>
              <a:t>How do you define Consent?</a:t>
            </a:r>
          </a:p>
        </p:txBody>
      </p:sp>
      <p:pic>
        <p:nvPicPr>
          <p:cNvPr id="1026" name="Picture 2" descr="http://3.bp.blogspot.com/-U-RQ1AJF3Qg/UgS9ES0dq3I/AAAAAAAAGrU/toHHEX4Ghx0/s1600/3d-Question-Mark.j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3528" y="2249487"/>
            <a:ext cx="4608512" cy="460851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p:cNvGraphicFramePr>
            <a:graphicFrameLocks noGrp="1"/>
          </p:cNvGraphicFramePr>
          <p:nvPr>
            <p:extLst>
              <p:ext uri="{D42A27DB-BD31-4B8C-83A1-F6EECF244321}">
                <p14:modId xmlns:p14="http://schemas.microsoft.com/office/powerpoint/2010/main" val="32626275"/>
              </p:ext>
            </p:extLst>
          </p:nvPr>
        </p:nvGraphicFramePr>
        <p:xfrm>
          <a:off x="4393556" y="1916832"/>
          <a:ext cx="4136082" cy="3240360"/>
        </p:xfrm>
        <a:graphic>
          <a:graphicData uri="http://schemas.openxmlformats.org/drawingml/2006/table">
            <a:tbl>
              <a:tblPr firstRow="1" bandRow="1">
                <a:tableStyleId>{5C22544A-7EE6-4342-B048-85BDC9FD1C3A}</a:tableStyleId>
              </a:tblPr>
              <a:tblGrid>
                <a:gridCol w="2068041"/>
                <a:gridCol w="2068041"/>
              </a:tblGrid>
              <a:tr h="536323">
                <a:tc>
                  <a:txBody>
                    <a:bodyPr/>
                    <a:lstStyle/>
                    <a:p>
                      <a:r>
                        <a:rPr lang="en-US" dirty="0" smtClean="0"/>
                        <a:t>Consent</a:t>
                      </a:r>
                      <a:r>
                        <a:rPr lang="en-US" baseline="0" dirty="0" smtClean="0"/>
                        <a:t> Is</a:t>
                      </a:r>
                      <a:endParaRPr lang="en-US" dirty="0"/>
                    </a:p>
                  </a:txBody>
                  <a:tcPr/>
                </a:tc>
                <a:tc>
                  <a:txBody>
                    <a:bodyPr/>
                    <a:lstStyle/>
                    <a:p>
                      <a:r>
                        <a:rPr lang="en-US" dirty="0" smtClean="0"/>
                        <a:t>Consent</a:t>
                      </a:r>
                      <a:r>
                        <a:rPr lang="en-US" baseline="0" dirty="0" smtClean="0"/>
                        <a:t> is not</a:t>
                      </a:r>
                      <a:endParaRPr lang="en-US" dirty="0"/>
                    </a:p>
                  </a:txBody>
                  <a:tcPr/>
                </a:tc>
              </a:tr>
              <a:tr h="2704037">
                <a:tc>
                  <a:txBody>
                    <a:bodyPr/>
                    <a:lstStyle/>
                    <a:p>
                      <a:endParaRPr lang="en-US"/>
                    </a:p>
                  </a:txBody>
                  <a:tcPr/>
                </a:tc>
                <a:tc>
                  <a:txBody>
                    <a:bodyPr/>
                    <a:lstStyle/>
                    <a:p>
                      <a:endParaRPr lang="en-US" dirty="0"/>
                    </a:p>
                  </a:txBody>
                  <a:tcPr/>
                </a:tc>
              </a:tr>
            </a:tbl>
          </a:graphicData>
        </a:graphic>
      </p:graphicFrame>
    </p:spTree>
  </p:cSld>
  <p:clrMapOvr>
    <a:masterClrMapping/>
  </p:clrMapOvr>
</p:sld>
</file>

<file path=ppt/theme/theme1.xml><?xml version="1.0" encoding="utf-8"?>
<a:theme xmlns:a="http://schemas.openxmlformats.org/drawingml/2006/main" name="NUS-Powerpoint 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a:ea typeface="ＭＳ Ｐゴシック"/>
        <a:cs typeface="ＭＳ Ｐゴシック"/>
      </a:majorFont>
      <a:minorFont>
        <a:latin typeface="Verdan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Verdana"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Verdana"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NUS-Powerpoint template</Template>
  <TotalTime>392</TotalTime>
  <Words>522</Words>
  <Application>Microsoft Office PowerPoint</Application>
  <PresentationFormat>On-screen Show (4:3)</PresentationFormat>
  <Paragraphs>85</Paragraphs>
  <Slides>25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ＭＳ Ｐゴシック</vt:lpstr>
      <vt:lpstr>Arial</vt:lpstr>
      <vt:lpstr>Calibri</vt:lpstr>
      <vt:lpstr>Verdana</vt:lpstr>
      <vt:lpstr>NUS-Powerpoint template</vt:lpstr>
      <vt:lpstr>PowerPoint Presentation</vt:lpstr>
      <vt:lpstr>PowerPoint Presentation</vt:lpstr>
      <vt:lpstr>Aims and Objectives:</vt:lpstr>
      <vt:lpstr>Agenda </vt:lpstr>
      <vt:lpstr>Ground Rules </vt:lpstr>
      <vt:lpstr>Trigger Warnings</vt:lpstr>
      <vt:lpstr>Introductions </vt:lpstr>
      <vt:lpstr>PowerPoint Presentation</vt:lpstr>
      <vt:lpstr>How do you define Consent?</vt:lpstr>
      <vt:lpstr>Consent and the law</vt:lpstr>
      <vt:lpstr>Consent &amp; the law: Rape &amp; Sexual Assault</vt:lpstr>
      <vt:lpstr>PowerPoint Presentation</vt:lpstr>
      <vt:lpstr>What is Rape Culture?</vt:lpstr>
      <vt:lpstr>What is Victim-blaming </vt:lpstr>
      <vt:lpstr>PowerPoint Presentation</vt:lpstr>
      <vt:lpstr>Myth-Busters</vt:lpstr>
      <vt:lpstr>PowerPoint Presentation</vt:lpstr>
      <vt:lpstr>Supportive &amp; Unsupportive behaviour  </vt:lpstr>
      <vt:lpstr>Practical tips for supporting survivors </vt:lpstr>
      <vt:lpstr>Support Services </vt:lpstr>
      <vt:lpstr>PowerPoint Presentation</vt:lpstr>
      <vt:lpstr>Identifying Personal Impact </vt:lpstr>
      <vt:lpstr>6 tops tips for Self-care </vt:lpstr>
      <vt:lpstr>Self-care Plan</vt:lpstr>
      <vt:lpstr>PowerPoint Presentation</vt:lpstr>
    </vt:vector>
  </TitlesOfParts>
  <Company>NUS ORG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Minda Burgos-Lukes</dc:creator>
  <cp:lastModifiedBy>Holly Townsend</cp:lastModifiedBy>
  <cp:revision>21</cp:revision>
  <dcterms:created xsi:type="dcterms:W3CDTF">2015-07-13T10:48:03Z</dcterms:created>
  <dcterms:modified xsi:type="dcterms:W3CDTF">2016-05-18T12:48:03Z</dcterms:modified>
</cp:coreProperties>
</file>