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94" r:id="rId3"/>
    <p:sldId id="299" r:id="rId4"/>
    <p:sldId id="316" r:id="rId5"/>
    <p:sldId id="302" r:id="rId6"/>
    <p:sldId id="312" r:id="rId7"/>
    <p:sldId id="301" r:id="rId8"/>
    <p:sldId id="330" r:id="rId9"/>
    <p:sldId id="331" r:id="rId10"/>
    <p:sldId id="332" r:id="rId11"/>
    <p:sldId id="333" r:id="rId12"/>
    <p:sldId id="334" r:id="rId13"/>
    <p:sldId id="300" r:id="rId14"/>
    <p:sldId id="318" r:id="rId15"/>
    <p:sldId id="317" r:id="rId16"/>
    <p:sldId id="304" r:id="rId17"/>
    <p:sldId id="305" r:id="rId18"/>
    <p:sldId id="319" r:id="rId19"/>
    <p:sldId id="320" r:id="rId20"/>
    <p:sldId id="314" r:id="rId21"/>
    <p:sldId id="306" r:id="rId22"/>
    <p:sldId id="315" r:id="rId23"/>
    <p:sldId id="321" r:id="rId24"/>
    <p:sldId id="322" r:id="rId25"/>
    <p:sldId id="307" r:id="rId26"/>
    <p:sldId id="308" r:id="rId27"/>
    <p:sldId id="313" r:id="rId28"/>
    <p:sldId id="309" r:id="rId29"/>
    <p:sldId id="311" r:id="rId30"/>
    <p:sldId id="323" r:id="rId31"/>
    <p:sldId id="325" r:id="rId32"/>
    <p:sldId id="326" r:id="rId33"/>
    <p:sldId id="329" r:id="rId34"/>
    <p:sldId id="327" r:id="rId35"/>
    <p:sldId id="336" r:id="rId36"/>
    <p:sldId id="310" r:id="rId37"/>
    <p:sldId id="328" r:id="rId38"/>
    <p:sldId id="298" r:id="rId39"/>
    <p:sldId id="33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EF"/>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15" autoAdjust="0"/>
  </p:normalViewPr>
  <p:slideViewPr>
    <p:cSldViewPr snapToGrid="0" snapToObjects="1">
      <p:cViewPr varScale="1">
        <p:scale>
          <a:sx n="74" d="100"/>
          <a:sy n="74" d="100"/>
        </p:scale>
        <p:origin x="104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Investment in Student Voice</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ser>
          <c:idx val="0"/>
          <c:order val="0"/>
          <c:tx>
            <c:strRef>
              <c:f>Sheet1!$A$2</c:f>
              <c:strCache>
                <c:ptCount val="1"/>
                <c:pt idx="0">
                  <c:v>Student Voice Cost</c:v>
                </c:pt>
              </c:strCache>
            </c:strRef>
          </c:tx>
          <c:spPr>
            <a:solidFill>
              <a:schemeClr val="accent1"/>
            </a:solidFill>
            <a:ln>
              <a:noFill/>
            </a:ln>
            <a:effectLst/>
          </c:spPr>
          <c:invertIfNegative val="0"/>
          <c:cat>
            <c:strRef>
              <c:f>Sheet1!$B$1:$G$1</c:f>
              <c:strCache>
                <c:ptCount val="6"/>
                <c:pt idx="0">
                  <c:v>2012</c:v>
                </c:pt>
                <c:pt idx="1">
                  <c:v>2013</c:v>
                </c:pt>
                <c:pt idx="2">
                  <c:v>2014</c:v>
                </c:pt>
                <c:pt idx="3">
                  <c:v>2015</c:v>
                </c:pt>
                <c:pt idx="4">
                  <c:v>2016</c:v>
                </c:pt>
                <c:pt idx="5">
                  <c:v>2017</c:v>
                </c:pt>
              </c:strCache>
            </c:strRef>
          </c:cat>
          <c:val>
            <c:numRef>
              <c:f>Sheet1!$B$2:$G$2</c:f>
              <c:numCache>
                <c:formatCode>"£"#,##0</c:formatCode>
                <c:ptCount val="6"/>
                <c:pt idx="0">
                  <c:v>122000</c:v>
                </c:pt>
                <c:pt idx="1">
                  <c:v>199000</c:v>
                </c:pt>
                <c:pt idx="2">
                  <c:v>226000</c:v>
                </c:pt>
                <c:pt idx="3">
                  <c:v>223000</c:v>
                </c:pt>
                <c:pt idx="4">
                  <c:v>251000</c:v>
                </c:pt>
                <c:pt idx="5">
                  <c:v>280000</c:v>
                </c:pt>
              </c:numCache>
            </c:numRef>
          </c:val>
        </c:ser>
        <c:dLbls>
          <c:showLegendKey val="0"/>
          <c:showVal val="0"/>
          <c:showCatName val="0"/>
          <c:showSerName val="0"/>
          <c:showPercent val="0"/>
          <c:showBubbleSize val="0"/>
        </c:dLbls>
        <c:gapWidth val="219"/>
        <c:overlap val="100"/>
        <c:axId val="332623856"/>
        <c:axId val="332622680"/>
      </c:barChart>
      <c:catAx>
        <c:axId val="33262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2680"/>
        <c:crosses val="autoZero"/>
        <c:auto val="1"/>
        <c:lblAlgn val="ctr"/>
        <c:lblOffset val="100"/>
        <c:noMultiLvlLbl val="0"/>
      </c:catAx>
      <c:valAx>
        <c:axId val="3326226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3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Investment in Student Voice</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dLbls>
          <c:showLegendKey val="0"/>
          <c:showVal val="0"/>
          <c:showCatName val="0"/>
          <c:showSerName val="0"/>
          <c:showPercent val="0"/>
          <c:showBubbleSize val="0"/>
        </c:dLbls>
        <c:gapWidth val="219"/>
        <c:overlap val="100"/>
        <c:axId val="332618760"/>
        <c:axId val="332625816"/>
      </c:barChart>
      <c:catAx>
        <c:axId val="332618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5816"/>
        <c:crosses val="autoZero"/>
        <c:auto val="1"/>
        <c:lblAlgn val="ctr"/>
        <c:lblOffset val="100"/>
        <c:noMultiLvlLbl val="0"/>
      </c:catAx>
      <c:valAx>
        <c:axId val="33262581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18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Trained</a:t>
            </a:r>
            <a:r>
              <a:rPr lang="en-GB" baseline="0" dirty="0" smtClean="0"/>
              <a:t> Academic Reps</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69565134763"/>
          <c:y val="0.12818352355275828"/>
          <c:w val="0.86449229002624672"/>
          <c:h val="0.78830684055118105"/>
        </c:manualLayout>
      </c:layout>
      <c:barChart>
        <c:barDir val="col"/>
        <c:grouping val="stacked"/>
        <c:varyColors val="0"/>
        <c:ser>
          <c:idx val="0"/>
          <c:order val="0"/>
          <c:tx>
            <c:strRef>
              <c:f>Sheet1!$A$2</c:f>
              <c:strCache>
                <c:ptCount val="1"/>
                <c:pt idx="0">
                  <c:v>Trained Academic Reps</c:v>
                </c:pt>
              </c:strCache>
            </c:strRef>
          </c:tx>
          <c:spPr>
            <a:solidFill>
              <a:schemeClr val="accent1"/>
            </a:solidFill>
            <a:ln>
              <a:noFill/>
            </a:ln>
            <a:effectLst/>
          </c:spPr>
          <c:invertIfNegative val="0"/>
          <c:cat>
            <c:strRef>
              <c:f>Sheet1!$B$1:$G$1</c:f>
              <c:strCache>
                <c:ptCount val="6"/>
                <c:pt idx="0">
                  <c:v>2012</c:v>
                </c:pt>
                <c:pt idx="1">
                  <c:v>2013</c:v>
                </c:pt>
                <c:pt idx="2">
                  <c:v>2014</c:v>
                </c:pt>
                <c:pt idx="3">
                  <c:v>2015</c:v>
                </c:pt>
                <c:pt idx="4">
                  <c:v>2016</c:v>
                </c:pt>
                <c:pt idx="5">
                  <c:v>2017</c:v>
                </c:pt>
              </c:strCache>
            </c:strRef>
          </c:cat>
          <c:val>
            <c:numRef>
              <c:f>Sheet1!$B$2:$G$2</c:f>
              <c:numCache>
                <c:formatCode>#,##0</c:formatCode>
                <c:ptCount val="6"/>
                <c:pt idx="0">
                  <c:v>0</c:v>
                </c:pt>
                <c:pt idx="1">
                  <c:v>110</c:v>
                </c:pt>
                <c:pt idx="2">
                  <c:v>75</c:v>
                </c:pt>
                <c:pt idx="3">
                  <c:v>324</c:v>
                </c:pt>
                <c:pt idx="4">
                  <c:v>300</c:v>
                </c:pt>
                <c:pt idx="5">
                  <c:v>614</c:v>
                </c:pt>
              </c:numCache>
            </c:numRef>
          </c:val>
        </c:ser>
        <c:dLbls>
          <c:showLegendKey val="0"/>
          <c:showVal val="0"/>
          <c:showCatName val="0"/>
          <c:showSerName val="0"/>
          <c:showPercent val="0"/>
          <c:showBubbleSize val="0"/>
        </c:dLbls>
        <c:gapWidth val="219"/>
        <c:overlap val="100"/>
        <c:axId val="332621112"/>
        <c:axId val="332624248"/>
      </c:barChart>
      <c:catAx>
        <c:axId val="332621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4248"/>
        <c:crosses val="autoZero"/>
        <c:auto val="1"/>
        <c:lblAlgn val="ctr"/>
        <c:lblOffset val="100"/>
        <c:noMultiLvlLbl val="0"/>
      </c:catAx>
      <c:valAx>
        <c:axId val="332624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1112"/>
        <c:crosses val="autoZero"/>
        <c:crossBetween val="between"/>
      </c:valAx>
      <c:spPr>
        <a:noFill/>
        <a:ln>
          <a:noFill/>
        </a:ln>
        <a:effectLst/>
      </c:spPr>
    </c:plotArea>
    <c:legend>
      <c:legendPos val="b"/>
      <c:layout>
        <c:manualLayout>
          <c:xMode val="edge"/>
          <c:yMode val="edge"/>
          <c:x val="0.14233584602294519"/>
          <c:y val="0.2259806768484002"/>
          <c:w val="0.24557796431454412"/>
          <c:h val="4.822289721100161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Investment in Student Voice</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dLbls>
          <c:showLegendKey val="0"/>
          <c:showVal val="0"/>
          <c:showCatName val="0"/>
          <c:showSerName val="0"/>
          <c:showPercent val="0"/>
          <c:showBubbleSize val="0"/>
        </c:dLbls>
        <c:gapWidth val="219"/>
        <c:overlap val="100"/>
        <c:axId val="332625032"/>
        <c:axId val="332619936"/>
      </c:barChart>
      <c:catAx>
        <c:axId val="332625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19936"/>
        <c:crosses val="autoZero"/>
        <c:auto val="1"/>
        <c:lblAlgn val="ctr"/>
        <c:lblOffset val="100"/>
        <c:noMultiLvlLbl val="0"/>
      </c:catAx>
      <c:valAx>
        <c:axId val="3326199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5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Students Completing Student Voice Surveys</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ser>
          <c:idx val="0"/>
          <c:order val="0"/>
          <c:tx>
            <c:strRef>
              <c:f>Sheet1!$A$2</c:f>
              <c:strCache>
                <c:ptCount val="1"/>
                <c:pt idx="0">
                  <c:v>Students completing Student Voice Surveys</c:v>
                </c:pt>
              </c:strCache>
            </c:strRef>
          </c:tx>
          <c:spPr>
            <a:solidFill>
              <a:schemeClr val="accent1"/>
            </a:solidFill>
            <a:ln>
              <a:noFill/>
            </a:ln>
            <a:effectLst/>
          </c:spPr>
          <c:invertIfNegative val="0"/>
          <c:cat>
            <c:strRef>
              <c:f>Sheet1!$B$1:$F$1</c:f>
              <c:strCache>
                <c:ptCount val="5"/>
                <c:pt idx="0">
                  <c:v>2012</c:v>
                </c:pt>
                <c:pt idx="1">
                  <c:v>2013</c:v>
                </c:pt>
                <c:pt idx="2">
                  <c:v>2014</c:v>
                </c:pt>
                <c:pt idx="3">
                  <c:v>2015</c:v>
                </c:pt>
                <c:pt idx="4">
                  <c:v>2016</c:v>
                </c:pt>
              </c:strCache>
            </c:strRef>
          </c:cat>
          <c:val>
            <c:numRef>
              <c:f>Sheet1!$B$2:$F$2</c:f>
              <c:numCache>
                <c:formatCode>0</c:formatCode>
                <c:ptCount val="5"/>
                <c:pt idx="0">
                  <c:v>0</c:v>
                </c:pt>
                <c:pt idx="1">
                  <c:v>0</c:v>
                </c:pt>
                <c:pt idx="2">
                  <c:v>4676</c:v>
                </c:pt>
                <c:pt idx="3">
                  <c:v>6790</c:v>
                </c:pt>
                <c:pt idx="4">
                  <c:v>9761</c:v>
                </c:pt>
              </c:numCache>
            </c:numRef>
          </c:val>
        </c:ser>
        <c:dLbls>
          <c:showLegendKey val="0"/>
          <c:showVal val="0"/>
          <c:showCatName val="0"/>
          <c:showSerName val="0"/>
          <c:showPercent val="0"/>
          <c:showBubbleSize val="0"/>
        </c:dLbls>
        <c:gapWidth val="219"/>
        <c:overlap val="100"/>
        <c:axId val="332621504"/>
        <c:axId val="332619152"/>
      </c:barChart>
      <c:catAx>
        <c:axId val="33262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19152"/>
        <c:crosses val="autoZero"/>
        <c:auto val="1"/>
        <c:lblAlgn val="ctr"/>
        <c:lblOffset val="100"/>
        <c:noMultiLvlLbl val="0"/>
      </c:catAx>
      <c:valAx>
        <c:axId val="332619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621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Investment in Student Voice</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dLbls>
          <c:showLegendKey val="0"/>
          <c:showVal val="0"/>
          <c:showCatName val="0"/>
          <c:showSerName val="0"/>
          <c:showPercent val="0"/>
          <c:showBubbleSize val="0"/>
        </c:dLbls>
        <c:gapWidth val="219"/>
        <c:overlap val="100"/>
        <c:axId val="279693024"/>
        <c:axId val="247160760"/>
      </c:barChart>
      <c:catAx>
        <c:axId val="27969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160760"/>
        <c:crosses val="autoZero"/>
        <c:auto val="1"/>
        <c:lblAlgn val="ctr"/>
        <c:lblOffset val="100"/>
        <c:noMultiLvlLbl val="0"/>
      </c:catAx>
      <c:valAx>
        <c:axId val="2471607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693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Students Voting in Elections</a:t>
            </a:r>
            <a:endParaRPr lang="en-GB"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0770997375328"/>
          <c:y val="0.13760949803149605"/>
          <c:w val="0.84574229002624668"/>
          <c:h val="0.68998203740157482"/>
        </c:manualLayout>
      </c:layout>
      <c:barChart>
        <c:barDir val="col"/>
        <c:grouping val="stacked"/>
        <c:varyColors val="0"/>
        <c:ser>
          <c:idx val="0"/>
          <c:order val="0"/>
          <c:tx>
            <c:strRef>
              <c:f>Sheet1!$A$2</c:f>
              <c:strCache>
                <c:ptCount val="1"/>
                <c:pt idx="0">
                  <c:v>Students voting in elections</c:v>
                </c:pt>
              </c:strCache>
            </c:strRef>
          </c:tx>
          <c:spPr>
            <a:solidFill>
              <a:schemeClr val="accent1"/>
            </a:solidFill>
            <a:ln>
              <a:noFill/>
            </a:ln>
            <a:effectLst/>
          </c:spPr>
          <c:invertIfNegative val="0"/>
          <c:cat>
            <c:strRef>
              <c:f>Sheet1!$B$1:$F$1</c:f>
              <c:strCache>
                <c:ptCount val="5"/>
                <c:pt idx="0">
                  <c:v>2012</c:v>
                </c:pt>
                <c:pt idx="1">
                  <c:v>2013</c:v>
                </c:pt>
                <c:pt idx="2">
                  <c:v>2014</c:v>
                </c:pt>
                <c:pt idx="3">
                  <c:v>2015</c:v>
                </c:pt>
                <c:pt idx="4">
                  <c:v>2016</c:v>
                </c:pt>
              </c:strCache>
            </c:strRef>
          </c:cat>
          <c:val>
            <c:numRef>
              <c:f>Sheet1!$B$2:$F$2</c:f>
              <c:numCache>
                <c:formatCode>0</c:formatCode>
                <c:ptCount val="5"/>
                <c:pt idx="0">
                  <c:v>1485</c:v>
                </c:pt>
                <c:pt idx="1">
                  <c:v>2733</c:v>
                </c:pt>
                <c:pt idx="2">
                  <c:v>3996</c:v>
                </c:pt>
                <c:pt idx="3">
                  <c:v>4434</c:v>
                </c:pt>
                <c:pt idx="4">
                  <c:v>4226</c:v>
                </c:pt>
              </c:numCache>
            </c:numRef>
          </c:val>
        </c:ser>
        <c:dLbls>
          <c:showLegendKey val="0"/>
          <c:showVal val="0"/>
          <c:showCatName val="0"/>
          <c:showSerName val="0"/>
          <c:showPercent val="0"/>
          <c:showBubbleSize val="0"/>
        </c:dLbls>
        <c:gapWidth val="219"/>
        <c:overlap val="100"/>
        <c:axId val="247159976"/>
        <c:axId val="247161544"/>
      </c:barChart>
      <c:catAx>
        <c:axId val="247159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161544"/>
        <c:crosses val="autoZero"/>
        <c:auto val="1"/>
        <c:lblAlgn val="ctr"/>
        <c:lblOffset val="100"/>
        <c:noMultiLvlLbl val="0"/>
      </c:catAx>
      <c:valAx>
        <c:axId val="247161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159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0.12775</cdr:x>
      <cdr:y>0.13327</cdr:y>
    </cdr:from>
    <cdr:to>
      <cdr:x>0.95248</cdr:x>
      <cdr:y>0.56658</cdr:y>
    </cdr:to>
    <cdr:cxnSp macro="">
      <cdr:nvCxnSpPr>
        <cdr:cNvPr id="2" name="Straight Arrow Connector 1"/>
        <cdr:cNvCxnSpPr/>
      </cdr:nvCxnSpPr>
      <cdr:spPr>
        <a:xfrm xmlns:a="http://schemas.openxmlformats.org/drawingml/2006/main" flipV="1">
          <a:off x="1051331" y="603175"/>
          <a:ext cx="6787198" cy="1961145"/>
        </a:xfrm>
        <a:prstGeom xmlns:a="http://schemas.openxmlformats.org/drawingml/2006/main" prst="straightConnector1">
          <a:avLst/>
        </a:prstGeom>
        <a:ln xmlns:a="http://schemas.openxmlformats.org/drawingml/2006/main" w="5715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B4F2A-E808-4B8F-A57E-0D39EB204825}" type="datetimeFigureOut">
              <a:rPr lang="en-GB" smtClean="0"/>
              <a:t>01/08/2017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D047D5-1BE3-4806-B762-F1D32A3BD0D4}" type="slidenum">
              <a:rPr lang="en-GB" smtClean="0"/>
              <a:t>‹#›</a:t>
            </a:fld>
            <a:endParaRPr lang="en-GB" dirty="0"/>
          </a:p>
        </p:txBody>
      </p:sp>
    </p:spTree>
    <p:extLst>
      <p:ext uri="{BB962C8B-B14F-4D97-AF65-F5344CB8AC3E}">
        <p14:creationId xmlns:p14="http://schemas.microsoft.com/office/powerpoint/2010/main" val="2284573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D047D5-1BE3-4806-B762-F1D32A3BD0D4}" type="slidenum">
              <a:rPr lang="en-GB" smtClean="0"/>
              <a:t>1</a:t>
            </a:fld>
            <a:endParaRPr lang="en-GB" dirty="0"/>
          </a:p>
        </p:txBody>
      </p:sp>
    </p:spTree>
    <p:extLst>
      <p:ext uri="{BB962C8B-B14F-4D97-AF65-F5344CB8AC3E}">
        <p14:creationId xmlns:p14="http://schemas.microsoft.com/office/powerpoint/2010/main" val="125712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302999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26554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177154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245085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402604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115196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49148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37106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104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380447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A4DEEDB-4BAD-DA43-A7A4-D0DA06617E0E}" type="datetimeFigureOut">
              <a:rPr lang="en-US" smtClean="0"/>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59897C-6530-4B4A-A9A3-D73D64BA9B1A}" type="slidenum">
              <a:rPr lang="en-US" smtClean="0"/>
              <a:t>‹#›</a:t>
            </a:fld>
            <a:endParaRPr lang="en-US" dirty="0"/>
          </a:p>
        </p:txBody>
      </p:sp>
    </p:spTree>
    <p:extLst>
      <p:ext uri="{BB962C8B-B14F-4D97-AF65-F5344CB8AC3E}">
        <p14:creationId xmlns:p14="http://schemas.microsoft.com/office/powerpoint/2010/main" val="340215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DEEDB-4BAD-DA43-A7A4-D0DA06617E0E}" type="datetimeFigureOut">
              <a:rPr lang="en-US" smtClean="0"/>
              <a:t>8/1/2017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9897C-6530-4B4A-A9A3-D73D64BA9B1A}" type="slidenum">
              <a:rPr lang="en-US" smtClean="0"/>
              <a:t>‹#›</a:t>
            </a:fld>
            <a:endParaRPr lang="en-US" dirty="0"/>
          </a:p>
        </p:txBody>
      </p:sp>
    </p:spTree>
    <p:extLst>
      <p:ext uri="{BB962C8B-B14F-4D97-AF65-F5344CB8AC3E}">
        <p14:creationId xmlns:p14="http://schemas.microsoft.com/office/powerpoint/2010/main" val="410942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62521" y="1687565"/>
            <a:ext cx="8435453" cy="3293209"/>
          </a:xfrm>
          <a:prstGeom prst="rect">
            <a:avLst/>
          </a:prstGeom>
          <a:noFill/>
        </p:spPr>
        <p:txBody>
          <a:bodyPr wrap="square" rtlCol="0">
            <a:spAutoFit/>
          </a:bodyPr>
          <a:lstStyle/>
          <a:p>
            <a:r>
              <a:rPr lang="en-US" sz="6000" b="1" kern="500" spc="-80" dirty="0" smtClean="0">
                <a:solidFill>
                  <a:schemeClr val="bg1"/>
                </a:solidFill>
                <a:latin typeface="Arial"/>
                <a:cs typeface="Arial"/>
              </a:rPr>
              <a:t>Student Led Scrutiny of an Executive Officer Team</a:t>
            </a:r>
          </a:p>
          <a:p>
            <a:pPr algn="ctr"/>
            <a:endParaRPr lang="en-US" sz="2800" b="1" kern="500" spc="-80" dirty="0">
              <a:solidFill>
                <a:schemeClr val="bg1"/>
              </a:solidFill>
              <a:latin typeface="Arial"/>
              <a:cs typeface="Arial"/>
            </a:endParaRPr>
          </a:p>
        </p:txBody>
      </p:sp>
    </p:spTree>
    <p:extLst>
      <p:ext uri="{BB962C8B-B14F-4D97-AF65-F5344CB8AC3E}">
        <p14:creationId xmlns:p14="http://schemas.microsoft.com/office/powerpoint/2010/main" val="1381565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7810832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2280585520"/>
              </p:ext>
            </p:extLst>
          </p:nvPr>
        </p:nvGraphicFramePr>
        <p:xfrm>
          <a:off x="457200" y="554616"/>
          <a:ext cx="7840337" cy="538939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p:cNvCxnSpPr/>
          <p:nvPr/>
        </p:nvCxnSpPr>
        <p:spPr>
          <a:xfrm flipV="1">
            <a:off x="2753079" y="1419579"/>
            <a:ext cx="5739089" cy="41480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5"/>
          <a:stretch>
            <a:fillRect/>
          </a:stretch>
        </p:blipFill>
        <p:spPr>
          <a:xfrm>
            <a:off x="1967542" y="5171395"/>
            <a:ext cx="396274" cy="396274"/>
          </a:xfrm>
          <a:prstGeom prst="rect">
            <a:avLst/>
          </a:prstGeom>
        </p:spPr>
      </p:pic>
      <p:sp>
        <p:nvSpPr>
          <p:cNvPr id="9" name="Rectangle 8"/>
          <p:cNvSpPr/>
          <p:nvPr/>
        </p:nvSpPr>
        <p:spPr>
          <a:xfrm>
            <a:off x="3361893" y="6122118"/>
            <a:ext cx="2420214" cy="369332"/>
          </a:xfrm>
          <a:prstGeom prst="rect">
            <a:avLst/>
          </a:prstGeom>
        </p:spPr>
        <p:txBody>
          <a:bodyPr wrap="none">
            <a:spAutoFit/>
          </a:bodyPr>
          <a:lstStyle/>
          <a:p>
            <a:r>
              <a:rPr lang="en-GB" dirty="0"/>
              <a:t>N/A(2012) to 614(2017)</a:t>
            </a:r>
          </a:p>
        </p:txBody>
      </p:sp>
    </p:spTree>
    <p:extLst>
      <p:ext uri="{BB962C8B-B14F-4D97-AF65-F5344CB8AC3E}">
        <p14:creationId xmlns:p14="http://schemas.microsoft.com/office/powerpoint/2010/main" val="264949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68380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26133980"/>
              </p:ext>
            </p:extLst>
          </p:nvPr>
        </p:nvGraphicFramePr>
        <p:xfrm>
          <a:off x="609600" y="782197"/>
          <a:ext cx="7818304" cy="560758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p:cNvCxnSpPr/>
          <p:nvPr/>
        </p:nvCxnSpPr>
        <p:spPr>
          <a:xfrm flipV="1">
            <a:off x="3395289" y="1861851"/>
            <a:ext cx="4900412" cy="355851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5683980"/>
            <a:ext cx="5836920" cy="369332"/>
          </a:xfrm>
          <a:prstGeom prst="rect">
            <a:avLst/>
          </a:prstGeom>
          <a:noFill/>
        </p:spPr>
        <p:txBody>
          <a:bodyPr wrap="square" rtlCol="0">
            <a:spAutoFit/>
          </a:bodyPr>
          <a:lstStyle/>
          <a:p>
            <a:r>
              <a:rPr lang="en-GB" dirty="0" smtClean="0"/>
              <a:t>N/A (2012) to 9,761(2017)</a:t>
            </a:r>
            <a:endParaRPr lang="en-GB" dirty="0"/>
          </a:p>
        </p:txBody>
      </p:sp>
    </p:spTree>
    <p:extLst>
      <p:ext uri="{BB962C8B-B14F-4D97-AF65-F5344CB8AC3E}">
        <p14:creationId xmlns:p14="http://schemas.microsoft.com/office/powerpoint/2010/main" val="160884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1267582"/>
              </p:ext>
            </p:extLst>
          </p:nvPr>
        </p:nvGraphicFramePr>
        <p:xfrm>
          <a:off x="3176530" y="5897385"/>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3724396392"/>
              </p:ext>
            </p:extLst>
          </p:nvPr>
        </p:nvGraphicFramePr>
        <p:xfrm>
          <a:off x="80789" y="532704"/>
          <a:ext cx="8593157" cy="5335942"/>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Arrow Connector 8"/>
          <p:cNvCxnSpPr/>
          <p:nvPr/>
        </p:nvCxnSpPr>
        <p:spPr>
          <a:xfrm flipV="1">
            <a:off x="1484376" y="1342683"/>
            <a:ext cx="6976578" cy="30555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864386" y="5897385"/>
            <a:ext cx="4054207" cy="461665"/>
          </a:xfrm>
          <a:prstGeom prst="rect">
            <a:avLst/>
          </a:prstGeom>
          <a:noFill/>
        </p:spPr>
        <p:txBody>
          <a:bodyPr wrap="square" rtlCol="0">
            <a:spAutoFit/>
          </a:bodyPr>
          <a:lstStyle/>
          <a:p>
            <a:r>
              <a:rPr lang="en-GB" sz="2400" b="1" dirty="0" smtClean="0"/>
              <a:t>1,485 (2012) to 4,226 (2016)</a:t>
            </a:r>
            <a:endParaRPr lang="en-GB" sz="2400" b="1" dirty="0"/>
          </a:p>
        </p:txBody>
      </p:sp>
    </p:spTree>
    <p:extLst>
      <p:ext uri="{BB962C8B-B14F-4D97-AF65-F5344CB8AC3E}">
        <p14:creationId xmlns:p14="http://schemas.microsoft.com/office/powerpoint/2010/main" val="139046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347577"/>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1:</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490577"/>
            <a:ext cx="8229600" cy="4525963"/>
          </a:xfrm>
        </p:spPr>
        <p:txBody>
          <a:bodyPr>
            <a:normAutofit/>
          </a:bodyPr>
          <a:lstStyle/>
          <a:p>
            <a:pPr marL="0" indent="0">
              <a:buNone/>
            </a:pPr>
            <a:r>
              <a:rPr lang="en-GB" dirty="0" smtClean="0">
                <a:solidFill>
                  <a:srgbClr val="00AEEF"/>
                </a:solidFill>
                <a:latin typeface="Arial" panose="020B0604020202020204" pitchFamily="34" charset="0"/>
                <a:cs typeface="Arial" panose="020B0604020202020204" pitchFamily="34" charset="0"/>
              </a:rPr>
              <a:t>“Particular </a:t>
            </a:r>
            <a:r>
              <a:rPr lang="en-GB" dirty="0">
                <a:solidFill>
                  <a:srgbClr val="00AEEF"/>
                </a:solidFill>
                <a:latin typeface="Arial" panose="020B0604020202020204" pitchFamily="34" charset="0"/>
                <a:cs typeface="Arial" panose="020B0604020202020204" pitchFamily="34" charset="0"/>
              </a:rPr>
              <a:t>individuals with a passion on certain topics will dominate the floor and not let others get involved in the discussion</a:t>
            </a:r>
            <a:r>
              <a:rPr lang="en-GB" dirty="0" smtClean="0">
                <a:solidFill>
                  <a:srgbClr val="00AEEF"/>
                </a:solidFill>
                <a:latin typeface="Arial" panose="020B0604020202020204" pitchFamily="34" charset="0"/>
                <a:cs typeface="Arial" panose="020B0604020202020204" pitchFamily="34" charset="0"/>
              </a:rPr>
              <a:t>.”</a:t>
            </a: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smtClean="0">
                <a:solidFill>
                  <a:srgbClr val="00AEEF"/>
                </a:solidFill>
                <a:latin typeface="Arial" panose="020B0604020202020204" pitchFamily="34" charset="0"/>
                <a:cs typeface="Arial" panose="020B0604020202020204" pitchFamily="34" charset="0"/>
              </a:rPr>
              <a:t>Options:</a:t>
            </a:r>
          </a:p>
          <a:p>
            <a:pPr marL="0" indent="0">
              <a:buNone/>
            </a:pPr>
            <a:r>
              <a:rPr lang="en-GB" dirty="0" smtClean="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smtClean="0">
                <a:solidFill>
                  <a:srgbClr val="00AEEF"/>
                </a:solidFill>
                <a:latin typeface="Arial" panose="020B0604020202020204" pitchFamily="34" charset="0"/>
                <a:cs typeface="Arial" panose="020B0604020202020204" pitchFamily="34" charset="0"/>
              </a:rPr>
              <a:t>Executive Committee Member</a:t>
            </a:r>
          </a:p>
          <a:p>
            <a:pPr marL="0" indent="0">
              <a:buNone/>
            </a:pPr>
            <a:r>
              <a:rPr lang="en-GB" dirty="0" smtClean="0">
                <a:solidFill>
                  <a:srgbClr val="00AEEF"/>
                </a:solidFill>
                <a:latin typeface="Arial" panose="020B0604020202020204" pitchFamily="34" charset="0"/>
                <a:cs typeface="Arial" panose="020B0604020202020204" pitchFamily="34" charset="0"/>
              </a:rPr>
              <a:t>BCUSU Staff</a:t>
            </a:r>
            <a:endParaRPr lang="en-GB" dirty="0">
              <a:solidFill>
                <a:srgbClr val="00AEEF"/>
              </a:solidFill>
              <a:latin typeface="Arial" panose="020B0604020202020204" pitchFamily="34" charset="0"/>
              <a:cs typeface="Arial" panose="020B0604020202020204" pitchFamily="34" charset="0"/>
            </a:endParaRPr>
          </a:p>
          <a:p>
            <a:endParaRPr lang="en-GB" dirty="0" smtClean="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56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5" end="5"/>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347577"/>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2:</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490577"/>
            <a:ext cx="8229600" cy="4525963"/>
          </a:xfrm>
        </p:spPr>
        <p:txBody>
          <a:bodyPr>
            <a:normAutofit fontScale="92500"/>
          </a:bodyPr>
          <a:lstStyle/>
          <a:p>
            <a:pPr marL="0" indent="0">
              <a:buNone/>
            </a:pPr>
            <a:r>
              <a:rPr lang="en-GB" dirty="0" smtClean="0">
                <a:solidFill>
                  <a:srgbClr val="00AEEF"/>
                </a:solidFill>
                <a:latin typeface="Arial" panose="020B0604020202020204" pitchFamily="34" charset="0"/>
                <a:cs typeface="Arial" panose="020B0604020202020204" pitchFamily="34" charset="0"/>
              </a:rPr>
              <a:t>“</a:t>
            </a:r>
            <a:r>
              <a:rPr lang="en-GB" dirty="0">
                <a:solidFill>
                  <a:srgbClr val="00AEEF"/>
                </a:solidFill>
                <a:latin typeface="Arial" panose="020B0604020202020204" pitchFamily="34" charset="0"/>
                <a:cs typeface="Arial" panose="020B0604020202020204" pitchFamily="34" charset="0"/>
              </a:rPr>
              <a:t>So much more effective than Student Council. The quality of discussion </a:t>
            </a:r>
            <a:r>
              <a:rPr lang="en-GB" dirty="0" smtClean="0">
                <a:solidFill>
                  <a:srgbClr val="00AEEF"/>
                </a:solidFill>
                <a:latin typeface="Arial" panose="020B0604020202020204" pitchFamily="34" charset="0"/>
                <a:cs typeface="Arial" panose="020B0604020202020204" pitchFamily="34" charset="0"/>
              </a:rPr>
              <a:t>is </a:t>
            </a:r>
            <a:r>
              <a:rPr lang="en-GB" dirty="0">
                <a:solidFill>
                  <a:srgbClr val="00AEEF"/>
                </a:solidFill>
                <a:latin typeface="Arial" panose="020B0604020202020204" pitchFamily="34" charset="0"/>
                <a:cs typeface="Arial" panose="020B0604020202020204" pitchFamily="34" charset="0"/>
              </a:rPr>
              <a:t>fantastic</a:t>
            </a:r>
            <a:r>
              <a:rPr lang="en-GB" dirty="0" smtClean="0">
                <a:solidFill>
                  <a:srgbClr val="00AEEF"/>
                </a:solidFill>
                <a:latin typeface="Arial" panose="020B0604020202020204" pitchFamily="34" charset="0"/>
                <a:cs typeface="Arial" panose="020B0604020202020204" pitchFamily="34" charset="0"/>
              </a:rPr>
              <a:t>.” </a:t>
            </a: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smtClean="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smtClean="0">
                <a:solidFill>
                  <a:srgbClr val="00AEEF"/>
                </a:solidFill>
                <a:latin typeface="Arial" panose="020B0604020202020204" pitchFamily="34" charset="0"/>
                <a:cs typeface="Arial" panose="020B0604020202020204" pitchFamily="34" charset="0"/>
              </a:rPr>
              <a:t>Options:</a:t>
            </a:r>
          </a:p>
          <a:p>
            <a:pPr marL="0" indent="0">
              <a:buNone/>
            </a:pPr>
            <a:r>
              <a:rPr lang="en-GB" dirty="0" smtClean="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smtClean="0">
                <a:solidFill>
                  <a:srgbClr val="00AEEF"/>
                </a:solidFill>
                <a:latin typeface="Arial" panose="020B0604020202020204" pitchFamily="34" charset="0"/>
                <a:cs typeface="Arial" panose="020B0604020202020204" pitchFamily="34" charset="0"/>
              </a:rPr>
              <a:t>Executive Committee Member</a:t>
            </a:r>
          </a:p>
          <a:p>
            <a:pPr marL="0" indent="0">
              <a:buNone/>
            </a:pPr>
            <a:r>
              <a:rPr lang="en-GB" dirty="0" smtClean="0">
                <a:solidFill>
                  <a:srgbClr val="00AEEF"/>
                </a:solidFill>
                <a:latin typeface="Arial" panose="020B0604020202020204" pitchFamily="34" charset="0"/>
                <a:cs typeface="Arial" panose="020B0604020202020204" pitchFamily="34" charset="0"/>
              </a:rPr>
              <a:t>BCUSU Staff</a:t>
            </a:r>
            <a:endParaRPr lang="en-GB" dirty="0">
              <a:solidFill>
                <a:srgbClr val="00AEEF"/>
              </a:solidFill>
              <a:latin typeface="Arial" panose="020B0604020202020204" pitchFamily="34" charset="0"/>
              <a:cs typeface="Arial" panose="020B0604020202020204" pitchFamily="34" charset="0"/>
            </a:endParaRPr>
          </a:p>
          <a:p>
            <a:endParaRPr lang="en-GB" dirty="0" smtClean="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16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6" end="6"/>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347577"/>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Out with the old…</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490577"/>
            <a:ext cx="8229600" cy="4525963"/>
          </a:xfrm>
        </p:spPr>
        <p:txBody>
          <a:bodyPr>
            <a:normAutofit lnSpcReduction="10000"/>
          </a:bodyPr>
          <a:lstStyle/>
          <a:p>
            <a:r>
              <a:rPr lang="en-GB" dirty="0" smtClean="0">
                <a:solidFill>
                  <a:srgbClr val="00AEEF"/>
                </a:solidFill>
                <a:latin typeface="Arial" panose="020B0604020202020204" pitchFamily="34" charset="0"/>
                <a:cs typeface="Arial" panose="020B0604020202020204" pitchFamily="34" charset="0"/>
              </a:rPr>
              <a:t>Student Council</a:t>
            </a:r>
          </a:p>
          <a:p>
            <a:pPr lvl="1"/>
            <a:r>
              <a:rPr lang="en-GB" dirty="0" smtClean="0">
                <a:solidFill>
                  <a:srgbClr val="00AEEF"/>
                </a:solidFill>
                <a:latin typeface="Arial" panose="020B0604020202020204" pitchFamily="34" charset="0"/>
                <a:cs typeface="Arial" panose="020B0604020202020204" pitchFamily="34" charset="0"/>
              </a:rPr>
              <a:t>Struggling to hit quoracy </a:t>
            </a:r>
          </a:p>
          <a:p>
            <a:pPr lvl="1"/>
            <a:r>
              <a:rPr lang="en-GB" dirty="0" smtClean="0">
                <a:solidFill>
                  <a:srgbClr val="00AEEF"/>
                </a:solidFill>
                <a:latin typeface="Arial" panose="020B0604020202020204" pitchFamily="34" charset="0"/>
                <a:cs typeface="Arial" panose="020B0604020202020204" pitchFamily="34" charset="0"/>
              </a:rPr>
              <a:t>Officers not really held to account</a:t>
            </a:r>
          </a:p>
          <a:p>
            <a:pPr lvl="1"/>
            <a:r>
              <a:rPr lang="en-GB" dirty="0" smtClean="0">
                <a:solidFill>
                  <a:srgbClr val="00AEEF"/>
                </a:solidFill>
                <a:latin typeface="Arial" panose="020B0604020202020204" pitchFamily="34" charset="0"/>
                <a:cs typeface="Arial" panose="020B0604020202020204" pitchFamily="34" charset="0"/>
              </a:rPr>
              <a:t>Lack of engagement</a:t>
            </a:r>
          </a:p>
          <a:p>
            <a:pPr marL="457200" lvl="1" indent="0">
              <a:buNone/>
            </a:pPr>
            <a:endParaRPr lang="en-GB" dirty="0">
              <a:solidFill>
                <a:srgbClr val="00AEEF"/>
              </a:solidFill>
              <a:latin typeface="Arial" panose="020B0604020202020204" pitchFamily="34" charset="0"/>
              <a:cs typeface="Arial" panose="020B0604020202020204" pitchFamily="34" charset="0"/>
            </a:endParaRPr>
          </a:p>
          <a:p>
            <a:r>
              <a:rPr lang="en-GB" dirty="0" smtClean="0">
                <a:solidFill>
                  <a:srgbClr val="00AEEF"/>
                </a:solidFill>
                <a:latin typeface="Arial" panose="020B0604020202020204" pitchFamily="34" charset="0"/>
                <a:cs typeface="Arial" panose="020B0604020202020204" pitchFamily="34" charset="0"/>
              </a:rPr>
              <a:t>AGM </a:t>
            </a:r>
          </a:p>
          <a:p>
            <a:pPr lvl="1"/>
            <a:r>
              <a:rPr lang="en-GB" dirty="0" smtClean="0">
                <a:solidFill>
                  <a:srgbClr val="00AEEF"/>
                </a:solidFill>
                <a:latin typeface="Arial" panose="020B0604020202020204" pitchFamily="34" charset="0"/>
                <a:cs typeface="Arial" panose="020B0604020202020204" pitchFamily="34" charset="0"/>
              </a:rPr>
              <a:t>“Bribes” needed to reach quoracy </a:t>
            </a:r>
          </a:p>
          <a:p>
            <a:pPr lvl="1"/>
            <a:r>
              <a:rPr lang="en-GB" dirty="0" smtClean="0">
                <a:solidFill>
                  <a:srgbClr val="00AEEF"/>
                </a:solidFill>
                <a:latin typeface="Arial" panose="020B0604020202020204" pitchFamily="34" charset="0"/>
                <a:cs typeface="Arial" panose="020B0604020202020204" pitchFamily="34" charset="0"/>
              </a:rPr>
              <a:t>Students not engaged in meeting</a:t>
            </a:r>
          </a:p>
          <a:p>
            <a:pPr lvl="1"/>
            <a:r>
              <a:rPr lang="en-GB" dirty="0" smtClean="0">
                <a:solidFill>
                  <a:srgbClr val="00AEEF"/>
                </a:solidFill>
                <a:latin typeface="Arial" panose="020B0604020202020204" pitchFamily="34" charset="0"/>
                <a:cs typeface="Arial" panose="020B0604020202020204" pitchFamily="34" charset="0"/>
              </a:rPr>
              <a:t>Formal delivery </a:t>
            </a:r>
          </a:p>
        </p:txBody>
      </p:sp>
    </p:spTree>
    <p:extLst>
      <p:ext uri="{BB962C8B-B14F-4D97-AF65-F5344CB8AC3E}">
        <p14:creationId xmlns:p14="http://schemas.microsoft.com/office/powerpoint/2010/main" val="3180603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In with the new…</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r>
              <a:rPr lang="en-GB" sz="2300" dirty="0" smtClean="0">
                <a:solidFill>
                  <a:srgbClr val="00AEEF"/>
                </a:solidFill>
                <a:latin typeface="Arial" panose="020B0604020202020204" pitchFamily="34" charset="0"/>
                <a:cs typeface="Arial" panose="020B0604020202020204" pitchFamily="34" charset="0"/>
              </a:rPr>
              <a:t>Student Advisory Panel</a:t>
            </a:r>
          </a:p>
          <a:p>
            <a:pPr lvl="1"/>
            <a:r>
              <a:rPr lang="en-GB" sz="2300" dirty="0" smtClean="0">
                <a:solidFill>
                  <a:srgbClr val="00AEEF"/>
                </a:solidFill>
                <a:latin typeface="Arial" panose="020B0604020202020204" pitchFamily="34" charset="0"/>
                <a:cs typeface="Arial" panose="020B0604020202020204" pitchFamily="34" charset="0"/>
              </a:rPr>
              <a:t>16 randomly selected BCU students</a:t>
            </a:r>
          </a:p>
          <a:p>
            <a:pPr lvl="1"/>
            <a:r>
              <a:rPr lang="en-GB" sz="2300" dirty="0" smtClean="0">
                <a:solidFill>
                  <a:srgbClr val="00AEEF"/>
                </a:solidFill>
                <a:latin typeface="Arial" panose="020B0604020202020204" pitchFamily="34" charset="0"/>
                <a:cs typeface="Arial" panose="020B0604020202020204" pitchFamily="34" charset="0"/>
              </a:rPr>
              <a:t>Representative of the University population</a:t>
            </a:r>
          </a:p>
          <a:p>
            <a:pPr lvl="1"/>
            <a:r>
              <a:rPr lang="en-GB" sz="2300" dirty="0" smtClean="0">
                <a:solidFill>
                  <a:srgbClr val="00AEEF"/>
                </a:solidFill>
                <a:latin typeface="Arial" panose="020B0604020202020204" pitchFamily="34" charset="0"/>
                <a:cs typeface="Arial" panose="020B0604020202020204" pitchFamily="34" charset="0"/>
              </a:rPr>
              <a:t>Ideas submitted online</a:t>
            </a:r>
          </a:p>
          <a:p>
            <a:pPr lvl="1"/>
            <a:r>
              <a:rPr lang="en-GB" sz="2300" dirty="0" smtClean="0">
                <a:solidFill>
                  <a:srgbClr val="00AEEF"/>
                </a:solidFill>
                <a:latin typeface="Arial" panose="020B0604020202020204" pitchFamily="34" charset="0"/>
                <a:cs typeface="Arial" panose="020B0604020202020204" pitchFamily="34" charset="0"/>
              </a:rPr>
              <a:t>Panel makes recommendations to the Officer team</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a:p>
            <a:r>
              <a:rPr lang="en-GB" sz="2300" dirty="0" smtClean="0">
                <a:solidFill>
                  <a:srgbClr val="00AEEF"/>
                </a:solidFill>
                <a:latin typeface="Arial" panose="020B0604020202020204" pitchFamily="34" charset="0"/>
                <a:cs typeface="Arial" panose="020B0604020202020204" pitchFamily="34" charset="0"/>
              </a:rPr>
              <a:t>Student Members Meeting</a:t>
            </a:r>
          </a:p>
          <a:p>
            <a:pPr lvl="1"/>
            <a:r>
              <a:rPr lang="en-GB" sz="2300" dirty="0" smtClean="0">
                <a:solidFill>
                  <a:srgbClr val="00AEEF"/>
                </a:solidFill>
                <a:latin typeface="Arial" panose="020B0604020202020204" pitchFamily="34" charset="0"/>
                <a:cs typeface="Arial" panose="020B0604020202020204" pitchFamily="34" charset="0"/>
              </a:rPr>
              <a:t>No quoracy</a:t>
            </a:r>
          </a:p>
          <a:p>
            <a:pPr lvl="1"/>
            <a:r>
              <a:rPr lang="en-GB" sz="2300" dirty="0" smtClean="0">
                <a:solidFill>
                  <a:srgbClr val="00AEEF"/>
                </a:solidFill>
                <a:latin typeface="Arial" panose="020B0604020202020204" pitchFamily="34" charset="0"/>
                <a:cs typeface="Arial" panose="020B0604020202020204" pitchFamily="34" charset="0"/>
              </a:rPr>
              <a:t>More informal style</a:t>
            </a:r>
          </a:p>
          <a:p>
            <a:pPr lvl="1"/>
            <a:r>
              <a:rPr lang="en-GB" sz="2300" dirty="0" smtClean="0">
                <a:solidFill>
                  <a:srgbClr val="00AEEF"/>
                </a:solidFill>
                <a:latin typeface="Arial" panose="020B0604020202020204" pitchFamily="34" charset="0"/>
                <a:cs typeface="Arial" panose="020B0604020202020204" pitchFamily="34" charset="0"/>
              </a:rPr>
              <a:t>(AGM and company meeting held by trustee board)</a:t>
            </a:r>
          </a:p>
          <a:p>
            <a:pPr marL="914400" lvl="2" indent="0" algn="ctr">
              <a:buNone/>
            </a:pPr>
            <a:r>
              <a:rPr lang="en-GB" sz="3000" dirty="0" smtClean="0">
                <a:solidFill>
                  <a:srgbClr val="00AEEF"/>
                </a:solidFill>
                <a:latin typeface="Arial" panose="020B0604020202020204" pitchFamily="34" charset="0"/>
                <a:cs typeface="Arial" panose="020B0604020202020204" pitchFamily="34" charset="0"/>
              </a:rPr>
              <a:t>AND…</a:t>
            </a:r>
          </a:p>
        </p:txBody>
      </p:sp>
    </p:spTree>
    <p:extLst>
      <p:ext uri="{BB962C8B-B14F-4D97-AF65-F5344CB8AC3E}">
        <p14:creationId xmlns:p14="http://schemas.microsoft.com/office/powerpoint/2010/main" val="359885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smtClean="0">
                <a:solidFill>
                  <a:srgbClr val="00AEEF"/>
                </a:solidFill>
                <a:latin typeface="Arial" panose="020B0604020202020204" pitchFamily="34" charset="0"/>
                <a:cs typeface="Arial" panose="020B0604020202020204" pitchFamily="34" charset="0"/>
              </a:rPr>
              <a:t>Scrutiny Group</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r>
              <a:rPr lang="en-GB" sz="2300" dirty="0" smtClean="0">
                <a:solidFill>
                  <a:srgbClr val="00AEEF"/>
                </a:solidFill>
                <a:latin typeface="Arial" panose="020B0604020202020204" pitchFamily="34" charset="0"/>
                <a:cs typeface="Arial" panose="020B0604020202020204" pitchFamily="34" charset="0"/>
              </a:rPr>
              <a:t>5 students employed by BCUSU to hold the Executive Officer team to account</a:t>
            </a:r>
          </a:p>
          <a:p>
            <a:pPr marL="0" indent="0">
              <a:buNone/>
            </a:pPr>
            <a:endParaRPr lang="en-GB" sz="2300" dirty="0" smtClean="0">
              <a:solidFill>
                <a:srgbClr val="00AEEF"/>
              </a:solidFill>
              <a:latin typeface="Arial" panose="020B0604020202020204" pitchFamily="34" charset="0"/>
              <a:cs typeface="Arial" panose="020B0604020202020204" pitchFamily="34" charset="0"/>
            </a:endParaRPr>
          </a:p>
          <a:p>
            <a:r>
              <a:rPr lang="en-GB" sz="2300" dirty="0" smtClean="0">
                <a:solidFill>
                  <a:srgbClr val="00AEEF"/>
                </a:solidFill>
                <a:latin typeface="Arial" panose="020B0604020202020204" pitchFamily="34" charset="0"/>
                <a:cs typeface="Arial" panose="020B0604020202020204" pitchFamily="34" charset="0"/>
              </a:rPr>
              <a:t>Quoracy of 3 panel members for each meeting</a:t>
            </a:r>
          </a:p>
          <a:p>
            <a:pPr marL="0" indent="0">
              <a:buNone/>
            </a:pPr>
            <a:endParaRPr lang="en-GB" sz="2300" dirty="0" smtClean="0">
              <a:solidFill>
                <a:srgbClr val="00AEEF"/>
              </a:solidFill>
              <a:latin typeface="Arial" panose="020B0604020202020204" pitchFamily="34" charset="0"/>
              <a:cs typeface="Arial" panose="020B0604020202020204" pitchFamily="34" charset="0"/>
            </a:endParaRPr>
          </a:p>
          <a:p>
            <a:r>
              <a:rPr lang="en-GB" sz="2300" dirty="0" smtClean="0">
                <a:solidFill>
                  <a:srgbClr val="00AEEF"/>
                </a:solidFill>
                <a:latin typeface="Arial" panose="020B0604020202020204" pitchFamily="34" charset="0"/>
                <a:cs typeface="Arial" panose="020B0604020202020204" pitchFamily="34" charset="0"/>
              </a:rPr>
              <a:t>Facilitated by the Student Voice Facilitator (student staff member) who must remain impartial.</a:t>
            </a:r>
          </a:p>
          <a:p>
            <a:pPr marL="0" indent="0">
              <a:buNone/>
            </a:pPr>
            <a:endParaRPr lang="en-GB" sz="2300" dirty="0" smtClean="0">
              <a:solidFill>
                <a:srgbClr val="00AEEF"/>
              </a:solidFill>
              <a:latin typeface="Arial" panose="020B0604020202020204" pitchFamily="34" charset="0"/>
              <a:cs typeface="Arial" panose="020B0604020202020204" pitchFamily="34" charset="0"/>
            </a:endParaRPr>
          </a:p>
          <a:p>
            <a:r>
              <a:rPr lang="en-GB" sz="2300" dirty="0" smtClean="0">
                <a:solidFill>
                  <a:srgbClr val="00AEEF"/>
                </a:solidFill>
                <a:latin typeface="Arial" panose="020B0604020202020204" pitchFamily="34" charset="0"/>
                <a:cs typeface="Arial" panose="020B0604020202020204" pitchFamily="34" charset="0"/>
              </a:rPr>
              <a:t>4-6 meetings per academic year</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102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3</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fontScale="92500" lnSpcReduction="20000"/>
          </a:bodyPr>
          <a:lstStyle/>
          <a:p>
            <a:pPr marL="0" indent="0">
              <a:buNone/>
            </a:pPr>
            <a:r>
              <a:rPr lang="en-GB" dirty="0" smtClean="0">
                <a:solidFill>
                  <a:srgbClr val="00AEEF"/>
                </a:solidFill>
                <a:latin typeface="Arial" panose="020B0604020202020204" pitchFamily="34" charset="0"/>
                <a:cs typeface="Arial" panose="020B0604020202020204" pitchFamily="34" charset="0"/>
              </a:rPr>
              <a:t>“</a:t>
            </a:r>
            <a:r>
              <a:rPr lang="en-GB" dirty="0">
                <a:solidFill>
                  <a:srgbClr val="00AEEF"/>
                </a:solidFill>
                <a:latin typeface="Arial" panose="020B0604020202020204" pitchFamily="34" charset="0"/>
                <a:cs typeface="Arial" panose="020B0604020202020204" pitchFamily="34" charset="0"/>
              </a:rPr>
              <a:t>The panel don’t talk to enough students to have an objective opinion. They just use their own opinions and that could be flawed</a:t>
            </a:r>
            <a:r>
              <a:rPr lang="en-GB" dirty="0" smtClean="0">
                <a:solidFill>
                  <a:srgbClr val="00AEEF"/>
                </a:solidFill>
                <a:latin typeface="Arial" panose="020B0604020202020204" pitchFamily="34" charset="0"/>
                <a:cs typeface="Arial" panose="020B0604020202020204" pitchFamily="34" charset="0"/>
              </a:rPr>
              <a:t>.”</a:t>
            </a: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Options:</a:t>
            </a:r>
          </a:p>
          <a:p>
            <a:pPr marL="0" indent="0">
              <a:buNone/>
            </a:pPr>
            <a:r>
              <a:rPr lang="en-GB" dirty="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a:solidFill>
                  <a:srgbClr val="00AEEF"/>
                </a:solidFill>
                <a:latin typeface="Arial" panose="020B0604020202020204" pitchFamily="34" charset="0"/>
                <a:cs typeface="Arial" panose="020B0604020202020204" pitchFamily="34" charset="0"/>
              </a:rPr>
              <a:t>Executive Committee Member</a:t>
            </a:r>
          </a:p>
          <a:p>
            <a:pPr marL="0" indent="0">
              <a:buNone/>
            </a:pPr>
            <a:r>
              <a:rPr lang="en-GB" dirty="0">
                <a:solidFill>
                  <a:srgbClr val="00AEEF"/>
                </a:solidFill>
                <a:latin typeface="Arial" panose="020B0604020202020204" pitchFamily="34" charset="0"/>
                <a:cs typeface="Arial" panose="020B0604020202020204" pitchFamily="34" charset="0"/>
              </a:rPr>
              <a:t>BCUSU Staff</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23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5" end="5"/>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5" end="5"/>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7" end="7"/>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4</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fontScale="92500" lnSpcReduction="20000"/>
          </a:bodyPr>
          <a:lstStyle/>
          <a:p>
            <a:r>
              <a:rPr lang="en-GB" dirty="0" smtClean="0">
                <a:solidFill>
                  <a:srgbClr val="00AEEF"/>
                </a:solidFill>
                <a:latin typeface="Arial" panose="020B0604020202020204" pitchFamily="34" charset="0"/>
                <a:cs typeface="Arial" panose="020B0604020202020204" pitchFamily="34" charset="0"/>
              </a:rPr>
              <a:t>“</a:t>
            </a:r>
            <a:r>
              <a:rPr lang="en-GB" dirty="0">
                <a:solidFill>
                  <a:srgbClr val="00AEEF"/>
                </a:solidFill>
                <a:latin typeface="Arial" panose="020B0604020202020204" pitchFamily="34" charset="0"/>
                <a:cs typeface="Arial" panose="020B0604020202020204" pitchFamily="34" charset="0"/>
              </a:rPr>
              <a:t>The members of Scrutiny Panel receive intensive training so they are fully aware of what the officers should be working on from their manifestos, policy and job descriptions which means they can truly hold the officers to account, which is a first at BCUSU</a:t>
            </a:r>
            <a:r>
              <a:rPr lang="en-GB" dirty="0" smtClean="0">
                <a:solidFill>
                  <a:srgbClr val="00AEEF"/>
                </a:solidFill>
                <a:latin typeface="Arial" panose="020B0604020202020204" pitchFamily="34" charset="0"/>
                <a:cs typeface="Arial" panose="020B0604020202020204" pitchFamily="34" charset="0"/>
              </a:rPr>
              <a:t>!”</a:t>
            </a: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Options:</a:t>
            </a:r>
          </a:p>
          <a:p>
            <a:pPr marL="0" indent="0">
              <a:buNone/>
            </a:pPr>
            <a:r>
              <a:rPr lang="en-GB" dirty="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a:solidFill>
                  <a:srgbClr val="00AEEF"/>
                </a:solidFill>
                <a:latin typeface="Arial" panose="020B0604020202020204" pitchFamily="34" charset="0"/>
                <a:cs typeface="Arial" panose="020B0604020202020204" pitchFamily="34" charset="0"/>
              </a:rPr>
              <a:t>Executive Committee Member</a:t>
            </a:r>
          </a:p>
          <a:p>
            <a:pPr marL="0" indent="0">
              <a:buNone/>
            </a:pPr>
            <a:r>
              <a:rPr lang="en-GB" dirty="0">
                <a:solidFill>
                  <a:srgbClr val="00AEEF"/>
                </a:solidFill>
                <a:latin typeface="Arial" panose="020B0604020202020204" pitchFamily="34" charset="0"/>
                <a:cs typeface="Arial" panose="020B0604020202020204" pitchFamily="34" charset="0"/>
              </a:rPr>
              <a:t>BCUSU Staff</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60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3" end="3"/>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3" end="3"/>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4" end="4"/>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48937"/>
            <a:ext cx="8229600" cy="1143000"/>
          </a:xfrm>
        </p:spPr>
        <p:txBody>
          <a:bodyPr/>
          <a:lstStyle/>
          <a:p>
            <a:r>
              <a:rPr lang="en-GB" b="1" dirty="0" smtClean="0">
                <a:solidFill>
                  <a:srgbClr val="00AEEF"/>
                </a:solidFill>
                <a:latin typeface="Arial" panose="020B0604020202020204" pitchFamily="34" charset="0"/>
                <a:cs typeface="Arial" panose="020B0604020202020204" pitchFamily="34" charset="0"/>
              </a:rPr>
              <a:t>Session Plan</a:t>
            </a:r>
            <a:endParaRPr lang="en-GB"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591937"/>
            <a:ext cx="8229600" cy="4525963"/>
          </a:xfrm>
        </p:spPr>
        <p:txBody>
          <a:bodyPr>
            <a:normAutofit/>
          </a:bodyPr>
          <a:lstStyle/>
          <a:p>
            <a:r>
              <a:rPr lang="en-GB" dirty="0" smtClean="0">
                <a:solidFill>
                  <a:srgbClr val="00AEEF"/>
                </a:solidFill>
                <a:latin typeface="Arial" panose="020B0604020202020204" pitchFamily="34" charset="0"/>
                <a:cs typeface="Arial" panose="020B0604020202020204" pitchFamily="34" charset="0"/>
              </a:rPr>
              <a:t>Overview of BCU</a:t>
            </a:r>
          </a:p>
          <a:p>
            <a:r>
              <a:rPr lang="en-GB" dirty="0" smtClean="0">
                <a:solidFill>
                  <a:srgbClr val="00AEEF"/>
                </a:solidFill>
                <a:latin typeface="Arial" panose="020B0604020202020204" pitchFamily="34" charset="0"/>
                <a:cs typeface="Arial" panose="020B0604020202020204" pitchFamily="34" charset="0"/>
              </a:rPr>
              <a:t>Overview of BCUSU</a:t>
            </a:r>
          </a:p>
          <a:p>
            <a:r>
              <a:rPr lang="en-GB" dirty="0" smtClean="0">
                <a:solidFill>
                  <a:srgbClr val="00AEEF"/>
                </a:solidFill>
                <a:latin typeface="Arial" panose="020B0604020202020204" pitchFamily="34" charset="0"/>
                <a:cs typeface="Arial" panose="020B0604020202020204" pitchFamily="34" charset="0"/>
              </a:rPr>
              <a:t>The Student Voice Team</a:t>
            </a:r>
          </a:p>
          <a:p>
            <a:r>
              <a:rPr lang="en-GB" dirty="0" smtClean="0">
                <a:solidFill>
                  <a:srgbClr val="00AEEF"/>
                </a:solidFill>
                <a:latin typeface="Arial" panose="020B0604020202020204" pitchFamily="34" charset="0"/>
                <a:cs typeface="Arial" panose="020B0604020202020204" pitchFamily="34" charset="0"/>
              </a:rPr>
              <a:t>Our journey</a:t>
            </a:r>
          </a:p>
          <a:p>
            <a:r>
              <a:rPr lang="en-GB" dirty="0" smtClean="0">
                <a:solidFill>
                  <a:srgbClr val="00AEEF"/>
                </a:solidFill>
                <a:latin typeface="Arial" panose="020B0604020202020204" pitchFamily="34" charset="0"/>
                <a:cs typeface="Arial" panose="020B0604020202020204" pitchFamily="34" charset="0"/>
              </a:rPr>
              <a:t>Byelaw changes</a:t>
            </a:r>
          </a:p>
          <a:p>
            <a:r>
              <a:rPr lang="en-GB" dirty="0" smtClean="0">
                <a:solidFill>
                  <a:srgbClr val="00AEEF"/>
                </a:solidFill>
                <a:latin typeface="Arial" panose="020B0604020202020204" pitchFamily="34" charset="0"/>
                <a:cs typeface="Arial" panose="020B0604020202020204" pitchFamily="34" charset="0"/>
              </a:rPr>
              <a:t>Scrutiny </a:t>
            </a:r>
            <a:r>
              <a:rPr lang="en-GB" dirty="0" smtClean="0">
                <a:solidFill>
                  <a:srgbClr val="00AEEF"/>
                </a:solidFill>
                <a:latin typeface="Arial" panose="020B0604020202020204" pitchFamily="34" charset="0"/>
                <a:cs typeface="Arial" panose="020B0604020202020204" pitchFamily="34" charset="0"/>
              </a:rPr>
              <a:t>Group</a:t>
            </a:r>
          </a:p>
          <a:p>
            <a:r>
              <a:rPr lang="en-GB" dirty="0" smtClean="0">
                <a:solidFill>
                  <a:srgbClr val="00AEEF"/>
                </a:solidFill>
                <a:latin typeface="Arial" panose="020B0604020202020204" pitchFamily="34" charset="0"/>
                <a:cs typeface="Arial" panose="020B0604020202020204" pitchFamily="34" charset="0"/>
              </a:rPr>
              <a:t>Discussion</a:t>
            </a:r>
            <a:endParaRPr lang="en-GB" dirty="0" smtClean="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616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492718"/>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Scrutiny Group Agenda</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064218"/>
            <a:ext cx="8411378" cy="4800055"/>
          </a:xfrm>
        </p:spPr>
        <p:txBody>
          <a:bodyPr>
            <a:normAutofit/>
          </a:bodyPr>
          <a:lstStyle/>
          <a:p>
            <a:endParaRPr lang="en-GB" sz="2400" dirty="0"/>
          </a:p>
          <a:p>
            <a:r>
              <a:rPr lang="en-GB" sz="2400" dirty="0" smtClean="0">
                <a:solidFill>
                  <a:srgbClr val="00AEEF"/>
                </a:solidFill>
                <a:latin typeface="Arial" panose="020B0604020202020204" pitchFamily="34" charset="0"/>
                <a:cs typeface="Arial" panose="020B0604020202020204" pitchFamily="34" charset="0"/>
              </a:rPr>
              <a:t>Review </a:t>
            </a:r>
            <a:r>
              <a:rPr lang="en-GB" sz="2400" dirty="0">
                <a:solidFill>
                  <a:srgbClr val="00AEEF"/>
                </a:solidFill>
                <a:latin typeface="Arial" panose="020B0604020202020204" pitchFamily="34" charset="0"/>
                <a:cs typeface="Arial" panose="020B0604020202020204" pitchFamily="34" charset="0"/>
              </a:rPr>
              <a:t>of the minutes and decisions from the previous meeting </a:t>
            </a:r>
            <a:endParaRPr lang="en-GB" sz="2400" dirty="0" smtClean="0">
              <a:solidFill>
                <a:srgbClr val="00AEEF"/>
              </a:solidFill>
              <a:latin typeface="Arial" panose="020B0604020202020204" pitchFamily="34" charset="0"/>
              <a:cs typeface="Arial" panose="020B0604020202020204" pitchFamily="34" charset="0"/>
            </a:endParaRPr>
          </a:p>
          <a:p>
            <a:r>
              <a:rPr lang="en-GB" sz="2400" dirty="0">
                <a:solidFill>
                  <a:srgbClr val="00AEEF"/>
                </a:solidFill>
                <a:latin typeface="Arial" panose="020B0604020202020204" pitchFamily="34" charset="0"/>
                <a:cs typeface="Arial" panose="020B0604020202020204" pitchFamily="34" charset="0"/>
              </a:rPr>
              <a:t>Receive a report from the Executive Committee on their priorities and work over the year. </a:t>
            </a:r>
          </a:p>
          <a:p>
            <a:r>
              <a:rPr lang="en-GB" sz="2400" dirty="0" smtClean="0">
                <a:solidFill>
                  <a:srgbClr val="00AEEF"/>
                </a:solidFill>
                <a:latin typeface="Arial" panose="020B0604020202020204" pitchFamily="34" charset="0"/>
                <a:cs typeface="Arial" panose="020B0604020202020204" pitchFamily="34" charset="0"/>
              </a:rPr>
              <a:t>The </a:t>
            </a:r>
            <a:r>
              <a:rPr lang="en-GB" sz="2400" dirty="0">
                <a:solidFill>
                  <a:srgbClr val="00AEEF"/>
                </a:solidFill>
                <a:latin typeface="Arial" panose="020B0604020202020204" pitchFamily="34" charset="0"/>
                <a:cs typeface="Arial" panose="020B0604020202020204" pitchFamily="34" charset="0"/>
              </a:rPr>
              <a:t>opportunity for student members to raise issues of concern </a:t>
            </a:r>
          </a:p>
          <a:p>
            <a:r>
              <a:rPr lang="en-GB" sz="2400" dirty="0">
                <a:solidFill>
                  <a:srgbClr val="00AEEF"/>
                </a:solidFill>
                <a:latin typeface="Arial" panose="020B0604020202020204" pitchFamily="34" charset="0"/>
                <a:cs typeface="Arial" panose="020B0604020202020204" pitchFamily="34" charset="0"/>
              </a:rPr>
              <a:t>R</a:t>
            </a:r>
            <a:r>
              <a:rPr lang="en-GB" sz="2400" dirty="0" smtClean="0">
                <a:solidFill>
                  <a:srgbClr val="00AEEF"/>
                </a:solidFill>
                <a:latin typeface="Arial" panose="020B0604020202020204" pitchFamily="34" charset="0"/>
                <a:cs typeface="Arial" panose="020B0604020202020204" pitchFamily="34" charset="0"/>
              </a:rPr>
              <a:t>eceive </a:t>
            </a:r>
            <a:r>
              <a:rPr lang="en-GB" sz="2400" dirty="0">
                <a:solidFill>
                  <a:srgbClr val="00AEEF"/>
                </a:solidFill>
                <a:latin typeface="Arial" panose="020B0604020202020204" pitchFamily="34" charset="0"/>
                <a:cs typeface="Arial" panose="020B0604020202020204" pitchFamily="34" charset="0"/>
              </a:rPr>
              <a:t>actions from the Student Advisory Panel detailing recommendations on Ideas for and against with justification on Executive Officers final decisions. </a:t>
            </a:r>
          </a:p>
          <a:p>
            <a:r>
              <a:rPr lang="en-GB" sz="2400" dirty="0" smtClean="0">
                <a:solidFill>
                  <a:srgbClr val="00AEEF"/>
                </a:solidFill>
                <a:latin typeface="Arial" panose="020B0604020202020204" pitchFamily="34" charset="0"/>
                <a:cs typeface="Arial" panose="020B0604020202020204" pitchFamily="34" charset="0"/>
              </a:rPr>
              <a:t>Any </a:t>
            </a:r>
            <a:r>
              <a:rPr lang="en-GB" sz="2400" dirty="0">
                <a:solidFill>
                  <a:srgbClr val="00AEEF"/>
                </a:solidFill>
                <a:latin typeface="Arial" panose="020B0604020202020204" pitchFamily="34" charset="0"/>
                <a:cs typeface="Arial" panose="020B0604020202020204" pitchFamily="34" charset="0"/>
              </a:rPr>
              <a:t>other business </a:t>
            </a:r>
          </a:p>
          <a:p>
            <a:endParaRPr lang="en-GB" sz="2400" dirty="0"/>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326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677" y="665689"/>
            <a:ext cx="8229600" cy="1143000"/>
          </a:xfrm>
        </p:spPr>
        <p:txBody>
          <a:bodyPr>
            <a:normAutofit fontScale="90000"/>
          </a:bodyPr>
          <a:lstStyle/>
          <a:p>
            <a:r>
              <a:rPr lang="en-GB" sz="3500" b="1" dirty="0" smtClean="0">
                <a:solidFill>
                  <a:srgbClr val="00AEEF"/>
                </a:solidFill>
                <a:latin typeface="Arial" panose="020B0604020202020204" pitchFamily="34" charset="0"/>
                <a:cs typeface="Arial" panose="020B0604020202020204" pitchFamily="34" charset="0"/>
              </a:rPr>
              <a:t>Scrutiny Group</a:t>
            </a:r>
            <a:br>
              <a:rPr lang="en-GB" sz="3500" b="1" dirty="0" smtClean="0">
                <a:solidFill>
                  <a:srgbClr val="00AEEF"/>
                </a:solidFill>
                <a:latin typeface="Arial" panose="020B0604020202020204" pitchFamily="34" charset="0"/>
                <a:cs typeface="Arial" panose="020B0604020202020204" pitchFamily="34" charset="0"/>
              </a:rPr>
            </a:br>
            <a:r>
              <a:rPr lang="en-GB" sz="3500" b="1" dirty="0" smtClean="0">
                <a:solidFill>
                  <a:srgbClr val="00AEEF"/>
                </a:solidFill>
                <a:latin typeface="Arial" panose="020B0604020202020204" pitchFamily="34" charset="0"/>
                <a:cs typeface="Arial" panose="020B0604020202020204" pitchFamily="34" charset="0"/>
              </a:rPr>
              <a:t>Power of 3</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8176" y="2254040"/>
            <a:ext cx="8411378" cy="4800055"/>
          </a:xfrm>
        </p:spPr>
        <p:txBody>
          <a:bodyPr>
            <a:normAutofit/>
          </a:bodyPr>
          <a:lstStyle/>
          <a:p>
            <a:r>
              <a:rPr lang="en-GB" dirty="0">
                <a:solidFill>
                  <a:srgbClr val="00AEEF"/>
                </a:solidFill>
                <a:latin typeface="Arial" panose="020B0604020202020204" pitchFamily="34" charset="0"/>
                <a:cs typeface="Arial" panose="020B0604020202020204" pitchFamily="34" charset="0"/>
              </a:rPr>
              <a:t>Hold the Executive Officers to account. </a:t>
            </a:r>
          </a:p>
          <a:p>
            <a:r>
              <a:rPr lang="en-GB" dirty="0">
                <a:solidFill>
                  <a:srgbClr val="00AEEF"/>
                </a:solidFill>
                <a:latin typeface="Arial" panose="020B0604020202020204" pitchFamily="34" charset="0"/>
                <a:cs typeface="Arial" panose="020B0604020202020204" pitchFamily="34" charset="0"/>
              </a:rPr>
              <a:t>Have knowledge of the BCUSU Governance Structures and Bye-Laws</a:t>
            </a:r>
          </a:p>
          <a:p>
            <a:r>
              <a:rPr lang="en-GB" dirty="0">
                <a:solidFill>
                  <a:srgbClr val="00AEEF"/>
                </a:solidFill>
                <a:latin typeface="Arial" panose="020B0604020202020204" pitchFamily="34" charset="0"/>
                <a:cs typeface="Arial" panose="020B0604020202020204" pitchFamily="34" charset="0"/>
              </a:rPr>
              <a:t>Work closely with the Student Advisory Panel</a:t>
            </a:r>
            <a:endParaRPr lang="en-GB" sz="60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255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9954" y="665689"/>
            <a:ext cx="8229600" cy="1143000"/>
          </a:xfrm>
        </p:spPr>
        <p:txBody>
          <a:bodyPr>
            <a:normAutofit/>
          </a:bodyPr>
          <a:lstStyle/>
          <a:p>
            <a:r>
              <a:rPr lang="en-GB" sz="2800" b="1" dirty="0" smtClean="0">
                <a:solidFill>
                  <a:srgbClr val="00AEEF"/>
                </a:solidFill>
                <a:latin typeface="Arial" panose="020B0604020202020204" pitchFamily="34" charset="0"/>
                <a:cs typeface="Arial" panose="020B0604020202020204" pitchFamily="34" charset="0"/>
              </a:rPr>
              <a:t>Student Voice Facilitator</a:t>
            </a:r>
            <a:br>
              <a:rPr lang="en-GB" sz="2800" b="1" dirty="0" smtClean="0">
                <a:solidFill>
                  <a:srgbClr val="00AEEF"/>
                </a:solidFill>
                <a:latin typeface="Arial" panose="020B0604020202020204" pitchFamily="34" charset="0"/>
                <a:cs typeface="Arial" panose="020B0604020202020204" pitchFamily="34" charset="0"/>
              </a:rPr>
            </a:br>
            <a:r>
              <a:rPr lang="en-GB" sz="2800" b="1" dirty="0" smtClean="0">
                <a:solidFill>
                  <a:srgbClr val="00AEEF"/>
                </a:solidFill>
                <a:latin typeface="Arial" panose="020B0604020202020204" pitchFamily="34" charset="0"/>
                <a:cs typeface="Arial" panose="020B0604020202020204" pitchFamily="34" charset="0"/>
              </a:rPr>
              <a:t>Power of 3</a:t>
            </a:r>
            <a:endParaRPr lang="en-GB" sz="28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8176" y="2057945"/>
            <a:ext cx="8411378" cy="4800055"/>
          </a:xfrm>
        </p:spPr>
        <p:txBody>
          <a:bodyPr>
            <a:normAutofit/>
          </a:bodyPr>
          <a:lstStyle/>
          <a:p>
            <a:r>
              <a:rPr lang="en-GB" dirty="0">
                <a:solidFill>
                  <a:srgbClr val="00AEEF"/>
                </a:solidFill>
                <a:latin typeface="Arial" panose="020B0604020202020204" pitchFamily="34" charset="0"/>
                <a:cs typeface="Arial" panose="020B0604020202020204" pitchFamily="34" charset="0"/>
              </a:rPr>
              <a:t>Facilitate the Student </a:t>
            </a:r>
            <a:r>
              <a:rPr lang="en-GB">
                <a:solidFill>
                  <a:srgbClr val="00AEEF"/>
                </a:solidFill>
                <a:latin typeface="Arial" panose="020B0604020202020204" pitchFamily="34" charset="0"/>
                <a:cs typeface="Arial" panose="020B0604020202020204" pitchFamily="34" charset="0"/>
              </a:rPr>
              <a:t>Advisory </a:t>
            </a:r>
            <a:r>
              <a:rPr lang="en-GB" smtClean="0">
                <a:solidFill>
                  <a:srgbClr val="00AEEF"/>
                </a:solidFill>
                <a:latin typeface="Arial" panose="020B0604020202020204" pitchFamily="34" charset="0"/>
                <a:cs typeface="Arial" panose="020B0604020202020204" pitchFamily="34" charset="0"/>
              </a:rPr>
              <a:t>Panel</a:t>
            </a:r>
          </a:p>
          <a:p>
            <a:r>
              <a:rPr lang="en-GB" smtClean="0">
                <a:solidFill>
                  <a:srgbClr val="00AEEF"/>
                </a:solidFill>
                <a:latin typeface="Arial" panose="020B0604020202020204" pitchFamily="34" charset="0"/>
                <a:cs typeface="Arial" panose="020B0604020202020204" pitchFamily="34" charset="0"/>
              </a:rPr>
              <a:t>Facilitate </a:t>
            </a:r>
            <a:r>
              <a:rPr lang="en-GB" dirty="0">
                <a:solidFill>
                  <a:srgbClr val="00AEEF"/>
                </a:solidFill>
                <a:latin typeface="Arial" panose="020B0604020202020204" pitchFamily="34" charset="0"/>
                <a:cs typeface="Arial" panose="020B0604020202020204" pitchFamily="34" charset="0"/>
              </a:rPr>
              <a:t>the Scrutiny Group </a:t>
            </a:r>
          </a:p>
          <a:p>
            <a:r>
              <a:rPr lang="en-GB" dirty="0">
                <a:solidFill>
                  <a:srgbClr val="00AEEF"/>
                </a:solidFill>
                <a:latin typeface="Arial" panose="020B0604020202020204" pitchFamily="34" charset="0"/>
                <a:cs typeface="Arial" panose="020B0604020202020204" pitchFamily="34" charset="0"/>
              </a:rPr>
              <a:t>Facilitate the Student Members Meeting</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00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5</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marL="0" indent="0">
              <a:buNone/>
            </a:pPr>
            <a:r>
              <a:rPr lang="en-GB" dirty="0" smtClean="0">
                <a:solidFill>
                  <a:srgbClr val="00AEEF"/>
                </a:solidFill>
                <a:latin typeface="Arial" panose="020B0604020202020204" pitchFamily="34" charset="0"/>
                <a:cs typeface="Arial" panose="020B0604020202020204" pitchFamily="34" charset="0"/>
              </a:rPr>
              <a:t>“</a:t>
            </a:r>
            <a:r>
              <a:rPr lang="en-GB" dirty="0">
                <a:solidFill>
                  <a:srgbClr val="00AEEF"/>
                </a:solidFill>
                <a:latin typeface="Arial" panose="020B0604020202020204" pitchFamily="34" charset="0"/>
                <a:cs typeface="Arial" panose="020B0604020202020204" pitchFamily="34" charset="0"/>
              </a:rPr>
              <a:t>Finally get to show these lot </a:t>
            </a:r>
            <a:r>
              <a:rPr lang="en-GB" dirty="0" smtClean="0">
                <a:solidFill>
                  <a:srgbClr val="00AEEF"/>
                </a:solidFill>
                <a:latin typeface="Arial" panose="020B0604020202020204" pitchFamily="34" charset="0"/>
                <a:cs typeface="Arial" panose="020B0604020202020204" pitchFamily="34" charset="0"/>
              </a:rPr>
              <a:t>they are </a:t>
            </a:r>
            <a:r>
              <a:rPr lang="en-GB" dirty="0">
                <a:solidFill>
                  <a:srgbClr val="00AEEF"/>
                </a:solidFill>
                <a:latin typeface="Arial" panose="020B0604020202020204" pitchFamily="34" charset="0"/>
                <a:cs typeface="Arial" panose="020B0604020202020204" pitchFamily="34" charset="0"/>
              </a:rPr>
              <a:t>not perfect</a:t>
            </a:r>
            <a:r>
              <a:rPr lang="en-GB" dirty="0" smtClean="0">
                <a:solidFill>
                  <a:srgbClr val="00AEEF"/>
                </a:solidFill>
                <a:latin typeface="Arial" panose="020B0604020202020204" pitchFamily="34" charset="0"/>
                <a:cs typeface="Arial" panose="020B0604020202020204" pitchFamily="34" charset="0"/>
              </a:rPr>
              <a:t>!”</a:t>
            </a: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Options:</a:t>
            </a:r>
          </a:p>
          <a:p>
            <a:pPr marL="0" indent="0">
              <a:buNone/>
            </a:pPr>
            <a:r>
              <a:rPr lang="en-GB" dirty="0" smtClean="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smtClean="0">
                <a:solidFill>
                  <a:srgbClr val="00AEEF"/>
                </a:solidFill>
                <a:latin typeface="Arial" panose="020B0604020202020204" pitchFamily="34" charset="0"/>
                <a:cs typeface="Arial" panose="020B0604020202020204" pitchFamily="34" charset="0"/>
              </a:rPr>
              <a:t>Executive </a:t>
            </a:r>
            <a:r>
              <a:rPr lang="en-GB" dirty="0">
                <a:solidFill>
                  <a:srgbClr val="00AEEF"/>
                </a:solidFill>
                <a:latin typeface="Arial" panose="020B0604020202020204" pitchFamily="34" charset="0"/>
                <a:cs typeface="Arial" panose="020B0604020202020204" pitchFamily="34" charset="0"/>
              </a:rPr>
              <a:t>Committee </a:t>
            </a:r>
            <a:r>
              <a:rPr lang="en-GB" dirty="0" smtClean="0">
                <a:solidFill>
                  <a:srgbClr val="00AEEF"/>
                </a:solidFill>
                <a:latin typeface="Arial" panose="020B0604020202020204" pitchFamily="34" charset="0"/>
                <a:cs typeface="Arial" panose="020B0604020202020204" pitchFamily="34" charset="0"/>
              </a:rPr>
              <a:t>Member</a:t>
            </a: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BCUSU Staff</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686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5" end="5"/>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5" end="5"/>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6" end="6"/>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Quote 6</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marL="0" indent="0">
              <a:buNone/>
            </a:pPr>
            <a:r>
              <a:rPr lang="en-GB" dirty="0" smtClean="0">
                <a:solidFill>
                  <a:srgbClr val="00AEEF"/>
                </a:solidFill>
                <a:latin typeface="Arial" panose="020B0604020202020204" pitchFamily="34" charset="0"/>
                <a:cs typeface="Arial" panose="020B0604020202020204" pitchFamily="34" charset="0"/>
              </a:rPr>
              <a:t>“It’s </a:t>
            </a:r>
            <a:r>
              <a:rPr lang="en-GB" dirty="0">
                <a:solidFill>
                  <a:srgbClr val="00AEEF"/>
                </a:solidFill>
                <a:latin typeface="Arial" panose="020B0604020202020204" pitchFamily="34" charset="0"/>
                <a:cs typeface="Arial" panose="020B0604020202020204" pitchFamily="34" charset="0"/>
              </a:rPr>
              <a:t>amazing how much the </a:t>
            </a:r>
            <a:r>
              <a:rPr lang="en-GB" dirty="0" err="1">
                <a:solidFill>
                  <a:srgbClr val="00AEEF"/>
                </a:solidFill>
                <a:latin typeface="Arial" panose="020B0604020202020204" pitchFamily="34" charset="0"/>
                <a:cs typeface="Arial" panose="020B0604020202020204" pitchFamily="34" charset="0"/>
              </a:rPr>
              <a:t>Sabbs</a:t>
            </a:r>
            <a:r>
              <a:rPr lang="en-GB" dirty="0">
                <a:solidFill>
                  <a:srgbClr val="00AEEF"/>
                </a:solidFill>
                <a:latin typeface="Arial" panose="020B0604020202020204" pitchFamily="34" charset="0"/>
                <a:cs typeface="Arial" panose="020B0604020202020204" pitchFamily="34" charset="0"/>
              </a:rPr>
              <a:t> blag to get </a:t>
            </a:r>
            <a:r>
              <a:rPr lang="en-GB" dirty="0" smtClean="0">
                <a:solidFill>
                  <a:srgbClr val="00AEEF"/>
                </a:solidFill>
                <a:latin typeface="Arial" panose="020B0604020202020204" pitchFamily="34" charset="0"/>
                <a:cs typeface="Arial" panose="020B0604020202020204" pitchFamily="34" charset="0"/>
              </a:rPr>
              <a:t>their </a:t>
            </a:r>
            <a:r>
              <a:rPr lang="en-GB" dirty="0">
                <a:solidFill>
                  <a:srgbClr val="00AEEF"/>
                </a:solidFill>
                <a:latin typeface="Arial" panose="020B0604020202020204" pitchFamily="34" charset="0"/>
                <a:cs typeface="Arial" panose="020B0604020202020204" pitchFamily="34" charset="0"/>
              </a:rPr>
              <a:t>point </a:t>
            </a:r>
            <a:r>
              <a:rPr lang="en-GB" dirty="0" smtClean="0">
                <a:solidFill>
                  <a:srgbClr val="00AEEF"/>
                </a:solidFill>
                <a:latin typeface="Arial" panose="020B0604020202020204" pitchFamily="34" charset="0"/>
                <a:cs typeface="Arial" panose="020B0604020202020204" pitchFamily="34" charset="0"/>
              </a:rPr>
              <a:t>across” </a:t>
            </a:r>
            <a:endParaRPr lang="en-GB" dirty="0">
              <a:solidFill>
                <a:srgbClr val="00AEEF"/>
              </a:solidFill>
              <a:latin typeface="Arial" panose="020B0604020202020204" pitchFamily="34" charset="0"/>
              <a:cs typeface="Arial" panose="020B0604020202020204" pitchFamily="34" charset="0"/>
            </a:endParaRP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Options:</a:t>
            </a:r>
          </a:p>
          <a:p>
            <a:pPr marL="0" indent="0">
              <a:buNone/>
            </a:pPr>
            <a:r>
              <a:rPr lang="en-GB" dirty="0">
                <a:solidFill>
                  <a:srgbClr val="00AEEF"/>
                </a:solidFill>
                <a:latin typeface="Arial" panose="020B0604020202020204" pitchFamily="34" charset="0"/>
                <a:cs typeface="Arial" panose="020B0604020202020204" pitchFamily="34" charset="0"/>
              </a:rPr>
              <a:t>Scrutiny Group Panel Member</a:t>
            </a:r>
          </a:p>
          <a:p>
            <a:pPr marL="0" indent="0">
              <a:buNone/>
            </a:pPr>
            <a:r>
              <a:rPr lang="en-GB" dirty="0">
                <a:solidFill>
                  <a:srgbClr val="00AEEF"/>
                </a:solidFill>
                <a:latin typeface="Arial" panose="020B0604020202020204" pitchFamily="34" charset="0"/>
                <a:cs typeface="Arial" panose="020B0604020202020204" pitchFamily="34" charset="0"/>
              </a:rPr>
              <a:t>Executive Committee Member</a:t>
            </a:r>
          </a:p>
          <a:p>
            <a:pPr marL="0" indent="0">
              <a:buNone/>
            </a:pPr>
            <a:r>
              <a:rPr lang="en-GB" dirty="0">
                <a:solidFill>
                  <a:srgbClr val="00AEEF"/>
                </a:solidFill>
                <a:latin typeface="Arial" panose="020B0604020202020204" pitchFamily="34" charset="0"/>
                <a:cs typeface="Arial" panose="020B0604020202020204" pitchFamily="34" charset="0"/>
              </a:rPr>
              <a:t>BCUSU Staff</a:t>
            </a: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919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3" end="3"/>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3" end="3"/>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4" end="4"/>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Training</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r>
              <a:rPr lang="en-GB" sz="2300" dirty="0" smtClean="0">
                <a:solidFill>
                  <a:srgbClr val="00AEEF"/>
                </a:solidFill>
                <a:latin typeface="Arial" panose="020B0604020202020204" pitchFamily="34" charset="0"/>
                <a:cs typeface="Arial" panose="020B0604020202020204" pitchFamily="34" charset="0"/>
              </a:rPr>
              <a:t>Led by Student Voice Coordinator </a:t>
            </a:r>
          </a:p>
          <a:p>
            <a:pPr marL="0" indent="0">
              <a:buNone/>
            </a:pPr>
            <a:endParaRPr lang="en-GB" sz="2300" dirty="0" smtClean="0">
              <a:solidFill>
                <a:srgbClr val="00AEEF"/>
              </a:solidFill>
              <a:latin typeface="Arial" panose="020B0604020202020204" pitchFamily="34" charset="0"/>
              <a:cs typeface="Arial" panose="020B0604020202020204" pitchFamily="34" charset="0"/>
            </a:endParaRPr>
          </a:p>
          <a:p>
            <a:r>
              <a:rPr lang="en-GB" sz="2300" dirty="0" smtClean="0">
                <a:solidFill>
                  <a:srgbClr val="00AEEF"/>
                </a:solidFill>
                <a:latin typeface="Arial" panose="020B0604020202020204" pitchFamily="34" charset="0"/>
                <a:cs typeface="Arial" panose="020B0604020202020204" pitchFamily="34" charset="0"/>
              </a:rPr>
              <a:t>Panel provided with</a:t>
            </a:r>
          </a:p>
          <a:p>
            <a:pPr lvl="1"/>
            <a:r>
              <a:rPr lang="en-GB" sz="2300" dirty="0" smtClean="0">
                <a:solidFill>
                  <a:srgbClr val="00AEEF"/>
                </a:solidFill>
                <a:latin typeface="Arial" panose="020B0604020202020204" pitchFamily="34" charset="0"/>
                <a:cs typeface="Arial" panose="020B0604020202020204" pitchFamily="34" charset="0"/>
              </a:rPr>
              <a:t>BCUSU Byelaws</a:t>
            </a:r>
          </a:p>
          <a:p>
            <a:pPr lvl="1"/>
            <a:r>
              <a:rPr lang="en-GB" sz="2300" dirty="0" smtClean="0">
                <a:solidFill>
                  <a:srgbClr val="00AEEF"/>
                </a:solidFill>
                <a:latin typeface="Arial" panose="020B0604020202020204" pitchFamily="34" charset="0"/>
                <a:cs typeface="Arial" panose="020B0604020202020204" pitchFamily="34" charset="0"/>
              </a:rPr>
              <a:t>Power of 3 for each member of the Officer team</a:t>
            </a:r>
          </a:p>
          <a:p>
            <a:pPr lvl="1"/>
            <a:r>
              <a:rPr lang="en-GB" sz="2300" dirty="0" smtClean="0">
                <a:solidFill>
                  <a:srgbClr val="00AEEF"/>
                </a:solidFill>
                <a:latin typeface="Arial" panose="020B0604020202020204" pitchFamily="34" charset="0"/>
                <a:cs typeface="Arial" panose="020B0604020202020204" pitchFamily="34" charset="0"/>
              </a:rPr>
              <a:t>Election manifestos </a:t>
            </a:r>
          </a:p>
          <a:p>
            <a:pPr lvl="1"/>
            <a:r>
              <a:rPr lang="en-GB" sz="2300" dirty="0" smtClean="0">
                <a:solidFill>
                  <a:srgbClr val="00AEEF"/>
                </a:solidFill>
                <a:latin typeface="Arial" panose="020B0604020202020204" pitchFamily="34" charset="0"/>
                <a:cs typeface="Arial" panose="020B0604020202020204" pitchFamily="34" charset="0"/>
              </a:rPr>
              <a:t>Officer yearly campaign plan</a:t>
            </a:r>
          </a:p>
          <a:p>
            <a:pPr lvl="1"/>
            <a:r>
              <a:rPr lang="en-GB" sz="2300" dirty="0" smtClean="0">
                <a:solidFill>
                  <a:srgbClr val="00AEEF"/>
                </a:solidFill>
                <a:latin typeface="Arial" panose="020B0604020202020204" pitchFamily="34" charset="0"/>
                <a:cs typeface="Arial" panose="020B0604020202020204" pitchFamily="34" charset="0"/>
              </a:rPr>
              <a:t>Policies Officers are mandated to work towards</a:t>
            </a:r>
          </a:p>
        </p:txBody>
      </p:sp>
    </p:spTree>
    <p:extLst>
      <p:ext uri="{BB962C8B-B14F-4D97-AF65-F5344CB8AC3E}">
        <p14:creationId xmlns:p14="http://schemas.microsoft.com/office/powerpoint/2010/main" val="3205971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556897"/>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Scrutiny Group Power</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8176" y="1405741"/>
            <a:ext cx="8411378" cy="4800055"/>
          </a:xfrm>
        </p:spPr>
        <p:txBody>
          <a:bodyPr>
            <a:normAutofit fontScale="92500" lnSpcReduction="10000"/>
          </a:bodyPr>
          <a:lstStyle/>
          <a:p>
            <a:endParaRPr lang="en-GB" dirty="0"/>
          </a:p>
          <a:p>
            <a:r>
              <a:rPr lang="en-GB" sz="2500" dirty="0">
                <a:solidFill>
                  <a:srgbClr val="00AEEF"/>
                </a:solidFill>
                <a:latin typeface="Arial" panose="020B0604020202020204" pitchFamily="34" charset="0"/>
                <a:cs typeface="Arial" panose="020B0604020202020204" pitchFamily="34" charset="0"/>
              </a:rPr>
              <a:t>C</a:t>
            </a:r>
            <a:r>
              <a:rPr lang="en-GB" sz="2500" dirty="0" smtClean="0">
                <a:solidFill>
                  <a:srgbClr val="00AEEF"/>
                </a:solidFill>
                <a:latin typeface="Arial" panose="020B0604020202020204" pitchFamily="34" charset="0"/>
                <a:cs typeface="Arial" panose="020B0604020202020204" pitchFamily="34" charset="0"/>
              </a:rPr>
              <a:t>ensure </a:t>
            </a:r>
            <a:r>
              <a:rPr lang="en-GB" sz="2500" dirty="0">
                <a:solidFill>
                  <a:srgbClr val="00AEEF"/>
                </a:solidFill>
                <a:latin typeface="Arial" panose="020B0604020202020204" pitchFamily="34" charset="0"/>
                <a:cs typeface="Arial" panose="020B0604020202020204" pitchFamily="34" charset="0"/>
              </a:rPr>
              <a:t>of the Executive Officer. </a:t>
            </a:r>
            <a:endParaRPr lang="en-GB" sz="2500" dirty="0" smtClean="0">
              <a:solidFill>
                <a:srgbClr val="00AEEF"/>
              </a:solidFill>
              <a:latin typeface="Arial" panose="020B0604020202020204" pitchFamily="34" charset="0"/>
              <a:cs typeface="Arial" panose="020B0604020202020204" pitchFamily="34" charset="0"/>
            </a:endParaRPr>
          </a:p>
          <a:p>
            <a:pPr marL="0" indent="0">
              <a:buNone/>
            </a:pPr>
            <a:endParaRPr lang="en-GB" sz="2500" dirty="0">
              <a:solidFill>
                <a:srgbClr val="00AEEF"/>
              </a:solidFill>
              <a:latin typeface="Arial" panose="020B0604020202020204" pitchFamily="34" charset="0"/>
              <a:cs typeface="Arial" panose="020B0604020202020204" pitchFamily="34" charset="0"/>
            </a:endParaRPr>
          </a:p>
          <a:p>
            <a:r>
              <a:rPr lang="en-GB" sz="2500" dirty="0" smtClean="0">
                <a:solidFill>
                  <a:srgbClr val="00AEEF"/>
                </a:solidFill>
                <a:latin typeface="Arial" panose="020B0604020202020204" pitchFamily="34" charset="0"/>
                <a:cs typeface="Arial" panose="020B0604020202020204" pitchFamily="34" charset="0"/>
              </a:rPr>
              <a:t>Request </a:t>
            </a:r>
            <a:r>
              <a:rPr lang="en-GB" sz="2500" dirty="0">
                <a:solidFill>
                  <a:srgbClr val="00AEEF"/>
                </a:solidFill>
                <a:latin typeface="Arial" panose="020B0604020202020204" pitchFamily="34" charset="0"/>
                <a:cs typeface="Arial" panose="020B0604020202020204" pitchFamily="34" charset="0"/>
              </a:rPr>
              <a:t>the Trustee Board approve the suspension of the Executive Officer from duty, for a period not exceeding one month</a:t>
            </a:r>
            <a:r>
              <a:rPr lang="en-GB" sz="2500" dirty="0" smtClean="0">
                <a:solidFill>
                  <a:srgbClr val="00AEEF"/>
                </a:solidFill>
                <a:latin typeface="Arial" panose="020B0604020202020204" pitchFamily="34" charset="0"/>
                <a:cs typeface="Arial" panose="020B0604020202020204" pitchFamily="34" charset="0"/>
              </a:rPr>
              <a:t>.</a:t>
            </a:r>
          </a:p>
          <a:p>
            <a:pPr marL="0" indent="0">
              <a:buNone/>
            </a:pPr>
            <a:endParaRPr lang="en-GB" sz="2500" dirty="0">
              <a:solidFill>
                <a:srgbClr val="00AEEF"/>
              </a:solidFill>
              <a:latin typeface="Arial" panose="020B0604020202020204" pitchFamily="34" charset="0"/>
              <a:cs typeface="Arial" panose="020B0604020202020204" pitchFamily="34" charset="0"/>
            </a:endParaRPr>
          </a:p>
          <a:p>
            <a:r>
              <a:rPr lang="en-GB" sz="2500" dirty="0" smtClean="0">
                <a:solidFill>
                  <a:srgbClr val="00AEEF"/>
                </a:solidFill>
                <a:latin typeface="Arial" panose="020B0604020202020204" pitchFamily="34" charset="0"/>
                <a:cs typeface="Arial" panose="020B0604020202020204" pitchFamily="34" charset="0"/>
              </a:rPr>
              <a:t>Request </a:t>
            </a:r>
            <a:r>
              <a:rPr lang="en-GB" sz="2500" dirty="0">
                <a:solidFill>
                  <a:srgbClr val="00AEEF"/>
                </a:solidFill>
                <a:latin typeface="Arial" panose="020B0604020202020204" pitchFamily="34" charset="0"/>
                <a:cs typeface="Arial" panose="020B0604020202020204" pitchFamily="34" charset="0"/>
              </a:rPr>
              <a:t>the Trustee Board call a Referendum as outlined in Bye-law 9 to consider the removal of the Executive Officer. </a:t>
            </a:r>
            <a:endParaRPr lang="en-GB" sz="2500" dirty="0" smtClean="0">
              <a:solidFill>
                <a:srgbClr val="00AEEF"/>
              </a:solidFill>
              <a:latin typeface="Arial" panose="020B0604020202020204" pitchFamily="34" charset="0"/>
              <a:cs typeface="Arial" panose="020B0604020202020204" pitchFamily="34" charset="0"/>
            </a:endParaRPr>
          </a:p>
          <a:p>
            <a:endParaRPr lang="en-GB" sz="2500" dirty="0"/>
          </a:p>
          <a:p>
            <a:r>
              <a:rPr lang="en-GB" sz="2500" dirty="0">
                <a:solidFill>
                  <a:srgbClr val="00AEEF"/>
                </a:solidFill>
                <a:latin typeface="Arial" panose="020B0604020202020204" pitchFamily="34" charset="0"/>
                <a:cs typeface="Arial" panose="020B0604020202020204" pitchFamily="34" charset="0"/>
              </a:rPr>
              <a:t>The Scrutiny Group will then vote on which action to take with a simple majority </a:t>
            </a:r>
            <a:r>
              <a:rPr lang="en-GB" sz="2500" dirty="0" smtClean="0">
                <a:solidFill>
                  <a:srgbClr val="00AEEF"/>
                </a:solidFill>
                <a:latin typeface="Arial" panose="020B0604020202020204" pitchFamily="34" charset="0"/>
                <a:cs typeface="Arial" panose="020B0604020202020204" pitchFamily="34" charset="0"/>
              </a:rPr>
              <a:t>prevailing </a:t>
            </a:r>
            <a:endParaRPr lang="en-GB" sz="2500" dirty="0">
              <a:solidFill>
                <a:srgbClr val="00AEEF"/>
              </a:solidFill>
              <a:latin typeface="Arial" panose="020B0604020202020204" pitchFamily="34" charset="0"/>
              <a:cs typeface="Arial" panose="020B0604020202020204" pitchFamily="34" charset="0"/>
            </a:endParaRPr>
          </a:p>
          <a:p>
            <a:endParaRPr lang="en-GB" sz="2300"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245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657971"/>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Scrutiny Group Power</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endParaRPr lang="en-GB" dirty="0"/>
          </a:p>
          <a:p>
            <a:r>
              <a:rPr lang="en-GB" sz="2500" dirty="0" smtClean="0">
                <a:solidFill>
                  <a:srgbClr val="00AEEF"/>
                </a:solidFill>
                <a:latin typeface="Arial" panose="020B0604020202020204" pitchFamily="34" charset="0"/>
                <a:cs typeface="Arial" panose="020B0604020202020204" pitchFamily="34" charset="0"/>
              </a:rPr>
              <a:t>Safeguards</a:t>
            </a:r>
          </a:p>
          <a:p>
            <a:pPr lvl="1"/>
            <a:r>
              <a:rPr lang="en-GB" sz="2500" dirty="0" smtClean="0">
                <a:solidFill>
                  <a:srgbClr val="00AEEF"/>
                </a:solidFill>
                <a:latin typeface="Arial" panose="020B0604020202020204" pitchFamily="34" charset="0"/>
                <a:cs typeface="Arial" panose="020B0604020202020204" pitchFamily="34" charset="0"/>
              </a:rPr>
              <a:t>Trustee Board must approve any suspension or call for referendum </a:t>
            </a:r>
          </a:p>
          <a:p>
            <a:pPr lvl="1"/>
            <a:endParaRPr lang="en-GB" sz="2500"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182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657971"/>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Action taken 16-17</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8176" y="1840620"/>
            <a:ext cx="8411378" cy="4800055"/>
          </a:xfrm>
        </p:spPr>
        <p:txBody>
          <a:bodyPr>
            <a:normAutofit/>
          </a:bodyPr>
          <a:lstStyle/>
          <a:p>
            <a:r>
              <a:rPr lang="en-GB" sz="2700" dirty="0" smtClean="0">
                <a:solidFill>
                  <a:srgbClr val="00AEEF"/>
                </a:solidFill>
                <a:latin typeface="Arial" panose="020B0604020202020204" pitchFamily="34" charset="0"/>
                <a:cs typeface="Arial" panose="020B0604020202020204" pitchFamily="34" charset="0"/>
              </a:rPr>
              <a:t>5 Officer censures </a:t>
            </a:r>
          </a:p>
          <a:p>
            <a:pPr marL="0" indent="0">
              <a:buNone/>
            </a:pPr>
            <a:endParaRPr lang="en-GB" sz="2700" dirty="0" smtClean="0">
              <a:solidFill>
                <a:srgbClr val="00AEEF"/>
              </a:solidFill>
              <a:latin typeface="Arial" panose="020B0604020202020204" pitchFamily="34" charset="0"/>
              <a:cs typeface="Arial" panose="020B0604020202020204" pitchFamily="34" charset="0"/>
            </a:endParaRPr>
          </a:p>
          <a:p>
            <a:r>
              <a:rPr lang="en-GB" sz="2700" dirty="0" smtClean="0">
                <a:solidFill>
                  <a:srgbClr val="00AEEF"/>
                </a:solidFill>
                <a:latin typeface="Arial" panose="020B0604020202020204" pitchFamily="34" charset="0"/>
                <a:cs typeface="Arial" panose="020B0604020202020204" pitchFamily="34" charset="0"/>
              </a:rPr>
              <a:t>1 call for suspension (not upheld by Trustee Board)</a:t>
            </a:r>
          </a:p>
          <a:p>
            <a:pPr marL="0" indent="0">
              <a:buNone/>
            </a:pPr>
            <a:endParaRPr lang="en-GB" sz="2700" dirty="0" smtClean="0">
              <a:solidFill>
                <a:srgbClr val="00AEEF"/>
              </a:solidFill>
              <a:latin typeface="Arial" panose="020B0604020202020204" pitchFamily="34" charset="0"/>
              <a:cs typeface="Arial" panose="020B0604020202020204" pitchFamily="34" charset="0"/>
            </a:endParaRPr>
          </a:p>
          <a:p>
            <a:r>
              <a:rPr lang="en-GB" sz="2700" dirty="0" smtClean="0">
                <a:solidFill>
                  <a:srgbClr val="00AEEF"/>
                </a:solidFill>
                <a:latin typeface="Arial" panose="020B0604020202020204" pitchFamily="34" charset="0"/>
                <a:cs typeface="Arial" panose="020B0604020202020204" pitchFamily="34" charset="0"/>
              </a:rPr>
              <a:t>2 PTO’s removed from post </a:t>
            </a:r>
            <a:endParaRPr lang="en-GB" sz="27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098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Other Quotes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075235"/>
            <a:ext cx="8411378" cy="4800055"/>
          </a:xfrm>
        </p:spPr>
        <p:txBody>
          <a:bodyPr>
            <a:normAutofit fontScale="77500" lnSpcReduction="20000"/>
          </a:bodyPr>
          <a:lstStyle/>
          <a:p>
            <a:r>
              <a:rPr lang="en-GB" b="1" dirty="0" smtClean="0">
                <a:solidFill>
                  <a:srgbClr val="00AEEF"/>
                </a:solidFill>
                <a:latin typeface="Arial" panose="020B0604020202020204" pitchFamily="34" charset="0"/>
                <a:cs typeface="Arial" panose="020B0604020202020204" pitchFamily="34" charset="0"/>
              </a:rPr>
              <a:t>Group Panel </a:t>
            </a:r>
            <a:r>
              <a:rPr lang="en-GB" b="1" dirty="0" smtClean="0">
                <a:solidFill>
                  <a:srgbClr val="00AEEF"/>
                </a:solidFill>
                <a:latin typeface="Arial" panose="020B0604020202020204" pitchFamily="34" charset="0"/>
                <a:cs typeface="Arial" panose="020B0604020202020204" pitchFamily="34" charset="0"/>
              </a:rPr>
              <a:t>Members</a:t>
            </a:r>
            <a:endParaRPr lang="en-GB" dirty="0">
              <a:solidFill>
                <a:srgbClr val="00AEEF"/>
              </a:solidFill>
              <a:latin typeface="Arial" panose="020B0604020202020204" pitchFamily="34" charset="0"/>
              <a:cs typeface="Arial" panose="020B0604020202020204" pitchFamily="34" charset="0"/>
            </a:endParaRPr>
          </a:p>
          <a:p>
            <a:pPr marL="0" indent="0">
              <a:buNone/>
            </a:pPr>
            <a:r>
              <a:rPr lang="en-GB" b="1" dirty="0">
                <a:solidFill>
                  <a:srgbClr val="00AEEF"/>
                </a:solidFill>
                <a:latin typeface="Arial" panose="020B0604020202020204" pitchFamily="34" charset="0"/>
                <a:cs typeface="Arial" panose="020B0604020202020204" pitchFamily="34" charset="0"/>
              </a:rPr>
              <a:t>Negative – </a:t>
            </a:r>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“Staff </a:t>
            </a:r>
            <a:r>
              <a:rPr lang="en-GB" dirty="0">
                <a:solidFill>
                  <a:srgbClr val="00AEEF"/>
                </a:solidFill>
                <a:latin typeface="Arial" panose="020B0604020202020204" pitchFamily="34" charset="0"/>
                <a:cs typeface="Arial" panose="020B0604020202020204" pitchFamily="34" charset="0"/>
              </a:rPr>
              <a:t>are not prepared to take forward our recommendations and will look for a ‘way out</a:t>
            </a:r>
            <a:r>
              <a:rPr lang="en-GB" dirty="0" smtClean="0">
                <a:solidFill>
                  <a:srgbClr val="00AEEF"/>
                </a:solidFill>
                <a:latin typeface="Arial" panose="020B0604020202020204" pitchFamily="34" charset="0"/>
                <a:cs typeface="Arial" panose="020B0604020202020204" pitchFamily="34" charset="0"/>
              </a:rPr>
              <a:t>’”</a:t>
            </a: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“The </a:t>
            </a:r>
            <a:r>
              <a:rPr lang="en-GB" dirty="0">
                <a:solidFill>
                  <a:srgbClr val="00AEEF"/>
                </a:solidFill>
                <a:latin typeface="Arial" panose="020B0604020202020204" pitchFamily="34" charset="0"/>
                <a:cs typeface="Arial" panose="020B0604020202020204" pitchFamily="34" charset="0"/>
              </a:rPr>
              <a:t>Exec don’t take this meeting seriously. One of them fell asleep in it</a:t>
            </a:r>
            <a:r>
              <a:rPr lang="en-GB" dirty="0" smtClean="0">
                <a:solidFill>
                  <a:srgbClr val="00AEEF"/>
                </a:solidFill>
                <a:latin typeface="Arial" panose="020B0604020202020204" pitchFamily="34" charset="0"/>
                <a:cs typeface="Arial" panose="020B0604020202020204" pitchFamily="34" charset="0"/>
              </a:rPr>
              <a:t>!”</a:t>
            </a: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“Could </a:t>
            </a:r>
            <a:r>
              <a:rPr lang="en-GB" dirty="0">
                <a:solidFill>
                  <a:srgbClr val="00AEEF"/>
                </a:solidFill>
                <a:latin typeface="Arial" panose="020B0604020202020204" pitchFamily="34" charset="0"/>
                <a:cs typeface="Arial" panose="020B0604020202020204" pitchFamily="34" charset="0"/>
              </a:rPr>
              <a:t>have done with more of an explanation on what happens after our decisions are made</a:t>
            </a:r>
            <a:r>
              <a:rPr lang="en-GB" dirty="0" smtClean="0">
                <a:solidFill>
                  <a:srgbClr val="00AEEF"/>
                </a:solidFill>
                <a:latin typeface="Arial" panose="020B0604020202020204" pitchFamily="34" charset="0"/>
                <a:cs typeface="Arial" panose="020B0604020202020204" pitchFamily="34" charset="0"/>
              </a:rPr>
              <a:t>.” </a:t>
            </a:r>
            <a:endParaRPr lang="en-GB" dirty="0" smtClean="0">
              <a:solidFill>
                <a:srgbClr val="00AEEF"/>
              </a:solidFill>
              <a:latin typeface="Arial" panose="020B0604020202020204" pitchFamily="34" charset="0"/>
              <a:cs typeface="Arial" panose="020B0604020202020204" pitchFamily="34" charset="0"/>
            </a:endParaRP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“Students </a:t>
            </a:r>
            <a:r>
              <a:rPr lang="en-GB" dirty="0">
                <a:solidFill>
                  <a:srgbClr val="00AEEF"/>
                </a:solidFill>
                <a:latin typeface="Arial" panose="020B0604020202020204" pitchFamily="34" charset="0"/>
                <a:cs typeface="Arial" panose="020B0604020202020204" pitchFamily="34" charset="0"/>
              </a:rPr>
              <a:t>on my course don’t know that this system exists</a:t>
            </a:r>
            <a:r>
              <a:rPr lang="en-GB" dirty="0" smtClean="0">
                <a:solidFill>
                  <a:srgbClr val="00AEEF"/>
                </a:solidFill>
                <a:latin typeface="Arial" panose="020B0604020202020204" pitchFamily="34" charset="0"/>
                <a:cs typeface="Arial" panose="020B0604020202020204" pitchFamily="34" charset="0"/>
              </a:rPr>
              <a:t>.” </a:t>
            </a:r>
            <a:endParaRPr lang="en-GB"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41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2453" y="51282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Disclaimer/Essential Info</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945022"/>
            <a:ext cx="8229600" cy="4525963"/>
          </a:xfrm>
        </p:spPr>
        <p:txBody>
          <a:bodyPr>
            <a:normAutofit/>
          </a:bodyPr>
          <a:lstStyle/>
          <a:p>
            <a:r>
              <a:rPr lang="en-GB" sz="2500" dirty="0" smtClean="0">
                <a:solidFill>
                  <a:srgbClr val="00AEEF"/>
                </a:solidFill>
                <a:latin typeface="Arial" panose="020B0604020202020204" pitchFamily="34" charset="0"/>
                <a:cs typeface="Arial" panose="020B0604020202020204" pitchFamily="34" charset="0"/>
              </a:rPr>
              <a:t>I talk very fast…</a:t>
            </a:r>
          </a:p>
          <a:p>
            <a:endParaRPr lang="en-GB" sz="2500" dirty="0" smtClean="0">
              <a:solidFill>
                <a:srgbClr val="00AEEF"/>
              </a:solidFill>
              <a:latin typeface="Arial" panose="020B0604020202020204" pitchFamily="34" charset="0"/>
              <a:cs typeface="Arial" panose="020B0604020202020204" pitchFamily="34" charset="0"/>
            </a:endParaRPr>
          </a:p>
          <a:p>
            <a:r>
              <a:rPr lang="en-GB" sz="2500" dirty="0" smtClean="0">
                <a:solidFill>
                  <a:srgbClr val="00AEEF"/>
                </a:solidFill>
                <a:latin typeface="Arial" panose="020B0604020202020204" pitchFamily="34" charset="0"/>
                <a:cs typeface="Arial" panose="020B0604020202020204" pitchFamily="34" charset="0"/>
              </a:rPr>
              <a:t>Plenty of operational information</a:t>
            </a:r>
          </a:p>
          <a:p>
            <a:endParaRPr lang="en-GB" sz="2500" dirty="0">
              <a:solidFill>
                <a:srgbClr val="00AEEF"/>
              </a:solidFill>
              <a:latin typeface="Arial" panose="020B0604020202020204" pitchFamily="34" charset="0"/>
              <a:cs typeface="Arial" panose="020B0604020202020204" pitchFamily="34" charset="0"/>
            </a:endParaRPr>
          </a:p>
          <a:p>
            <a:r>
              <a:rPr lang="en-GB" sz="2500" dirty="0" smtClean="0">
                <a:solidFill>
                  <a:srgbClr val="00AEEF"/>
                </a:solidFill>
                <a:latin typeface="Arial" panose="020B0604020202020204" pitchFamily="34" charset="0"/>
                <a:cs typeface="Arial" panose="020B0604020202020204" pitchFamily="34" charset="0"/>
              </a:rPr>
              <a:t>The system has only been in place for 1 year</a:t>
            </a:r>
          </a:p>
          <a:p>
            <a:pPr marL="0" indent="0">
              <a:buNone/>
            </a:pPr>
            <a:endParaRPr lang="en-GB" sz="2500" dirty="0" smtClean="0">
              <a:solidFill>
                <a:srgbClr val="00AEEF"/>
              </a:solidFill>
              <a:latin typeface="Arial" panose="020B0604020202020204" pitchFamily="34" charset="0"/>
              <a:cs typeface="Arial" panose="020B0604020202020204" pitchFamily="34" charset="0"/>
            </a:endParaRPr>
          </a:p>
          <a:p>
            <a:r>
              <a:rPr lang="en-GB" sz="2500" dirty="0" smtClean="0">
                <a:solidFill>
                  <a:srgbClr val="00AEEF"/>
                </a:solidFill>
                <a:latin typeface="Arial" panose="020B0604020202020204" pitchFamily="34" charset="0"/>
                <a:cs typeface="Arial" panose="020B0604020202020204" pitchFamily="34" charset="0"/>
              </a:rPr>
              <a:t>I definitely don’t have all the answers</a:t>
            </a:r>
          </a:p>
        </p:txBody>
      </p:sp>
    </p:spTree>
    <p:extLst>
      <p:ext uri="{BB962C8B-B14F-4D97-AF65-F5344CB8AC3E}">
        <p14:creationId xmlns:p14="http://schemas.microsoft.com/office/powerpoint/2010/main" val="3688312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0"/>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Other Quotes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896962"/>
            <a:ext cx="8411378" cy="5472665"/>
          </a:xfrm>
        </p:spPr>
        <p:txBody>
          <a:bodyPr>
            <a:normAutofit fontScale="70000" lnSpcReduction="20000"/>
          </a:bodyPr>
          <a:lstStyle/>
          <a:p>
            <a:r>
              <a:rPr lang="en-GB" b="1" dirty="0" smtClean="0">
                <a:solidFill>
                  <a:srgbClr val="00AEEF"/>
                </a:solidFill>
                <a:latin typeface="Arial" panose="020B0604020202020204" pitchFamily="34" charset="0"/>
                <a:cs typeface="Arial" panose="020B0604020202020204" pitchFamily="34" charset="0"/>
              </a:rPr>
              <a:t>Group Panel </a:t>
            </a:r>
            <a:r>
              <a:rPr lang="en-GB" b="1" dirty="0" smtClean="0">
                <a:solidFill>
                  <a:srgbClr val="00AEEF"/>
                </a:solidFill>
                <a:latin typeface="Arial" panose="020B0604020202020204" pitchFamily="34" charset="0"/>
                <a:cs typeface="Arial" panose="020B0604020202020204" pitchFamily="34" charset="0"/>
              </a:rPr>
              <a:t>Members</a:t>
            </a:r>
            <a:endParaRPr lang="en-GB" dirty="0">
              <a:solidFill>
                <a:srgbClr val="00AEEF"/>
              </a:solidFill>
              <a:latin typeface="Arial" panose="020B0604020202020204" pitchFamily="34" charset="0"/>
              <a:cs typeface="Arial" panose="020B0604020202020204" pitchFamily="34" charset="0"/>
            </a:endParaRPr>
          </a:p>
          <a:p>
            <a:pPr marL="0" indent="0">
              <a:buNone/>
            </a:pPr>
            <a:r>
              <a:rPr lang="en-GB" b="1" dirty="0" smtClean="0">
                <a:solidFill>
                  <a:srgbClr val="00AEEF"/>
                </a:solidFill>
                <a:latin typeface="Arial" panose="020B0604020202020204" pitchFamily="34" charset="0"/>
                <a:cs typeface="Arial" panose="020B0604020202020204" pitchFamily="34" charset="0"/>
              </a:rPr>
              <a:t>Positive </a:t>
            </a:r>
            <a:r>
              <a:rPr lang="en-GB" b="1" dirty="0">
                <a:solidFill>
                  <a:srgbClr val="00AEEF"/>
                </a:solidFill>
                <a:latin typeface="Arial" panose="020B0604020202020204" pitchFamily="34" charset="0"/>
                <a:cs typeface="Arial" panose="020B0604020202020204" pitchFamily="34" charset="0"/>
              </a:rPr>
              <a:t>– </a:t>
            </a:r>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“Feel </a:t>
            </a:r>
            <a:r>
              <a:rPr lang="en-GB" dirty="0">
                <a:solidFill>
                  <a:srgbClr val="00AEEF"/>
                </a:solidFill>
                <a:latin typeface="Arial" panose="020B0604020202020204" pitchFamily="34" charset="0"/>
                <a:cs typeface="Arial" panose="020B0604020202020204" pitchFamily="34" charset="0"/>
              </a:rPr>
              <a:t>like I’m actually having chance to shape how my SU works and the sort of projects I want them to be working on</a:t>
            </a:r>
            <a:r>
              <a:rPr lang="en-GB" dirty="0" smtClean="0">
                <a:solidFill>
                  <a:srgbClr val="00AEEF"/>
                </a:solidFill>
                <a:latin typeface="Arial" panose="020B0604020202020204" pitchFamily="34" charset="0"/>
                <a:cs typeface="Arial" panose="020B0604020202020204" pitchFamily="34" charset="0"/>
              </a:rPr>
              <a:t>.” </a:t>
            </a:r>
            <a:endParaRPr lang="en-GB" dirty="0" smtClean="0">
              <a:solidFill>
                <a:srgbClr val="00AEEF"/>
              </a:solidFill>
              <a:latin typeface="Arial" panose="020B0604020202020204" pitchFamily="34" charset="0"/>
              <a:cs typeface="Arial" panose="020B0604020202020204" pitchFamily="34" charset="0"/>
            </a:endParaRP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“Great </a:t>
            </a:r>
            <a:r>
              <a:rPr lang="en-GB" dirty="0">
                <a:solidFill>
                  <a:srgbClr val="00AEEF"/>
                </a:solidFill>
                <a:latin typeface="Arial" panose="020B0604020202020204" pitchFamily="34" charset="0"/>
                <a:cs typeface="Arial" panose="020B0604020202020204" pitchFamily="34" charset="0"/>
              </a:rPr>
              <a:t>work experience to supplement my course</a:t>
            </a:r>
            <a:r>
              <a:rPr lang="en-GB" dirty="0" smtClean="0">
                <a:solidFill>
                  <a:srgbClr val="00AEEF"/>
                </a:solidFill>
                <a:latin typeface="Arial" panose="020B0604020202020204" pitchFamily="34" charset="0"/>
                <a:cs typeface="Arial" panose="020B0604020202020204" pitchFamily="34" charset="0"/>
              </a:rPr>
              <a:t>.” </a:t>
            </a:r>
            <a:endParaRPr lang="en-GB" dirty="0" smtClean="0">
              <a:solidFill>
                <a:srgbClr val="00AEEF"/>
              </a:solidFill>
              <a:latin typeface="Arial" panose="020B0604020202020204" pitchFamily="34" charset="0"/>
              <a:cs typeface="Arial" panose="020B0604020202020204" pitchFamily="34" charset="0"/>
            </a:endParaRP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“Given </a:t>
            </a:r>
            <a:r>
              <a:rPr lang="en-GB" dirty="0">
                <a:solidFill>
                  <a:srgbClr val="00AEEF"/>
                </a:solidFill>
                <a:latin typeface="Arial" panose="020B0604020202020204" pitchFamily="34" charset="0"/>
                <a:cs typeface="Arial" panose="020B0604020202020204" pitchFamily="34" charset="0"/>
              </a:rPr>
              <a:t>me a fantastic insight into how the SU and Exec work. But not sure I’m brave enough to be an officer and face this</a:t>
            </a:r>
            <a:r>
              <a:rPr lang="en-GB" dirty="0" smtClean="0">
                <a:solidFill>
                  <a:srgbClr val="00AEEF"/>
                </a:solidFill>
                <a:latin typeface="Arial" panose="020B0604020202020204" pitchFamily="34" charset="0"/>
                <a:cs typeface="Arial" panose="020B0604020202020204" pitchFamily="34" charset="0"/>
              </a:rPr>
              <a:t>!”</a:t>
            </a: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“Can </a:t>
            </a:r>
            <a:r>
              <a:rPr lang="en-GB" dirty="0">
                <a:solidFill>
                  <a:srgbClr val="00AEEF"/>
                </a:solidFill>
                <a:latin typeface="Arial" panose="020B0604020202020204" pitchFamily="34" charset="0"/>
                <a:cs typeface="Arial" panose="020B0604020202020204" pitchFamily="34" charset="0"/>
              </a:rPr>
              <a:t>I do this job even when I’m not a student anymore</a:t>
            </a:r>
            <a:r>
              <a:rPr lang="en-GB" dirty="0" smtClean="0">
                <a:solidFill>
                  <a:srgbClr val="00AEEF"/>
                </a:solidFill>
                <a:latin typeface="Arial" panose="020B0604020202020204" pitchFamily="34" charset="0"/>
                <a:cs typeface="Arial" panose="020B0604020202020204" pitchFamily="34" charset="0"/>
              </a:rPr>
              <a:t>?”</a:t>
            </a: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“I </a:t>
            </a:r>
            <a:r>
              <a:rPr lang="en-GB" dirty="0">
                <a:solidFill>
                  <a:srgbClr val="00AEEF"/>
                </a:solidFill>
                <a:latin typeface="Arial" panose="020B0604020202020204" pitchFamily="34" charset="0"/>
                <a:cs typeface="Arial" panose="020B0604020202020204" pitchFamily="34" charset="0"/>
              </a:rPr>
              <a:t>didn’t realise how much work the Exec actually get through. I was glad I was able to sit down and thank them in person rather than just presuming they sat on Facebook or messed around with their mates all </a:t>
            </a:r>
            <a:r>
              <a:rPr lang="en-GB" dirty="0" smtClean="0">
                <a:solidFill>
                  <a:srgbClr val="00AEEF"/>
                </a:solidFill>
                <a:latin typeface="Arial" panose="020B0604020202020204" pitchFamily="34" charset="0"/>
                <a:cs typeface="Arial" panose="020B0604020202020204" pitchFamily="34" charset="0"/>
              </a:rPr>
              <a:t>day.” </a:t>
            </a:r>
            <a:endParaRPr lang="en-GB"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37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141457"/>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Other Quotes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876182"/>
            <a:ext cx="8411378" cy="5192109"/>
          </a:xfrm>
        </p:spPr>
        <p:txBody>
          <a:bodyPr>
            <a:normAutofit fontScale="47500" lnSpcReduction="20000"/>
          </a:bodyPr>
          <a:lstStyle/>
          <a:p>
            <a:r>
              <a:rPr lang="en-GB" b="1" dirty="0" smtClean="0">
                <a:solidFill>
                  <a:srgbClr val="00AEEF"/>
                </a:solidFill>
                <a:latin typeface="Arial" panose="020B0604020202020204" pitchFamily="34" charset="0"/>
                <a:cs typeface="Arial" panose="020B0604020202020204" pitchFamily="34" charset="0"/>
              </a:rPr>
              <a:t>Executive Officers</a:t>
            </a:r>
            <a:endParaRPr lang="en-GB" dirty="0">
              <a:solidFill>
                <a:srgbClr val="00AEEF"/>
              </a:solidFill>
              <a:latin typeface="Arial" panose="020B0604020202020204" pitchFamily="34" charset="0"/>
              <a:cs typeface="Arial" panose="020B0604020202020204" pitchFamily="34" charset="0"/>
            </a:endParaRPr>
          </a:p>
          <a:p>
            <a:pPr marL="0" indent="0">
              <a:buNone/>
            </a:pPr>
            <a:r>
              <a:rPr lang="en-GB" dirty="0">
                <a:solidFill>
                  <a:srgbClr val="00AEEF"/>
                </a:solidFill>
                <a:latin typeface="Arial" panose="020B0604020202020204" pitchFamily="34" charset="0"/>
                <a:cs typeface="Arial" panose="020B0604020202020204" pitchFamily="34" charset="0"/>
              </a:rPr>
              <a:t> </a:t>
            </a:r>
            <a:r>
              <a:rPr lang="en-GB" b="1" dirty="0" smtClean="0">
                <a:solidFill>
                  <a:srgbClr val="00AEEF"/>
                </a:solidFill>
                <a:latin typeface="Arial" panose="020B0604020202020204" pitchFamily="34" charset="0"/>
                <a:cs typeface="Arial" panose="020B0604020202020204" pitchFamily="34" charset="0"/>
              </a:rPr>
              <a:t>Negatives </a:t>
            </a:r>
            <a:r>
              <a:rPr lang="en-GB" b="1" dirty="0">
                <a:solidFill>
                  <a:srgbClr val="00AEEF"/>
                </a:solidFill>
                <a:latin typeface="Arial" panose="020B0604020202020204" pitchFamily="34" charset="0"/>
                <a:cs typeface="Arial" panose="020B0604020202020204" pitchFamily="34" charset="0"/>
              </a:rPr>
              <a:t>– </a:t>
            </a:r>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a:t>
            </a:r>
            <a:r>
              <a:rPr lang="en-GB" sz="3800" dirty="0" smtClean="0">
                <a:solidFill>
                  <a:srgbClr val="00AEEF"/>
                </a:solidFill>
                <a:latin typeface="Arial" panose="020B0604020202020204" pitchFamily="34" charset="0"/>
                <a:cs typeface="Arial" panose="020B0604020202020204" pitchFamily="34" charset="0"/>
              </a:rPr>
              <a:t>The </a:t>
            </a:r>
            <a:r>
              <a:rPr lang="en-GB" sz="3800" dirty="0">
                <a:solidFill>
                  <a:srgbClr val="00AEEF"/>
                </a:solidFill>
                <a:latin typeface="Arial" panose="020B0604020202020204" pitchFamily="34" charset="0"/>
                <a:cs typeface="Arial" panose="020B0604020202020204" pitchFamily="34" charset="0"/>
              </a:rPr>
              <a:t>panel don’t know what they’re talking about as </a:t>
            </a:r>
            <a:r>
              <a:rPr lang="en-GB" sz="3800" dirty="0" smtClean="0">
                <a:solidFill>
                  <a:srgbClr val="00AEEF"/>
                </a:solidFill>
                <a:latin typeface="Arial" panose="020B0604020202020204" pitchFamily="34" charset="0"/>
                <a:cs typeface="Arial" panose="020B0604020202020204" pitchFamily="34" charset="0"/>
              </a:rPr>
              <a:t>they are </a:t>
            </a:r>
            <a:r>
              <a:rPr lang="en-GB" sz="3800" dirty="0">
                <a:solidFill>
                  <a:srgbClr val="00AEEF"/>
                </a:solidFill>
                <a:latin typeface="Arial" panose="020B0604020202020204" pitchFamily="34" charset="0"/>
                <a:cs typeface="Arial" panose="020B0604020202020204" pitchFamily="34" charset="0"/>
              </a:rPr>
              <a:t>not </a:t>
            </a:r>
            <a:r>
              <a:rPr lang="en-GB" sz="3800" dirty="0" err="1">
                <a:solidFill>
                  <a:srgbClr val="00AEEF"/>
                </a:solidFill>
                <a:latin typeface="Arial" panose="020B0604020202020204" pitchFamily="34" charset="0"/>
                <a:cs typeface="Arial" panose="020B0604020202020204" pitchFamily="34" charset="0"/>
              </a:rPr>
              <a:t>Sabbs</a:t>
            </a:r>
            <a:r>
              <a:rPr lang="en-GB" sz="3800" dirty="0">
                <a:solidFill>
                  <a:srgbClr val="00AEEF"/>
                </a:solidFill>
                <a:latin typeface="Arial" panose="020B0604020202020204" pitchFamily="34" charset="0"/>
                <a:cs typeface="Arial" panose="020B0604020202020204" pitchFamily="34" charset="0"/>
              </a:rPr>
              <a:t>. How can they judge us when they don’t get it</a:t>
            </a:r>
            <a:r>
              <a:rPr lang="en-GB" sz="3800" dirty="0" smtClean="0">
                <a:solidFill>
                  <a:srgbClr val="00AEEF"/>
                </a:solidFill>
                <a:latin typeface="Arial" panose="020B0604020202020204" pitchFamily="34" charset="0"/>
                <a:cs typeface="Arial" panose="020B0604020202020204" pitchFamily="34" charset="0"/>
              </a:rPr>
              <a:t>?”</a:t>
            </a: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“Can </a:t>
            </a:r>
            <a:r>
              <a:rPr lang="en-GB" sz="3800" dirty="0">
                <a:solidFill>
                  <a:srgbClr val="00AEEF"/>
                </a:solidFill>
                <a:latin typeface="Arial" panose="020B0604020202020204" pitchFamily="34" charset="0"/>
                <a:cs typeface="Arial" panose="020B0604020202020204" pitchFamily="34" charset="0"/>
              </a:rPr>
              <a:t>we please have Student Council back</a:t>
            </a:r>
            <a:r>
              <a:rPr lang="en-GB" sz="3800" dirty="0" smtClean="0">
                <a:solidFill>
                  <a:srgbClr val="00AEEF"/>
                </a:solidFill>
                <a:latin typeface="Arial" panose="020B0604020202020204" pitchFamily="34" charset="0"/>
                <a:cs typeface="Arial" panose="020B0604020202020204" pitchFamily="34" charset="0"/>
              </a:rPr>
              <a:t>?”</a:t>
            </a: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“The </a:t>
            </a:r>
            <a:r>
              <a:rPr lang="en-GB" sz="3800" dirty="0">
                <a:solidFill>
                  <a:srgbClr val="00AEEF"/>
                </a:solidFill>
                <a:latin typeface="Arial" panose="020B0604020202020204" pitchFamily="34" charset="0"/>
                <a:cs typeface="Arial" panose="020B0604020202020204" pitchFamily="34" charset="0"/>
              </a:rPr>
              <a:t>panel don’t talk to enough students to have an objective opinion. They just use their own opinions and that could be flawed</a:t>
            </a:r>
            <a:r>
              <a:rPr lang="en-GB" sz="3800" dirty="0" smtClean="0">
                <a:solidFill>
                  <a:srgbClr val="00AEEF"/>
                </a:solidFill>
                <a:latin typeface="Arial" panose="020B0604020202020204" pitchFamily="34" charset="0"/>
                <a:cs typeface="Arial" panose="020B0604020202020204" pitchFamily="34" charset="0"/>
              </a:rPr>
              <a:t>.”</a:t>
            </a: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“If we’re </a:t>
            </a:r>
            <a:r>
              <a:rPr lang="en-GB" sz="3800" dirty="0">
                <a:solidFill>
                  <a:srgbClr val="00AEEF"/>
                </a:solidFill>
                <a:latin typeface="Arial" panose="020B0604020202020204" pitchFamily="34" charset="0"/>
                <a:cs typeface="Arial" panose="020B0604020202020204" pitchFamily="34" charset="0"/>
              </a:rPr>
              <a:t>democratic we should be electing in the members of the panel rather than interviewing them</a:t>
            </a:r>
            <a:r>
              <a:rPr lang="en-GB" sz="3800" dirty="0" smtClean="0">
                <a:solidFill>
                  <a:srgbClr val="00AEEF"/>
                </a:solidFill>
                <a:latin typeface="Arial" panose="020B0604020202020204" pitchFamily="34" charset="0"/>
                <a:cs typeface="Arial" panose="020B0604020202020204" pitchFamily="34" charset="0"/>
              </a:rPr>
              <a:t>.” </a:t>
            </a:r>
            <a:endParaRPr lang="en-GB" sz="3800" dirty="0" smtClean="0">
              <a:solidFill>
                <a:srgbClr val="00AEEF"/>
              </a:solidFill>
              <a:latin typeface="Arial" panose="020B0604020202020204" pitchFamily="34" charset="0"/>
              <a:cs typeface="Arial" panose="020B0604020202020204" pitchFamily="34" charset="0"/>
            </a:endParaRP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“2 </a:t>
            </a:r>
            <a:r>
              <a:rPr lang="en-GB" sz="3800" dirty="0">
                <a:solidFill>
                  <a:srgbClr val="00AEEF"/>
                </a:solidFill>
                <a:latin typeface="Arial" panose="020B0604020202020204" pitchFamily="34" charset="0"/>
                <a:cs typeface="Arial" panose="020B0604020202020204" pitchFamily="34" charset="0"/>
              </a:rPr>
              <a:t>minutes isn’t long enough for me to give a fair reflection on all the work I have been doing</a:t>
            </a:r>
            <a:r>
              <a:rPr lang="en-GB" sz="3800" dirty="0" smtClean="0">
                <a:solidFill>
                  <a:srgbClr val="00AEEF"/>
                </a:solidFill>
                <a:latin typeface="Arial" panose="020B0604020202020204" pitchFamily="34" charset="0"/>
                <a:cs typeface="Arial" panose="020B0604020202020204" pitchFamily="34" charset="0"/>
              </a:rPr>
              <a:t>.”</a:t>
            </a: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“It </a:t>
            </a:r>
            <a:r>
              <a:rPr lang="en-GB" sz="3800" dirty="0">
                <a:solidFill>
                  <a:srgbClr val="00AEEF"/>
                </a:solidFill>
                <a:latin typeface="Arial" panose="020B0604020202020204" pitchFamily="34" charset="0"/>
                <a:cs typeface="Arial" panose="020B0604020202020204" pitchFamily="34" charset="0"/>
              </a:rPr>
              <a:t>feels like certain members of the team get away with not doing what they are supposed to be doing</a:t>
            </a:r>
            <a:r>
              <a:rPr lang="en-GB" sz="3800" dirty="0" smtClean="0">
                <a:solidFill>
                  <a:srgbClr val="00AEEF"/>
                </a:solidFill>
                <a:latin typeface="Arial" panose="020B0604020202020204" pitchFamily="34" charset="0"/>
                <a:cs typeface="Arial" panose="020B0604020202020204" pitchFamily="34" charset="0"/>
              </a:rPr>
              <a:t>.” </a:t>
            </a:r>
            <a:endParaRPr lang="en-GB" sz="3800" dirty="0" smtClean="0">
              <a:solidFill>
                <a:srgbClr val="00AEEF"/>
              </a:solidFill>
              <a:latin typeface="Arial" panose="020B0604020202020204" pitchFamily="34" charset="0"/>
              <a:cs typeface="Arial" panose="020B0604020202020204" pitchFamily="34" charset="0"/>
            </a:endParaRPr>
          </a:p>
          <a:p>
            <a:pPr lvl="0"/>
            <a:endParaRPr lang="en-GB" sz="3800" dirty="0">
              <a:solidFill>
                <a:srgbClr val="00AEEF"/>
              </a:solidFill>
              <a:latin typeface="Arial" panose="020B0604020202020204" pitchFamily="34" charset="0"/>
              <a:cs typeface="Arial" panose="020B0604020202020204" pitchFamily="34" charset="0"/>
            </a:endParaRPr>
          </a:p>
          <a:p>
            <a:pPr lvl="0"/>
            <a:r>
              <a:rPr lang="en-GB" sz="3800" dirty="0" smtClean="0">
                <a:solidFill>
                  <a:srgbClr val="00AEEF"/>
                </a:solidFill>
                <a:latin typeface="Arial" panose="020B0604020202020204" pitchFamily="34" charset="0"/>
                <a:cs typeface="Arial" panose="020B0604020202020204" pitchFamily="34" charset="0"/>
              </a:rPr>
              <a:t>“It </a:t>
            </a:r>
            <a:r>
              <a:rPr lang="en-GB" sz="3800" dirty="0">
                <a:solidFill>
                  <a:srgbClr val="00AEEF"/>
                </a:solidFill>
                <a:latin typeface="Arial" panose="020B0604020202020204" pitchFamily="34" charset="0"/>
                <a:cs typeface="Arial" panose="020B0604020202020204" pitchFamily="34" charset="0"/>
              </a:rPr>
              <a:t>needs to be more transparent; reports online, live stream of the meeting</a:t>
            </a:r>
            <a:r>
              <a:rPr lang="en-GB" sz="3800" dirty="0" smtClean="0">
                <a:solidFill>
                  <a:srgbClr val="00AEEF"/>
                </a:solidFill>
                <a:latin typeface="Arial" panose="020B0604020202020204" pitchFamily="34" charset="0"/>
                <a:cs typeface="Arial" panose="020B0604020202020204" pitchFamily="34" charset="0"/>
              </a:rPr>
              <a:t>.”</a:t>
            </a:r>
            <a:endParaRPr lang="en-GB" sz="3800"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54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Other Quotes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fontScale="85000" lnSpcReduction="10000"/>
          </a:bodyPr>
          <a:lstStyle/>
          <a:p>
            <a:r>
              <a:rPr lang="en-GB" b="1" dirty="0" smtClean="0">
                <a:solidFill>
                  <a:srgbClr val="00AEEF"/>
                </a:solidFill>
                <a:latin typeface="Arial" panose="020B0604020202020204" pitchFamily="34" charset="0"/>
                <a:cs typeface="Arial" panose="020B0604020202020204" pitchFamily="34" charset="0"/>
              </a:rPr>
              <a:t>Executive Officers</a:t>
            </a:r>
            <a:endParaRPr lang="en-GB" dirty="0">
              <a:solidFill>
                <a:srgbClr val="00AEEF"/>
              </a:solidFill>
              <a:latin typeface="Arial" panose="020B0604020202020204" pitchFamily="34" charset="0"/>
              <a:cs typeface="Arial" panose="020B0604020202020204" pitchFamily="34" charset="0"/>
            </a:endParaRPr>
          </a:p>
          <a:p>
            <a:pPr marL="0" indent="0">
              <a:buNone/>
            </a:pPr>
            <a:r>
              <a:rPr lang="en-GB" b="1" dirty="0" smtClean="0">
                <a:solidFill>
                  <a:srgbClr val="00AEEF"/>
                </a:solidFill>
                <a:latin typeface="Arial" panose="020B0604020202020204" pitchFamily="34" charset="0"/>
                <a:cs typeface="Arial" panose="020B0604020202020204" pitchFamily="34" charset="0"/>
              </a:rPr>
              <a:t>Positives -</a:t>
            </a:r>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“Glad </a:t>
            </a:r>
            <a:r>
              <a:rPr lang="en-GB" dirty="0">
                <a:solidFill>
                  <a:srgbClr val="00AEEF"/>
                </a:solidFill>
                <a:latin typeface="Arial" panose="020B0604020202020204" pitchFamily="34" charset="0"/>
                <a:cs typeface="Arial" panose="020B0604020202020204" pitchFamily="34" charset="0"/>
              </a:rPr>
              <a:t>to gain more student feedback and opinion on the work I am doing</a:t>
            </a:r>
            <a:r>
              <a:rPr lang="en-GB" dirty="0" smtClean="0">
                <a:solidFill>
                  <a:srgbClr val="00AEEF"/>
                </a:solidFill>
                <a:latin typeface="Arial" panose="020B0604020202020204" pitchFamily="34" charset="0"/>
                <a:cs typeface="Arial" panose="020B0604020202020204" pitchFamily="34" charset="0"/>
              </a:rPr>
              <a:t>.” </a:t>
            </a:r>
            <a:endParaRPr lang="en-GB" dirty="0" smtClean="0">
              <a:solidFill>
                <a:srgbClr val="00AEEF"/>
              </a:solidFill>
              <a:latin typeface="Arial" panose="020B0604020202020204" pitchFamily="34" charset="0"/>
              <a:cs typeface="Arial" panose="020B0604020202020204" pitchFamily="34" charset="0"/>
            </a:endParaRP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“So </a:t>
            </a:r>
            <a:r>
              <a:rPr lang="en-GB" dirty="0">
                <a:solidFill>
                  <a:srgbClr val="00AEEF"/>
                </a:solidFill>
                <a:latin typeface="Arial" panose="020B0604020202020204" pitchFamily="34" charset="0"/>
                <a:cs typeface="Arial" panose="020B0604020202020204" pitchFamily="34" charset="0"/>
              </a:rPr>
              <a:t>much more effective than Student Council. </a:t>
            </a:r>
            <a:r>
              <a:rPr lang="en-GB" dirty="0" smtClean="0">
                <a:solidFill>
                  <a:srgbClr val="00AEEF"/>
                </a:solidFill>
                <a:latin typeface="Arial" panose="020B0604020202020204" pitchFamily="34" charset="0"/>
                <a:cs typeface="Arial" panose="020B0604020202020204" pitchFamily="34" charset="0"/>
              </a:rPr>
              <a:t>The quality of discussion and the fact we actually get held to account is fantastic.” </a:t>
            </a:r>
            <a:endParaRPr lang="en-GB" dirty="0" smtClean="0">
              <a:solidFill>
                <a:srgbClr val="00AEEF"/>
              </a:solidFill>
              <a:latin typeface="Arial" panose="020B0604020202020204" pitchFamily="34" charset="0"/>
              <a:cs typeface="Arial" panose="020B0604020202020204" pitchFamily="34" charset="0"/>
            </a:endParaRPr>
          </a:p>
          <a:p>
            <a:pPr lvl="0"/>
            <a:endParaRPr lang="en-GB" dirty="0">
              <a:solidFill>
                <a:srgbClr val="00AEEF"/>
              </a:solidFill>
              <a:latin typeface="Arial" panose="020B0604020202020204" pitchFamily="34" charset="0"/>
              <a:cs typeface="Arial" panose="020B0604020202020204" pitchFamily="34" charset="0"/>
            </a:endParaRPr>
          </a:p>
          <a:p>
            <a:pPr lvl="0"/>
            <a:r>
              <a:rPr lang="en-GB" dirty="0" smtClean="0">
                <a:solidFill>
                  <a:srgbClr val="00AEEF"/>
                </a:solidFill>
                <a:latin typeface="Arial" panose="020B0604020202020204" pitchFamily="34" charset="0"/>
                <a:cs typeface="Arial" panose="020B0604020202020204" pitchFamily="34" charset="0"/>
              </a:rPr>
              <a:t>“Can </a:t>
            </a:r>
            <a:r>
              <a:rPr lang="en-GB" dirty="0">
                <a:solidFill>
                  <a:srgbClr val="00AEEF"/>
                </a:solidFill>
                <a:latin typeface="Arial" panose="020B0604020202020204" pitchFamily="34" charset="0"/>
                <a:cs typeface="Arial" panose="020B0604020202020204" pitchFamily="34" charset="0"/>
              </a:rPr>
              <a:t>we get more students involved in the meeting so we can get more voices in the room</a:t>
            </a:r>
            <a:r>
              <a:rPr lang="en-GB" dirty="0" smtClean="0">
                <a:solidFill>
                  <a:srgbClr val="00AEEF"/>
                </a:solidFill>
                <a:latin typeface="Arial" panose="020B0604020202020204" pitchFamily="34" charset="0"/>
                <a:cs typeface="Arial" panose="020B0604020202020204" pitchFamily="34" charset="0"/>
              </a:rPr>
              <a:t>?”</a:t>
            </a:r>
            <a:endParaRPr lang="en-GB"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753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9418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Other Quotes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086252"/>
            <a:ext cx="8411378" cy="4800055"/>
          </a:xfrm>
        </p:spPr>
        <p:txBody>
          <a:bodyPr>
            <a:normAutofit fontScale="77500" lnSpcReduction="20000"/>
          </a:bodyPr>
          <a:lstStyle/>
          <a:p>
            <a:r>
              <a:rPr lang="en-GB" b="1" dirty="0" smtClean="0">
                <a:solidFill>
                  <a:srgbClr val="00AEEF"/>
                </a:solidFill>
                <a:latin typeface="Arial" panose="020B0604020202020204" pitchFamily="34" charset="0"/>
                <a:cs typeface="Arial" panose="020B0604020202020204" pitchFamily="34" charset="0"/>
              </a:rPr>
              <a:t>BCUSU Staff</a:t>
            </a:r>
            <a:endParaRPr lang="en-GB" dirty="0">
              <a:solidFill>
                <a:srgbClr val="00AEEF"/>
              </a:solidFill>
              <a:latin typeface="Arial" panose="020B0604020202020204" pitchFamily="34" charset="0"/>
              <a:cs typeface="Arial" panose="020B0604020202020204" pitchFamily="34" charset="0"/>
            </a:endParaRPr>
          </a:p>
          <a:p>
            <a:r>
              <a:rPr lang="en-GB" dirty="0">
                <a:solidFill>
                  <a:srgbClr val="00AEEF"/>
                </a:solidFill>
                <a:latin typeface="Arial" panose="020B0604020202020204" pitchFamily="34" charset="0"/>
                <a:cs typeface="Arial" panose="020B0604020202020204" pitchFamily="34" charset="0"/>
              </a:rPr>
              <a:t>“The facilitator </a:t>
            </a:r>
            <a:r>
              <a:rPr lang="en-GB" dirty="0" smtClean="0">
                <a:solidFill>
                  <a:srgbClr val="00AEEF"/>
                </a:solidFill>
                <a:latin typeface="Arial" panose="020B0604020202020204" pitchFamily="34" charset="0"/>
                <a:cs typeface="Arial" panose="020B0604020202020204" pitchFamily="34" charset="0"/>
              </a:rPr>
              <a:t>can’t </a:t>
            </a:r>
            <a:r>
              <a:rPr lang="en-GB" dirty="0">
                <a:solidFill>
                  <a:srgbClr val="00AEEF"/>
                </a:solidFill>
                <a:latin typeface="Arial" panose="020B0604020202020204" pitchFamily="34" charset="0"/>
                <a:cs typeface="Arial" panose="020B0604020202020204" pitchFamily="34" charset="0"/>
              </a:rPr>
              <a:t>help but say something at times”</a:t>
            </a:r>
          </a:p>
          <a:p>
            <a:endParaRPr lang="en-GB" dirty="0">
              <a:solidFill>
                <a:srgbClr val="00AEEF"/>
              </a:solidFill>
              <a:latin typeface="Arial" panose="020B0604020202020204" pitchFamily="34" charset="0"/>
              <a:cs typeface="Arial" panose="020B0604020202020204" pitchFamily="34" charset="0"/>
            </a:endParaRPr>
          </a:p>
          <a:p>
            <a:r>
              <a:rPr lang="en-GB" dirty="0">
                <a:solidFill>
                  <a:srgbClr val="00AEEF"/>
                </a:solidFill>
                <a:latin typeface="Arial" panose="020B0604020202020204" pitchFamily="34" charset="0"/>
                <a:cs typeface="Arial" panose="020B0604020202020204" pitchFamily="34" charset="0"/>
              </a:rPr>
              <a:t>“The </a:t>
            </a:r>
            <a:r>
              <a:rPr lang="en-GB" dirty="0" err="1">
                <a:solidFill>
                  <a:srgbClr val="00AEEF"/>
                </a:solidFill>
                <a:latin typeface="Arial" panose="020B0604020202020204" pitchFamily="34" charset="0"/>
                <a:cs typeface="Arial" panose="020B0604020202020204" pitchFamily="34" charset="0"/>
              </a:rPr>
              <a:t>sabbs</a:t>
            </a:r>
            <a:r>
              <a:rPr lang="en-GB" dirty="0">
                <a:solidFill>
                  <a:srgbClr val="00AEEF"/>
                </a:solidFill>
                <a:latin typeface="Arial" panose="020B0604020202020204" pitchFamily="34" charset="0"/>
                <a:cs typeface="Arial" panose="020B0604020202020204" pitchFamily="34" charset="0"/>
              </a:rPr>
              <a:t> hate this meeting, must be working”</a:t>
            </a:r>
          </a:p>
          <a:p>
            <a:endParaRPr lang="en-GB" dirty="0">
              <a:solidFill>
                <a:srgbClr val="00AEEF"/>
              </a:solidFill>
              <a:latin typeface="Arial" panose="020B0604020202020204" pitchFamily="34" charset="0"/>
              <a:cs typeface="Arial" panose="020B0604020202020204" pitchFamily="34" charset="0"/>
            </a:endParaRPr>
          </a:p>
          <a:p>
            <a:r>
              <a:rPr lang="en-GB" dirty="0">
                <a:solidFill>
                  <a:srgbClr val="00AEEF"/>
                </a:solidFill>
                <a:latin typeface="Arial" panose="020B0604020202020204" pitchFamily="34" charset="0"/>
                <a:cs typeface="Arial" panose="020B0604020202020204" pitchFamily="34" charset="0"/>
              </a:rPr>
              <a:t>“I don’t understand why they don’t take the comments of the group on board and just stick within their job descriptions”</a:t>
            </a:r>
          </a:p>
          <a:p>
            <a:pPr marL="0" indent="0">
              <a:buNone/>
            </a:pPr>
            <a:endParaRPr lang="en-GB" dirty="0">
              <a:solidFill>
                <a:srgbClr val="00AEEF"/>
              </a:solidFill>
              <a:latin typeface="Arial" panose="020B0604020202020204" pitchFamily="34" charset="0"/>
              <a:cs typeface="Arial" panose="020B0604020202020204" pitchFamily="34" charset="0"/>
            </a:endParaRPr>
          </a:p>
          <a:p>
            <a:r>
              <a:rPr lang="en-GB" dirty="0">
                <a:solidFill>
                  <a:srgbClr val="00AEEF"/>
                </a:solidFill>
                <a:latin typeface="Arial" panose="020B0604020202020204" pitchFamily="34" charset="0"/>
                <a:cs typeface="Arial" panose="020B0604020202020204" pitchFamily="34" charset="0"/>
              </a:rPr>
              <a:t>“Can we come and watch with popcorn</a:t>
            </a:r>
            <a:r>
              <a:rPr lang="en-GB" dirty="0" smtClean="0">
                <a:solidFill>
                  <a:srgbClr val="00AEEF"/>
                </a:solidFill>
                <a:latin typeface="Arial" panose="020B0604020202020204" pitchFamily="34" charset="0"/>
                <a:cs typeface="Arial" panose="020B0604020202020204" pitchFamily="34" charset="0"/>
              </a:rPr>
              <a:t>!?”</a:t>
            </a:r>
          </a:p>
          <a:p>
            <a:pPr marL="0" indent="0">
              <a:buNone/>
            </a:pPr>
            <a:endParaRPr lang="en-GB" dirty="0" smtClean="0">
              <a:solidFill>
                <a:srgbClr val="00AEEF"/>
              </a:solidFill>
              <a:latin typeface="Arial" panose="020B0604020202020204" pitchFamily="34" charset="0"/>
              <a:cs typeface="Arial" panose="020B0604020202020204" pitchFamily="34" charset="0"/>
            </a:endParaRPr>
          </a:p>
          <a:p>
            <a:r>
              <a:rPr lang="en-GB" dirty="0" smtClean="0">
                <a:solidFill>
                  <a:srgbClr val="00AEEF"/>
                </a:solidFill>
                <a:latin typeface="Arial" panose="020B0604020202020204" pitchFamily="34" charset="0"/>
                <a:cs typeface="Arial" panose="020B0604020202020204" pitchFamily="34" charset="0"/>
              </a:rPr>
              <a:t>“Everyone </a:t>
            </a:r>
            <a:r>
              <a:rPr lang="en-GB" dirty="0">
                <a:solidFill>
                  <a:srgbClr val="00AEEF"/>
                </a:solidFill>
                <a:latin typeface="Arial" panose="020B0604020202020204" pitchFamily="34" charset="0"/>
                <a:cs typeface="Arial" panose="020B0604020202020204" pitchFamily="34" charset="0"/>
              </a:rPr>
              <a:t>is accountable to someone,  probably one of the most important things they will learn this year</a:t>
            </a:r>
            <a:r>
              <a:rPr lang="en-GB" dirty="0" smtClean="0">
                <a:solidFill>
                  <a:srgbClr val="00AEEF"/>
                </a:solidFill>
                <a:latin typeface="Arial" panose="020B0604020202020204" pitchFamily="34" charset="0"/>
                <a:cs typeface="Arial" panose="020B0604020202020204" pitchFamily="34" charset="0"/>
              </a:rPr>
              <a:t>.”</a:t>
            </a:r>
            <a:endParaRPr lang="en-GB" dirty="0">
              <a:solidFill>
                <a:srgbClr val="00AEEF"/>
              </a:solidFill>
              <a:latin typeface="Arial" panose="020B0604020202020204" pitchFamily="34" charset="0"/>
              <a:cs typeface="Arial" panose="020B0604020202020204" pitchFamily="34" charset="0"/>
            </a:endParaRPr>
          </a:p>
          <a:p>
            <a:endParaRPr lang="en-GB" dirty="0">
              <a:solidFill>
                <a:srgbClr val="00AEEF"/>
              </a:solidFill>
              <a:latin typeface="Arial" panose="020B0604020202020204" pitchFamily="34" charset="0"/>
              <a:cs typeface="Arial" panose="020B0604020202020204" pitchFamily="34" charset="0"/>
            </a:endParaRPr>
          </a:p>
          <a:p>
            <a:pPr marL="457200" lvl="1" indent="0">
              <a:buNone/>
            </a:pPr>
            <a:endParaRPr lang="en-GB" sz="23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886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86471"/>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Areas for improvement</a:t>
            </a:r>
            <a:endParaRPr lang="en-GB" sz="30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lvl="0"/>
            <a:r>
              <a:rPr lang="en-GB" sz="2800" dirty="0">
                <a:solidFill>
                  <a:srgbClr val="00AEEF"/>
                </a:solidFill>
                <a:latin typeface="Arial" panose="020B0604020202020204" pitchFamily="34" charset="0"/>
                <a:cs typeface="Arial" panose="020B0604020202020204" pitchFamily="34" charset="0"/>
              </a:rPr>
              <a:t>Ensure the meeting becomes more </a:t>
            </a:r>
            <a:r>
              <a:rPr lang="en-GB" sz="2800" dirty="0" smtClean="0">
                <a:solidFill>
                  <a:srgbClr val="00AEEF"/>
                </a:solidFill>
                <a:latin typeface="Arial" panose="020B0604020202020204" pitchFamily="34" charset="0"/>
                <a:cs typeface="Arial" panose="020B0604020202020204" pitchFamily="34" charset="0"/>
              </a:rPr>
              <a:t>transparent: </a:t>
            </a:r>
            <a:endParaRPr lang="en-GB" sz="2800" dirty="0">
              <a:solidFill>
                <a:srgbClr val="00AEEF"/>
              </a:solidFill>
              <a:latin typeface="Arial" panose="020B0604020202020204" pitchFamily="34" charset="0"/>
              <a:cs typeface="Arial" panose="020B0604020202020204" pitchFamily="34" charset="0"/>
            </a:endParaRPr>
          </a:p>
          <a:p>
            <a:pPr lvl="1"/>
            <a:r>
              <a:rPr lang="en-GB" sz="2400" dirty="0">
                <a:solidFill>
                  <a:srgbClr val="00AEEF"/>
                </a:solidFill>
                <a:latin typeface="Arial" panose="020B0604020202020204" pitchFamily="34" charset="0"/>
                <a:cs typeface="Arial" panose="020B0604020202020204" pitchFamily="34" charset="0"/>
              </a:rPr>
              <a:t>Decisions made by the group publicised on social media and the BCUSU website. </a:t>
            </a:r>
            <a:endParaRPr lang="en-GB" sz="2400" dirty="0" smtClean="0">
              <a:solidFill>
                <a:srgbClr val="00AEEF"/>
              </a:solidFill>
              <a:latin typeface="Arial" panose="020B0604020202020204" pitchFamily="34" charset="0"/>
              <a:cs typeface="Arial" panose="020B0604020202020204" pitchFamily="34" charset="0"/>
            </a:endParaRPr>
          </a:p>
          <a:p>
            <a:pPr marL="457200" lvl="1" indent="0">
              <a:buNone/>
            </a:pPr>
            <a:endParaRPr lang="en-GB" sz="2400" dirty="0">
              <a:solidFill>
                <a:srgbClr val="00AEEF"/>
              </a:solidFill>
              <a:latin typeface="Arial" panose="020B0604020202020204" pitchFamily="34" charset="0"/>
              <a:cs typeface="Arial" panose="020B0604020202020204" pitchFamily="34" charset="0"/>
            </a:endParaRPr>
          </a:p>
          <a:p>
            <a:pPr lvl="1"/>
            <a:r>
              <a:rPr lang="en-GB" sz="2400" dirty="0">
                <a:solidFill>
                  <a:srgbClr val="00AEEF"/>
                </a:solidFill>
                <a:latin typeface="Arial" panose="020B0604020202020204" pitchFamily="34" charset="0"/>
                <a:cs typeface="Arial" panose="020B0604020202020204" pitchFamily="34" charset="0"/>
              </a:rPr>
              <a:t>Reports submitted 2 weeks before the meeting and publicised on social media to allow students to submit comments and feedback that could be used by the Scrutiny Group to aid the conversation. </a:t>
            </a:r>
          </a:p>
        </p:txBody>
      </p:sp>
    </p:spTree>
    <p:extLst>
      <p:ext uri="{BB962C8B-B14F-4D97-AF65-F5344CB8AC3E}">
        <p14:creationId xmlns:p14="http://schemas.microsoft.com/office/powerpoint/2010/main" val="1437339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86471"/>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Areas for improvement</a:t>
            </a:r>
            <a:endParaRPr lang="en-GB" sz="30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lvl="0"/>
            <a:r>
              <a:rPr lang="en-GB" sz="2800" dirty="0">
                <a:solidFill>
                  <a:srgbClr val="00AEEF"/>
                </a:solidFill>
                <a:latin typeface="Arial" panose="020B0604020202020204" pitchFamily="34" charset="0"/>
                <a:cs typeface="Arial" panose="020B0604020202020204" pitchFamily="34" charset="0"/>
              </a:rPr>
              <a:t>Ensure the meeting becomes more </a:t>
            </a:r>
            <a:r>
              <a:rPr lang="en-GB" sz="2800" dirty="0" smtClean="0">
                <a:solidFill>
                  <a:srgbClr val="00AEEF"/>
                </a:solidFill>
                <a:latin typeface="Arial" panose="020B0604020202020204" pitchFamily="34" charset="0"/>
                <a:cs typeface="Arial" panose="020B0604020202020204" pitchFamily="34" charset="0"/>
              </a:rPr>
              <a:t>transparent: </a:t>
            </a:r>
            <a:endParaRPr lang="en-GB" sz="2800" dirty="0" smtClean="0">
              <a:solidFill>
                <a:srgbClr val="00AEEF"/>
              </a:solidFill>
              <a:latin typeface="Arial" panose="020B0604020202020204" pitchFamily="34" charset="0"/>
              <a:cs typeface="Arial" panose="020B0604020202020204" pitchFamily="34" charset="0"/>
            </a:endParaRPr>
          </a:p>
          <a:p>
            <a:pPr marL="0" lvl="0" indent="0">
              <a:buNone/>
            </a:pPr>
            <a:endParaRPr lang="en-GB" sz="2800" dirty="0">
              <a:solidFill>
                <a:srgbClr val="00AEEF"/>
              </a:solidFill>
              <a:latin typeface="Arial" panose="020B0604020202020204" pitchFamily="34" charset="0"/>
              <a:cs typeface="Arial" panose="020B0604020202020204" pitchFamily="34" charset="0"/>
            </a:endParaRPr>
          </a:p>
          <a:p>
            <a:pPr lvl="1"/>
            <a:r>
              <a:rPr lang="en-GB" sz="2400" dirty="0" smtClean="0">
                <a:solidFill>
                  <a:srgbClr val="00AEEF"/>
                </a:solidFill>
                <a:latin typeface="Arial" panose="020B0604020202020204" pitchFamily="34" charset="0"/>
                <a:cs typeface="Arial" panose="020B0604020202020204" pitchFamily="34" charset="0"/>
              </a:rPr>
              <a:t>Students </a:t>
            </a:r>
            <a:r>
              <a:rPr lang="en-GB" sz="2400" dirty="0" smtClean="0">
                <a:solidFill>
                  <a:srgbClr val="00AEEF"/>
                </a:solidFill>
                <a:latin typeface="Arial" panose="020B0604020202020204" pitchFamily="34" charset="0"/>
                <a:cs typeface="Arial" panose="020B0604020202020204" pitchFamily="34" charset="0"/>
              </a:rPr>
              <a:t>on the panel </a:t>
            </a:r>
            <a:r>
              <a:rPr lang="en-GB" sz="2400" dirty="0">
                <a:solidFill>
                  <a:srgbClr val="00AEEF"/>
                </a:solidFill>
                <a:latin typeface="Arial" panose="020B0604020202020204" pitchFamily="34" charset="0"/>
                <a:cs typeface="Arial" panose="020B0604020202020204" pitchFamily="34" charset="0"/>
              </a:rPr>
              <a:t>encouraged to talk to students about their views/thoughts on the Executive Committees performance</a:t>
            </a:r>
            <a:r>
              <a:rPr lang="en-GB" sz="2400" dirty="0" smtClean="0">
                <a:solidFill>
                  <a:srgbClr val="00AEEF"/>
                </a:solidFill>
                <a:latin typeface="Arial" panose="020B0604020202020204" pitchFamily="34" charset="0"/>
                <a:cs typeface="Arial" panose="020B0604020202020204" pitchFamily="34" charset="0"/>
              </a:rPr>
              <a:t>.</a:t>
            </a:r>
          </a:p>
          <a:p>
            <a:pPr marL="457200" lvl="1" indent="0">
              <a:buNone/>
            </a:pPr>
            <a:endParaRPr lang="en-GB" sz="2400" dirty="0">
              <a:solidFill>
                <a:srgbClr val="00AEEF"/>
              </a:solidFill>
              <a:latin typeface="Arial" panose="020B0604020202020204" pitchFamily="34" charset="0"/>
              <a:cs typeface="Arial" panose="020B0604020202020204" pitchFamily="34" charset="0"/>
            </a:endParaRPr>
          </a:p>
          <a:p>
            <a:pPr lvl="1"/>
            <a:r>
              <a:rPr lang="en-GB" sz="2400" dirty="0">
                <a:solidFill>
                  <a:srgbClr val="00AEEF"/>
                </a:solidFill>
                <a:latin typeface="Arial" panose="020B0604020202020204" pitchFamily="34" charset="0"/>
                <a:cs typeface="Arial" panose="020B0604020202020204" pitchFamily="34" charset="0"/>
              </a:rPr>
              <a:t>Invite students to attend the meeting as observers</a:t>
            </a:r>
            <a:r>
              <a:rPr lang="en-GB" sz="2400" dirty="0" smtClean="0">
                <a:solidFill>
                  <a:srgbClr val="00AEEF"/>
                </a:solidFill>
                <a:latin typeface="Arial" panose="020B0604020202020204" pitchFamily="34" charset="0"/>
                <a:cs typeface="Arial" panose="020B0604020202020204" pitchFamily="34" charset="0"/>
              </a:rPr>
              <a:t>.</a:t>
            </a:r>
          </a:p>
          <a:p>
            <a:pPr marL="457200" lvl="1" indent="0">
              <a:buNone/>
            </a:pPr>
            <a:endParaRPr lang="en-GB" sz="2400" dirty="0" smtClean="0">
              <a:solidFill>
                <a:srgbClr val="00AEEF"/>
              </a:solidFill>
              <a:latin typeface="Arial" panose="020B0604020202020204" pitchFamily="34" charset="0"/>
              <a:cs typeface="Arial" panose="020B0604020202020204" pitchFamily="34" charset="0"/>
            </a:endParaRPr>
          </a:p>
          <a:p>
            <a:pPr lvl="1"/>
            <a:r>
              <a:rPr lang="en-GB" sz="2400" dirty="0" smtClean="0">
                <a:solidFill>
                  <a:srgbClr val="00AEEF"/>
                </a:solidFill>
                <a:latin typeface="Arial" panose="020B0604020202020204" pitchFamily="34" charset="0"/>
                <a:cs typeface="Arial" panose="020B0604020202020204" pitchFamily="34" charset="0"/>
              </a:rPr>
              <a:t>Stream on Facebook the </a:t>
            </a:r>
            <a:r>
              <a:rPr lang="en-GB" sz="2400" dirty="0">
                <a:solidFill>
                  <a:srgbClr val="00AEEF"/>
                </a:solidFill>
                <a:latin typeface="Arial" panose="020B0604020202020204" pitchFamily="34" charset="0"/>
                <a:cs typeface="Arial" panose="020B0604020202020204" pitchFamily="34" charset="0"/>
              </a:rPr>
              <a:t>part of the meeting where the officers are giving </a:t>
            </a:r>
            <a:r>
              <a:rPr lang="en-GB" sz="2400" dirty="0" smtClean="0">
                <a:solidFill>
                  <a:srgbClr val="00AEEF"/>
                </a:solidFill>
                <a:latin typeface="Arial" panose="020B0604020202020204" pitchFamily="34" charset="0"/>
                <a:cs typeface="Arial" panose="020B0604020202020204" pitchFamily="34" charset="0"/>
              </a:rPr>
              <a:t>their </a:t>
            </a:r>
            <a:r>
              <a:rPr lang="en-GB" sz="2400" dirty="0">
                <a:solidFill>
                  <a:srgbClr val="00AEEF"/>
                </a:solidFill>
                <a:latin typeface="Arial" panose="020B0604020202020204" pitchFamily="34" charset="0"/>
                <a:cs typeface="Arial" panose="020B0604020202020204" pitchFamily="34" charset="0"/>
              </a:rPr>
              <a:t>reports and facing questions from the </a:t>
            </a:r>
            <a:r>
              <a:rPr lang="en-GB" sz="2400" dirty="0" smtClean="0">
                <a:solidFill>
                  <a:srgbClr val="00AEEF"/>
                </a:solidFill>
                <a:latin typeface="Arial" panose="020B0604020202020204" pitchFamily="34" charset="0"/>
                <a:cs typeface="Arial" panose="020B0604020202020204" pitchFamily="34" charset="0"/>
              </a:rPr>
              <a:t>group. </a:t>
            </a:r>
            <a:endParaRPr lang="en-GB" sz="24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82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86471"/>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Areas for improvement</a:t>
            </a:r>
            <a:endParaRPr lang="en-GB" sz="30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lvl="0"/>
            <a:r>
              <a:rPr lang="en-GB" sz="2400" dirty="0">
                <a:solidFill>
                  <a:srgbClr val="00AEEF"/>
                </a:solidFill>
                <a:latin typeface="Arial" panose="020B0604020202020204" pitchFamily="34" charset="0"/>
                <a:cs typeface="Arial" panose="020B0604020202020204" pitchFamily="34" charset="0"/>
              </a:rPr>
              <a:t>Ensure that the facilitator remains ‘neutral’ in all conversations. At times during the year accusations were made that the facilitator was influencing the flow/direction of conversation. </a:t>
            </a:r>
            <a:endParaRPr lang="en-GB" sz="2400" dirty="0" smtClean="0">
              <a:solidFill>
                <a:srgbClr val="00AEEF"/>
              </a:solidFill>
              <a:latin typeface="Arial" panose="020B0604020202020204" pitchFamily="34" charset="0"/>
              <a:cs typeface="Arial" panose="020B0604020202020204" pitchFamily="34" charset="0"/>
            </a:endParaRPr>
          </a:p>
          <a:p>
            <a:pPr marL="0" lvl="0" indent="0">
              <a:buNone/>
            </a:pPr>
            <a:endParaRPr lang="en-GB" sz="2400" dirty="0">
              <a:solidFill>
                <a:srgbClr val="00AEEF"/>
              </a:solidFill>
              <a:latin typeface="Arial" panose="020B0604020202020204" pitchFamily="34" charset="0"/>
              <a:cs typeface="Arial" panose="020B0604020202020204" pitchFamily="34" charset="0"/>
            </a:endParaRPr>
          </a:p>
          <a:p>
            <a:pPr lvl="0"/>
            <a:r>
              <a:rPr lang="en-GB" sz="2400" dirty="0">
                <a:solidFill>
                  <a:srgbClr val="00AEEF"/>
                </a:solidFill>
                <a:latin typeface="Arial" panose="020B0604020202020204" pitchFamily="34" charset="0"/>
                <a:cs typeface="Arial" panose="020B0604020202020204" pitchFamily="34" charset="0"/>
              </a:rPr>
              <a:t>The Executive Committee shouldn’t be allowed anytime to give a verbal report. This would encourage them to take more care with their reports and actually produce high quality ones rather than just ‘throwing’ something together at the last moment. </a:t>
            </a:r>
          </a:p>
          <a:p>
            <a:pPr lvl="0"/>
            <a:endParaRPr lang="en-GB" sz="24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66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86471"/>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Areas for improvement</a:t>
            </a:r>
            <a:endParaRPr lang="en-GB" sz="30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229471"/>
            <a:ext cx="8411378" cy="4800055"/>
          </a:xfrm>
        </p:spPr>
        <p:txBody>
          <a:bodyPr>
            <a:normAutofit/>
          </a:bodyPr>
          <a:lstStyle/>
          <a:p>
            <a:pPr lvl="0"/>
            <a:r>
              <a:rPr lang="en-GB" sz="2400" dirty="0">
                <a:solidFill>
                  <a:srgbClr val="00AEEF"/>
                </a:solidFill>
                <a:latin typeface="Arial" panose="020B0604020202020204" pitchFamily="34" charset="0"/>
                <a:cs typeface="Arial" panose="020B0604020202020204" pitchFamily="34" charset="0"/>
              </a:rPr>
              <a:t>Allow for students to submit questions to the group that they want the answer to. </a:t>
            </a:r>
            <a:endParaRPr lang="en-GB" sz="2400" dirty="0" smtClean="0">
              <a:solidFill>
                <a:srgbClr val="00AEEF"/>
              </a:solidFill>
              <a:latin typeface="Arial" panose="020B0604020202020204" pitchFamily="34" charset="0"/>
              <a:cs typeface="Arial" panose="020B0604020202020204" pitchFamily="34" charset="0"/>
            </a:endParaRPr>
          </a:p>
          <a:p>
            <a:pPr marL="0" lvl="0" indent="0">
              <a:buNone/>
            </a:pPr>
            <a:endParaRPr lang="en-GB" sz="2400" dirty="0">
              <a:solidFill>
                <a:srgbClr val="00AEEF"/>
              </a:solidFill>
              <a:latin typeface="Arial" panose="020B0604020202020204" pitchFamily="34" charset="0"/>
              <a:cs typeface="Arial" panose="020B0604020202020204" pitchFamily="34" charset="0"/>
            </a:endParaRPr>
          </a:p>
          <a:p>
            <a:pPr lvl="0"/>
            <a:r>
              <a:rPr lang="en-GB" sz="2400" dirty="0">
                <a:solidFill>
                  <a:srgbClr val="00AEEF"/>
                </a:solidFill>
                <a:latin typeface="Arial" panose="020B0604020202020204" pitchFamily="34" charset="0"/>
                <a:cs typeface="Arial" panose="020B0604020202020204" pitchFamily="34" charset="0"/>
              </a:rPr>
              <a:t>Make it clearer to the group the process that is followed following a decisions that they then make</a:t>
            </a:r>
            <a:r>
              <a:rPr lang="en-GB" sz="2400" dirty="0" smtClean="0">
                <a:solidFill>
                  <a:srgbClr val="00AEEF"/>
                </a:solidFill>
                <a:latin typeface="Arial" panose="020B0604020202020204" pitchFamily="34" charset="0"/>
                <a:cs typeface="Arial" panose="020B0604020202020204" pitchFamily="34" charset="0"/>
              </a:rPr>
              <a:t>.</a:t>
            </a:r>
          </a:p>
          <a:p>
            <a:pPr marL="0" lvl="0" indent="0">
              <a:buNone/>
            </a:pPr>
            <a:endParaRPr lang="en-GB" sz="2400" dirty="0">
              <a:solidFill>
                <a:srgbClr val="00AEEF"/>
              </a:solidFill>
              <a:latin typeface="Arial" panose="020B0604020202020204" pitchFamily="34" charset="0"/>
              <a:cs typeface="Arial" panose="020B0604020202020204" pitchFamily="34" charset="0"/>
            </a:endParaRPr>
          </a:p>
          <a:p>
            <a:pPr lvl="0"/>
            <a:r>
              <a:rPr lang="en-GB" sz="2400" dirty="0">
                <a:solidFill>
                  <a:srgbClr val="00AEEF"/>
                </a:solidFill>
                <a:latin typeface="Arial" panose="020B0604020202020204" pitchFamily="34" charset="0"/>
                <a:cs typeface="Arial" panose="020B0604020202020204" pitchFamily="34" charset="0"/>
              </a:rPr>
              <a:t>Provide the Executive Committee with more training/preparation. This was something that was refused by the current officer team as they felt they didn’t need it. </a:t>
            </a:r>
          </a:p>
          <a:p>
            <a:pPr lvl="0"/>
            <a:endParaRPr lang="en-GB" sz="24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2015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303845"/>
            <a:ext cx="7772400" cy="1470025"/>
          </a:xfrm>
        </p:spPr>
        <p:txBody>
          <a:bodyPr/>
          <a:lstStyle/>
          <a:p>
            <a:r>
              <a:rPr lang="en-GB" b="1" dirty="0" smtClean="0">
                <a:solidFill>
                  <a:schemeClr val="bg1"/>
                </a:solidFill>
                <a:latin typeface="Arial" panose="020B0604020202020204" pitchFamily="34" charset="0"/>
                <a:cs typeface="Arial" panose="020B0604020202020204" pitchFamily="34" charset="0"/>
              </a:rPr>
              <a:t>Any questions?</a:t>
            </a:r>
            <a:endParaRPr lang="en-GB" b="1"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72716" y="2571516"/>
            <a:ext cx="7198567" cy="3582955"/>
          </a:xfrm>
        </p:spPr>
        <p:txBody>
          <a:bodyPr>
            <a:normAutofit/>
          </a:bodyPr>
          <a:lstStyle/>
          <a:p>
            <a:endParaRPr lang="en-GB" dirty="0" smtClean="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57107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065" y="383926"/>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Discussion</a:t>
            </a:r>
            <a:endParaRPr lang="en-GB" sz="30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769298"/>
            <a:ext cx="8411378" cy="4800055"/>
          </a:xfrm>
        </p:spPr>
        <p:txBody>
          <a:bodyPr>
            <a:normAutofit/>
          </a:bodyPr>
          <a:lstStyle/>
          <a:p>
            <a:pPr lvl="0"/>
            <a:r>
              <a:rPr lang="en-GB" sz="2400" dirty="0" smtClean="0">
                <a:solidFill>
                  <a:srgbClr val="00AEEF"/>
                </a:solidFill>
                <a:latin typeface="Arial" panose="020B0604020202020204" pitchFamily="34" charset="0"/>
                <a:cs typeface="Arial" panose="020B0604020202020204" pitchFamily="34" charset="0"/>
              </a:rPr>
              <a:t>How do you hold Officers to account?</a:t>
            </a:r>
          </a:p>
          <a:p>
            <a:pPr lvl="0"/>
            <a:endParaRPr lang="en-GB" sz="2400" dirty="0" smtClean="0">
              <a:solidFill>
                <a:srgbClr val="00AEEF"/>
              </a:solidFill>
              <a:latin typeface="Arial" panose="020B0604020202020204" pitchFamily="34" charset="0"/>
              <a:cs typeface="Arial" panose="020B0604020202020204" pitchFamily="34" charset="0"/>
            </a:endParaRPr>
          </a:p>
          <a:p>
            <a:pPr lvl="0"/>
            <a:r>
              <a:rPr lang="en-GB" sz="2400" dirty="0" smtClean="0">
                <a:solidFill>
                  <a:srgbClr val="00AEEF"/>
                </a:solidFill>
                <a:latin typeface="Arial" panose="020B0604020202020204" pitchFamily="34" charset="0"/>
                <a:cs typeface="Arial" panose="020B0604020202020204" pitchFamily="34" charset="0"/>
              </a:rPr>
              <a:t>Does anyone have a similar structure? </a:t>
            </a:r>
          </a:p>
          <a:p>
            <a:pPr marL="0" lvl="0" indent="0">
              <a:buNone/>
            </a:pPr>
            <a:endParaRPr lang="en-GB" sz="2400" dirty="0" smtClean="0">
              <a:solidFill>
                <a:srgbClr val="00AEEF"/>
              </a:solidFill>
              <a:latin typeface="Arial" panose="020B0604020202020204" pitchFamily="34" charset="0"/>
              <a:cs typeface="Arial" panose="020B0604020202020204" pitchFamily="34" charset="0"/>
            </a:endParaRPr>
          </a:p>
          <a:p>
            <a:pPr lvl="0"/>
            <a:r>
              <a:rPr lang="en-GB" sz="2400" dirty="0" smtClean="0">
                <a:solidFill>
                  <a:srgbClr val="00AEEF"/>
                </a:solidFill>
                <a:latin typeface="Arial" panose="020B0604020202020204" pitchFamily="34" charset="0"/>
                <a:cs typeface="Arial" panose="020B0604020202020204" pitchFamily="34" charset="0"/>
              </a:rPr>
              <a:t>Would anyone like to share any top tips?</a:t>
            </a:r>
            <a:endParaRPr lang="en-GB" sz="2400" dirty="0">
              <a:solidFill>
                <a:srgbClr val="00AEEF"/>
              </a:solidFill>
              <a:latin typeface="Arial" panose="020B0604020202020204" pitchFamily="34" charset="0"/>
              <a:cs typeface="Arial" panose="020B0604020202020204" pitchFamily="34" charset="0"/>
            </a:endParaRPr>
          </a:p>
          <a:p>
            <a:pPr lvl="0"/>
            <a:endParaRPr lang="en-GB" sz="2400"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236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2453" y="512829"/>
            <a:ext cx="8229600" cy="1143000"/>
          </a:xfrm>
        </p:spPr>
        <p:txBody>
          <a:bodyPr>
            <a:normAutofit/>
          </a:bodyPr>
          <a:lstStyle/>
          <a:p>
            <a:r>
              <a:rPr lang="en-GB" sz="3500" b="1" dirty="0" smtClean="0">
                <a:solidFill>
                  <a:srgbClr val="00AEEF"/>
                </a:solidFill>
                <a:latin typeface="Arial" panose="020B0604020202020204" pitchFamily="34" charset="0"/>
                <a:cs typeface="Arial" panose="020B0604020202020204" pitchFamily="34" charset="0"/>
              </a:rPr>
              <a:t>Prizes…</a:t>
            </a:r>
            <a:endParaRPr lang="en-GB" sz="35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945022"/>
            <a:ext cx="8229600" cy="4525963"/>
          </a:xfrm>
        </p:spPr>
        <p:txBody>
          <a:bodyPr>
            <a:normAutofit/>
          </a:bodyPr>
          <a:lstStyle/>
          <a:p>
            <a:r>
              <a:rPr lang="en-GB" dirty="0" smtClean="0">
                <a:solidFill>
                  <a:srgbClr val="00AEEF"/>
                </a:solidFill>
                <a:latin typeface="Arial" panose="020B0604020202020204" pitchFamily="34" charset="0"/>
                <a:cs typeface="Arial" panose="020B0604020202020204" pitchFamily="34" charset="0"/>
              </a:rPr>
              <a:t>Guess whether the quotes are from: </a:t>
            </a:r>
          </a:p>
          <a:p>
            <a:pPr lvl="1"/>
            <a:r>
              <a:rPr lang="en-GB" sz="2500" dirty="0">
                <a:solidFill>
                  <a:srgbClr val="00AEEF"/>
                </a:solidFill>
                <a:latin typeface="Arial" panose="020B0604020202020204" pitchFamily="34" charset="0"/>
                <a:cs typeface="Arial" panose="020B0604020202020204" pitchFamily="34" charset="0"/>
              </a:rPr>
              <a:t>T</a:t>
            </a:r>
            <a:r>
              <a:rPr lang="en-GB" sz="2500" dirty="0" smtClean="0">
                <a:solidFill>
                  <a:srgbClr val="00AEEF"/>
                </a:solidFill>
                <a:latin typeface="Arial" panose="020B0604020202020204" pitchFamily="34" charset="0"/>
                <a:cs typeface="Arial" panose="020B0604020202020204" pitchFamily="34" charset="0"/>
              </a:rPr>
              <a:t>he Scrutiny Group Panel</a:t>
            </a:r>
          </a:p>
          <a:p>
            <a:pPr lvl="1"/>
            <a:r>
              <a:rPr lang="en-GB" sz="2500" dirty="0" smtClean="0">
                <a:solidFill>
                  <a:srgbClr val="00AEEF"/>
                </a:solidFill>
                <a:latin typeface="Arial" panose="020B0604020202020204" pitchFamily="34" charset="0"/>
                <a:cs typeface="Arial" panose="020B0604020202020204" pitchFamily="34" charset="0"/>
              </a:rPr>
              <a:t>The Executive Officer Committee</a:t>
            </a:r>
          </a:p>
          <a:p>
            <a:pPr lvl="1"/>
            <a:r>
              <a:rPr lang="en-GB" sz="2500" dirty="0" smtClean="0">
                <a:solidFill>
                  <a:srgbClr val="00AEEF"/>
                </a:solidFill>
                <a:latin typeface="Arial" panose="020B0604020202020204" pitchFamily="34" charset="0"/>
                <a:cs typeface="Arial" panose="020B0604020202020204" pitchFamily="34" charset="0"/>
              </a:rPr>
              <a:t>BCUSU Staff</a:t>
            </a:r>
          </a:p>
          <a:p>
            <a:pPr marL="0" indent="0">
              <a:buNone/>
            </a:pPr>
            <a:endParaRPr lang="en-GB" sz="2500" dirty="0" smtClean="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432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89948"/>
            <a:ext cx="8229600" cy="1143000"/>
          </a:xfrm>
        </p:spPr>
        <p:txBody>
          <a:bodyPr/>
          <a:lstStyle/>
          <a:p>
            <a:r>
              <a:rPr lang="en-GB" b="1" dirty="0" smtClean="0">
                <a:solidFill>
                  <a:srgbClr val="00AEEF"/>
                </a:solidFill>
                <a:latin typeface="Arial" panose="020B0604020202020204" pitchFamily="34" charset="0"/>
                <a:cs typeface="Arial" panose="020B0604020202020204" pitchFamily="34" charset="0"/>
              </a:rPr>
              <a:t>BCU Overview</a:t>
            </a:r>
            <a:endParaRPr lang="en-GB"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0337" y="1456981"/>
            <a:ext cx="8780443" cy="4525963"/>
          </a:xfrm>
        </p:spPr>
        <p:txBody>
          <a:bodyPr>
            <a:normAutofit fontScale="85000" lnSpcReduction="10000"/>
          </a:bodyPr>
          <a:lstStyle/>
          <a:p>
            <a:r>
              <a:rPr lang="en-GB" sz="3000" dirty="0" smtClean="0">
                <a:solidFill>
                  <a:srgbClr val="00AEEF"/>
                </a:solidFill>
                <a:latin typeface="Arial" panose="020B0604020202020204" pitchFamily="34" charset="0"/>
                <a:cs typeface="Arial" panose="020B0604020202020204" pitchFamily="34" charset="0"/>
              </a:rPr>
              <a:t>University </a:t>
            </a:r>
            <a:r>
              <a:rPr lang="en-GB" sz="3000" dirty="0" smtClean="0">
                <a:solidFill>
                  <a:srgbClr val="00AEEF"/>
                </a:solidFill>
                <a:latin typeface="Arial" panose="020B0604020202020204" pitchFamily="34" charset="0"/>
                <a:cs typeface="Arial" panose="020B0604020202020204" pitchFamily="34" charset="0"/>
              </a:rPr>
              <a:t>status in 1992 (University of Central England)</a:t>
            </a:r>
          </a:p>
          <a:p>
            <a:r>
              <a:rPr lang="en-GB" sz="3000" dirty="0" smtClean="0">
                <a:solidFill>
                  <a:srgbClr val="00AEEF"/>
                </a:solidFill>
                <a:latin typeface="Arial" panose="020B0604020202020204" pitchFamily="34" charset="0"/>
                <a:cs typeface="Arial" panose="020B0604020202020204" pitchFamily="34" charset="0"/>
              </a:rPr>
              <a:t>2007 Birmingham City University </a:t>
            </a:r>
          </a:p>
          <a:p>
            <a:pPr marL="0" indent="0">
              <a:buNone/>
            </a:pPr>
            <a:endParaRPr lang="en-GB" sz="3000" dirty="0" smtClean="0">
              <a:solidFill>
                <a:srgbClr val="00AEEF"/>
              </a:solidFill>
              <a:latin typeface="Arial" panose="020B0604020202020204" pitchFamily="34" charset="0"/>
              <a:cs typeface="Arial" panose="020B0604020202020204" pitchFamily="34" charset="0"/>
            </a:endParaRPr>
          </a:p>
          <a:p>
            <a:r>
              <a:rPr lang="en-GB" sz="3000" dirty="0" smtClean="0">
                <a:solidFill>
                  <a:srgbClr val="00AEEF"/>
                </a:solidFill>
                <a:latin typeface="Arial" panose="020B0604020202020204" pitchFamily="34" charset="0"/>
                <a:cs typeface="Arial" panose="020B0604020202020204" pitchFamily="34" charset="0"/>
              </a:rPr>
              <a:t>24,064 students*</a:t>
            </a:r>
          </a:p>
          <a:p>
            <a:r>
              <a:rPr lang="en-GB" sz="3000" dirty="0">
                <a:solidFill>
                  <a:srgbClr val="00AEEF"/>
                </a:solidFill>
                <a:latin typeface="Arial" panose="020B0604020202020204" pitchFamily="34" charset="0"/>
                <a:cs typeface="Arial" panose="020B0604020202020204" pitchFamily="34" charset="0"/>
              </a:rPr>
              <a:t>6</a:t>
            </a:r>
            <a:r>
              <a:rPr lang="en-GB" sz="3000" dirty="0" smtClean="0">
                <a:solidFill>
                  <a:srgbClr val="00AEEF"/>
                </a:solidFill>
                <a:latin typeface="Arial" panose="020B0604020202020204" pitchFamily="34" charset="0"/>
                <a:cs typeface="Arial" panose="020B0604020202020204" pitchFamily="34" charset="0"/>
              </a:rPr>
              <a:t> campuses </a:t>
            </a:r>
          </a:p>
          <a:p>
            <a:r>
              <a:rPr lang="en-GB" sz="3000" dirty="0" smtClean="0">
                <a:solidFill>
                  <a:srgbClr val="00AEEF"/>
                </a:solidFill>
                <a:latin typeface="Arial" panose="020B0604020202020204" pitchFamily="34" charset="0"/>
                <a:cs typeface="Arial" panose="020B0604020202020204" pitchFamily="34" charset="0"/>
              </a:rPr>
              <a:t>71% commuter students** </a:t>
            </a:r>
          </a:p>
          <a:p>
            <a:r>
              <a:rPr lang="en-GB" sz="3000" dirty="0" smtClean="0">
                <a:solidFill>
                  <a:srgbClr val="00AEEF"/>
                </a:solidFill>
                <a:latin typeface="Arial" panose="020B0604020202020204" pitchFamily="34" charset="0"/>
                <a:cs typeface="Arial" panose="020B0604020202020204" pitchFamily="34" charset="0"/>
              </a:rPr>
              <a:t>63% female students, 36% male students*</a:t>
            </a:r>
          </a:p>
          <a:p>
            <a:r>
              <a:rPr lang="en-GB" sz="3000" dirty="0" smtClean="0">
                <a:solidFill>
                  <a:srgbClr val="00AEEF"/>
                </a:solidFill>
                <a:latin typeface="Arial" panose="020B0604020202020204" pitchFamily="34" charset="0"/>
                <a:cs typeface="Arial" panose="020B0604020202020204" pitchFamily="34" charset="0"/>
              </a:rPr>
              <a:t>53% white students, 45% BAME*</a:t>
            </a:r>
          </a:p>
          <a:p>
            <a:pPr marL="0" indent="0">
              <a:buNone/>
            </a:pPr>
            <a:endParaRPr lang="en-GB" dirty="0">
              <a:solidFill>
                <a:srgbClr val="00AEEF"/>
              </a:solidFill>
              <a:latin typeface="Arial" panose="020B0604020202020204" pitchFamily="34" charset="0"/>
              <a:cs typeface="Arial" panose="020B0604020202020204" pitchFamily="34" charset="0"/>
            </a:endParaRPr>
          </a:p>
          <a:p>
            <a:pPr marL="0" indent="0">
              <a:buNone/>
            </a:pPr>
            <a:r>
              <a:rPr lang="en-GB" sz="2000" dirty="0" smtClean="0">
                <a:solidFill>
                  <a:srgbClr val="00AEEF"/>
                </a:solidFill>
                <a:latin typeface="Arial" panose="020B0604020202020204" pitchFamily="34" charset="0"/>
                <a:cs typeface="Arial" panose="020B0604020202020204" pitchFamily="34" charset="0"/>
              </a:rPr>
              <a:t>*2015-16 University data</a:t>
            </a:r>
          </a:p>
          <a:p>
            <a:pPr marL="0" indent="0">
              <a:buNone/>
            </a:pPr>
            <a:r>
              <a:rPr lang="en-GB" sz="2000" dirty="0" smtClean="0">
                <a:solidFill>
                  <a:srgbClr val="00AEEF"/>
                </a:solidFill>
                <a:latin typeface="Arial" panose="020B0604020202020204" pitchFamily="34" charset="0"/>
                <a:cs typeface="Arial" panose="020B0604020202020204" pitchFamily="34" charset="0"/>
              </a:rPr>
              <a:t>**2014-15 University data  </a:t>
            </a:r>
          </a:p>
        </p:txBody>
      </p:sp>
    </p:spTree>
    <p:extLst>
      <p:ext uri="{BB962C8B-B14F-4D97-AF65-F5344CB8AC3E}">
        <p14:creationId xmlns:p14="http://schemas.microsoft.com/office/powerpoint/2010/main" val="2864074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7577"/>
            <a:ext cx="8229600" cy="1143000"/>
          </a:xfrm>
        </p:spPr>
        <p:txBody>
          <a:bodyPr/>
          <a:lstStyle/>
          <a:p>
            <a:r>
              <a:rPr lang="en-GB" b="1" dirty="0" smtClean="0">
                <a:solidFill>
                  <a:srgbClr val="00AEEF"/>
                </a:solidFill>
                <a:latin typeface="Arial" panose="020B0604020202020204" pitchFamily="34" charset="0"/>
                <a:cs typeface="Arial" panose="020B0604020202020204" pitchFamily="34" charset="0"/>
              </a:rPr>
              <a:t>BCUSU Overview</a:t>
            </a:r>
            <a:endParaRPr lang="en-GB"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9065" y="1358375"/>
            <a:ext cx="8229600" cy="4613552"/>
          </a:xfrm>
        </p:spPr>
        <p:txBody>
          <a:bodyPr>
            <a:normAutofit/>
          </a:bodyPr>
          <a:lstStyle/>
          <a:p>
            <a:r>
              <a:rPr lang="en-GB" dirty="0" smtClean="0">
                <a:solidFill>
                  <a:srgbClr val="00AEEF"/>
                </a:solidFill>
                <a:latin typeface="Arial" panose="020B0604020202020204" pitchFamily="34" charset="0"/>
                <a:cs typeface="Arial" panose="020B0604020202020204" pitchFamily="34" charset="0"/>
              </a:rPr>
              <a:t>4,082 voters (18%)</a:t>
            </a:r>
          </a:p>
          <a:p>
            <a:r>
              <a:rPr lang="en-GB" dirty="0" smtClean="0">
                <a:solidFill>
                  <a:srgbClr val="00AEEF"/>
                </a:solidFill>
                <a:latin typeface="Arial" panose="020B0604020202020204" pitchFamily="34" charset="0"/>
                <a:cs typeface="Arial" panose="020B0604020202020204" pitchFamily="34" charset="0"/>
              </a:rPr>
              <a:t>4,102 student group members</a:t>
            </a:r>
          </a:p>
          <a:p>
            <a:r>
              <a:rPr lang="en-GB" dirty="0" smtClean="0">
                <a:solidFill>
                  <a:srgbClr val="00AEEF"/>
                </a:solidFill>
                <a:latin typeface="Arial" panose="020B0604020202020204" pitchFamily="34" charset="0"/>
                <a:cs typeface="Arial" panose="020B0604020202020204" pitchFamily="34" charset="0"/>
              </a:rPr>
              <a:t>710 Student Academic Leaders and School Reps</a:t>
            </a:r>
          </a:p>
          <a:p>
            <a:r>
              <a:rPr lang="en-GB" dirty="0" smtClean="0">
                <a:solidFill>
                  <a:srgbClr val="00AEEF"/>
                </a:solidFill>
                <a:latin typeface="Arial" panose="020B0604020202020204" pitchFamily="34" charset="0"/>
                <a:cs typeface="Arial" panose="020B0604020202020204" pitchFamily="34" charset="0"/>
              </a:rPr>
              <a:t>5 full time Executive Officers, 7 PTO’s</a:t>
            </a:r>
          </a:p>
          <a:p>
            <a:r>
              <a:rPr lang="en-GB" dirty="0" smtClean="0">
                <a:solidFill>
                  <a:srgbClr val="00AEEF"/>
                </a:solidFill>
                <a:latin typeface="Arial" panose="020B0604020202020204" pitchFamily="34" charset="0"/>
                <a:cs typeface="Arial" panose="020B0604020202020204" pitchFamily="34" charset="0"/>
              </a:rPr>
              <a:t>Around 50 full time staff and anywhere between 100 and 250 student staff </a:t>
            </a:r>
          </a:p>
          <a:p>
            <a:r>
              <a:rPr lang="en-GB" dirty="0" smtClean="0">
                <a:solidFill>
                  <a:srgbClr val="00AEEF"/>
                </a:solidFill>
                <a:latin typeface="Arial" panose="020B0604020202020204" pitchFamily="34" charset="0"/>
                <a:cs typeface="Arial" panose="020B0604020202020204" pitchFamily="34" charset="0"/>
              </a:rPr>
              <a:t>Partnership approach</a:t>
            </a:r>
          </a:p>
        </p:txBody>
      </p:sp>
    </p:spTree>
    <p:extLst>
      <p:ext uri="{BB962C8B-B14F-4D97-AF65-F5344CB8AC3E}">
        <p14:creationId xmlns:p14="http://schemas.microsoft.com/office/powerpoint/2010/main" val="3837892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082" y="6054"/>
            <a:ext cx="8229600" cy="1143000"/>
          </a:xfrm>
        </p:spPr>
        <p:txBody>
          <a:bodyPr>
            <a:normAutofit/>
          </a:bodyPr>
          <a:lstStyle/>
          <a:p>
            <a:r>
              <a:rPr lang="en-GB" sz="3000" b="1" dirty="0" smtClean="0">
                <a:solidFill>
                  <a:srgbClr val="00AEEF"/>
                </a:solidFill>
                <a:latin typeface="Arial" panose="020B0604020202020204" pitchFamily="34" charset="0"/>
                <a:cs typeface="Arial" panose="020B0604020202020204" pitchFamily="34" charset="0"/>
              </a:rPr>
              <a:t>Student Voice Team</a:t>
            </a:r>
            <a:endParaRPr lang="en-GB" sz="3000" b="1" dirty="0">
              <a:solidFill>
                <a:srgbClr val="00AEEF"/>
              </a:solidFill>
              <a:latin typeface="Arial" panose="020B0604020202020204" pitchFamily="34" charset="0"/>
              <a:cs typeface="Arial" panose="020B0604020202020204" pitchFamily="34" charset="0"/>
            </a:endParaRP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526" y="763021"/>
            <a:ext cx="8890712" cy="6094979"/>
          </a:xfrm>
        </p:spPr>
      </p:pic>
    </p:spTree>
    <p:extLst>
      <p:ext uri="{BB962C8B-B14F-4D97-AF65-F5344CB8AC3E}">
        <p14:creationId xmlns:p14="http://schemas.microsoft.com/office/powerpoint/2010/main" val="86693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082" y="441220"/>
            <a:ext cx="8229600" cy="1143000"/>
          </a:xfrm>
        </p:spPr>
        <p:txBody>
          <a:bodyPr>
            <a:normAutofit/>
          </a:bodyPr>
          <a:lstStyle/>
          <a:p>
            <a:r>
              <a:rPr lang="en-GB" sz="3200" b="1" dirty="0" smtClean="0">
                <a:solidFill>
                  <a:srgbClr val="00AEEF"/>
                </a:solidFill>
                <a:latin typeface="Arial" panose="020B0604020202020204" pitchFamily="34" charset="0"/>
                <a:cs typeface="Arial" panose="020B0604020202020204" pitchFamily="34" charset="0"/>
              </a:rPr>
              <a:t>Student Voice Journey</a:t>
            </a:r>
            <a:endParaRPr lang="en-GB" sz="3200" b="1" dirty="0">
              <a:solidFill>
                <a:srgbClr val="00AEEF"/>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AEEF"/>
                </a:solidFill>
                <a:latin typeface="Arial" panose="020B0604020202020204" pitchFamily="34" charset="0"/>
                <a:cs typeface="Arial" panose="020B0604020202020204" pitchFamily="34" charset="0"/>
              </a:rPr>
              <a:t>BCUSU Strategic Plan 2012-2015</a:t>
            </a:r>
          </a:p>
          <a:p>
            <a:endParaRPr lang="en-GB" dirty="0">
              <a:solidFill>
                <a:srgbClr val="00AEEF"/>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a:solidFill>
                  <a:srgbClr val="00AEEF"/>
                </a:solidFill>
                <a:latin typeface="Arial" panose="020B0604020202020204" pitchFamily="34" charset="0"/>
                <a:cs typeface="Arial" panose="020B0604020202020204" pitchFamily="34" charset="0"/>
              </a:rPr>
              <a:t>Theme: Voice &amp; Representation</a:t>
            </a:r>
          </a:p>
          <a:p>
            <a:pPr>
              <a:buFont typeface="Arial" panose="020B0604020202020204" pitchFamily="34" charset="0"/>
              <a:buChar char="•"/>
            </a:pPr>
            <a:endParaRPr lang="en-US" dirty="0">
              <a:solidFill>
                <a:srgbClr val="00AEEF"/>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a:solidFill>
                  <a:srgbClr val="00AEEF"/>
                </a:solidFill>
                <a:latin typeface="Arial" panose="020B0604020202020204" pitchFamily="34" charset="0"/>
                <a:cs typeface="Arial" panose="020B0604020202020204" pitchFamily="34" charset="0"/>
              </a:rPr>
              <a:t>Goal: We will facilitate integrated, connected student representatives at all levels which influences positive change</a:t>
            </a:r>
            <a:endParaRPr lang="en-GB" dirty="0">
              <a:solidFill>
                <a:srgbClr val="00AEE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195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082" y="441220"/>
            <a:ext cx="8229600" cy="1143000"/>
          </a:xfrm>
        </p:spPr>
        <p:txBody>
          <a:bodyPr>
            <a:normAutofit/>
          </a:bodyPr>
          <a:lstStyle/>
          <a:p>
            <a:r>
              <a:rPr lang="en-GB" sz="3200" b="1" dirty="0" smtClean="0">
                <a:solidFill>
                  <a:srgbClr val="00AEEF"/>
                </a:solidFill>
                <a:latin typeface="Arial" panose="020B0604020202020204" pitchFamily="34" charset="0"/>
                <a:cs typeface="Arial" panose="020B0604020202020204" pitchFamily="34" charset="0"/>
              </a:rPr>
              <a:t>Student Voice Journey</a:t>
            </a:r>
            <a:endParaRPr lang="en-GB" sz="3200" b="1" dirty="0">
              <a:solidFill>
                <a:srgbClr val="00AEEF"/>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70348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987925" y="6262956"/>
            <a:ext cx="3890809" cy="369332"/>
          </a:xfrm>
          <a:prstGeom prst="rect">
            <a:avLst/>
          </a:prstGeom>
        </p:spPr>
        <p:txBody>
          <a:bodyPr wrap="none">
            <a:spAutoFit/>
          </a:bodyPr>
          <a:lstStyle/>
          <a:p>
            <a:r>
              <a:rPr lang="en-GB" dirty="0">
                <a:latin typeface="Arial" panose="020B0604020202020204" pitchFamily="34" charset="0"/>
                <a:cs typeface="Arial" panose="020B0604020202020204" pitchFamily="34" charset="0"/>
              </a:rPr>
              <a:t>£122,000 (2012) to £280,000 (2017)</a:t>
            </a:r>
          </a:p>
        </p:txBody>
      </p:sp>
    </p:spTree>
    <p:extLst>
      <p:ext uri="{BB962C8B-B14F-4D97-AF65-F5344CB8AC3E}">
        <p14:creationId xmlns:p14="http://schemas.microsoft.com/office/powerpoint/2010/main" val="4273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3240</TotalTime>
  <Words>1476</Words>
  <Application>Microsoft Office PowerPoint</Application>
  <PresentationFormat>On-screen Show (4:3)</PresentationFormat>
  <Paragraphs>268</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PowerPoint Presentation</vt:lpstr>
      <vt:lpstr>Session Plan</vt:lpstr>
      <vt:lpstr>Disclaimer/Essential Info</vt:lpstr>
      <vt:lpstr>Prizes…</vt:lpstr>
      <vt:lpstr>BCU Overview</vt:lpstr>
      <vt:lpstr>BCUSU Overview</vt:lpstr>
      <vt:lpstr>Student Voice Team</vt:lpstr>
      <vt:lpstr>Student Voice Journey</vt:lpstr>
      <vt:lpstr>Student Voice Journey</vt:lpstr>
      <vt:lpstr>PowerPoint Presentation</vt:lpstr>
      <vt:lpstr>PowerPoint Presentation</vt:lpstr>
      <vt:lpstr>PowerPoint Presentation</vt:lpstr>
      <vt:lpstr>Quote 1:</vt:lpstr>
      <vt:lpstr>Quote 2:</vt:lpstr>
      <vt:lpstr>Out with the old…</vt:lpstr>
      <vt:lpstr>In with the new…</vt:lpstr>
      <vt:lpstr>Scrutiny Group</vt:lpstr>
      <vt:lpstr>Quote 3</vt:lpstr>
      <vt:lpstr>Quote 4</vt:lpstr>
      <vt:lpstr>Scrutiny Group Agenda</vt:lpstr>
      <vt:lpstr>Scrutiny Group Power of 3</vt:lpstr>
      <vt:lpstr>Student Voice Facilitator Power of 3</vt:lpstr>
      <vt:lpstr>Quote 5</vt:lpstr>
      <vt:lpstr>Quote 6</vt:lpstr>
      <vt:lpstr>Training</vt:lpstr>
      <vt:lpstr>Scrutiny Group Power</vt:lpstr>
      <vt:lpstr>Scrutiny Group Power</vt:lpstr>
      <vt:lpstr>Action taken 16-17</vt:lpstr>
      <vt:lpstr>Other Quotes</vt:lpstr>
      <vt:lpstr>Other Quotes</vt:lpstr>
      <vt:lpstr>Other Quotes</vt:lpstr>
      <vt:lpstr>Other Quotes</vt:lpstr>
      <vt:lpstr>Other Quotes</vt:lpstr>
      <vt:lpstr>Areas for improvement</vt:lpstr>
      <vt:lpstr>Areas for improvement</vt:lpstr>
      <vt:lpstr>Areas for improvement</vt:lpstr>
      <vt:lpstr>Areas for improvement</vt:lpstr>
      <vt:lpstr>Any questions?</vt:lpstr>
      <vt:lpstr>Discussion</vt:lpstr>
    </vt:vector>
  </TitlesOfParts>
  <Company>Birmingham City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Kieran Lyons</dc:creator>
  <cp:lastModifiedBy>Michael Gale</cp:lastModifiedBy>
  <cp:revision>109</cp:revision>
  <dcterms:created xsi:type="dcterms:W3CDTF">2013-07-10T16:01:47Z</dcterms:created>
  <dcterms:modified xsi:type="dcterms:W3CDTF">2017-08-01T08:05:43Z</dcterms:modified>
</cp:coreProperties>
</file>