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59" r:id="rId6"/>
    <p:sldId id="263" r:id="rId7"/>
    <p:sldId id="264" r:id="rId8"/>
    <p:sldId id="260" r:id="rId9"/>
    <p:sldId id="268" r:id="rId10"/>
    <p:sldId id="261" r:id="rId11"/>
    <p:sldId id="269" r:id="rId12"/>
    <p:sldId id="262" r:id="rId13"/>
    <p:sldId id="270" r:id="rId14"/>
    <p:sldId id="265" r:id="rId15"/>
    <p:sldId id="266" r:id="rId16"/>
    <p:sldId id="271" r:id="rId17"/>
    <p:sldId id="267" r:id="rId18"/>
    <p:sldId id="272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3" d="100"/>
          <a:sy n="53" d="100"/>
        </p:scale>
        <p:origin x="2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36CF7-8DF6-4DD5-B09A-232A71669EC4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1DE6-8842-4F5D-B066-1D1B683C0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6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1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54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7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5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4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1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3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1DE6-8842-4F5D-B066-1D1B683C0C4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6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Verdan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612BD8A0-ECC8-46DB-8BAD-FDCBC30B15F7}" type="slidenum">
              <a:rPr lang="en-GB" altLang="en-US"/>
              <a:pPr/>
              <a:t>‹#›</a:t>
            </a:fld>
            <a:endParaRPr lang="en-GB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548681"/>
            <a:ext cx="7988300" cy="1008111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6480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5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EW Brand PPT page hea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8368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41338" y="549275"/>
            <a:ext cx="7988300" cy="1008063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39750" y="1773238"/>
            <a:ext cx="7993063" cy="6477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1" descr="NEW Brand PPT title 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" y="0"/>
            <a:ext cx="918368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itle Placeholder 1"/>
          <p:cNvSpPr txBox="1">
            <a:spLocks/>
          </p:cNvSpPr>
          <p:nvPr/>
        </p:nvSpPr>
        <p:spPr bwMode="auto">
          <a:xfrm>
            <a:off x="107504" y="2564904"/>
            <a:ext cx="8889339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AEC7"/>
                </a:solidFill>
              </a:rPr>
              <a:t>Running Ready To Rent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 smtClean="0">
                <a:solidFill>
                  <a:srgbClr val="00AEC7"/>
                </a:solidFill>
              </a:rPr>
              <a:t>at your institution</a:t>
            </a:r>
            <a:endParaRPr lang="en-GB" altLang="en-US" sz="3200" dirty="0">
              <a:solidFill>
                <a:srgbClr val="00AEC7"/>
              </a:solidFill>
            </a:endParaRPr>
          </a:p>
        </p:txBody>
      </p:sp>
      <p:sp>
        <p:nvSpPr>
          <p:cNvPr id="3078" name="Title Placeholder 1"/>
          <p:cNvSpPr txBox="1">
            <a:spLocks/>
          </p:cNvSpPr>
          <p:nvPr/>
        </p:nvSpPr>
        <p:spPr bwMode="auto">
          <a:xfrm>
            <a:off x="2555776" y="3748261"/>
            <a:ext cx="8229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677F"/>
                </a:solidFill>
              </a:rPr>
              <a:t> Training for Facilitators</a:t>
            </a:r>
            <a:endParaRPr lang="en-GB" altLang="en-US" sz="2400" dirty="0">
              <a:solidFill>
                <a:srgbClr val="00677F"/>
              </a:solidFill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4" y="148651"/>
            <a:ext cx="3164647" cy="217962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7" y="5760320"/>
            <a:ext cx="1426281" cy="949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49174"/>
            <a:ext cx="7988300" cy="1008111"/>
          </a:xfrm>
        </p:spPr>
        <p:txBody>
          <a:bodyPr/>
          <a:lstStyle/>
          <a:p>
            <a:r>
              <a:rPr lang="en-GB" dirty="0" smtClean="0"/>
              <a:t>Ready to Rent: Training design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557285"/>
            <a:ext cx="7992888" cy="295232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Part 2: Signing a contract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9174"/>
            <a:ext cx="9356452" cy="1008111"/>
          </a:xfrm>
        </p:spPr>
        <p:txBody>
          <a:bodyPr/>
          <a:lstStyle/>
          <a:p>
            <a:r>
              <a:rPr lang="en-GB" dirty="0"/>
              <a:t>How the training works: The hub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92888" cy="3240360"/>
          </a:xfrm>
        </p:spPr>
        <p:txBody>
          <a:bodyPr/>
          <a:lstStyle/>
          <a:p>
            <a:r>
              <a:rPr lang="en-GB" sz="2200" b="1" dirty="0"/>
              <a:t>The Ready to Rent hub will enable trainers to</a:t>
            </a:r>
            <a:r>
              <a:rPr lang="en-GB" sz="2200" b="1" dirty="0" smtClean="0"/>
              <a:t>:</a:t>
            </a:r>
          </a:p>
          <a:p>
            <a:endParaRPr lang="en-GB" sz="2200" b="1" dirty="0"/>
          </a:p>
          <a:p>
            <a:pPr marL="342900" indent="-342900">
              <a:buBlip>
                <a:blip r:embed="rId4"/>
              </a:buBlip>
            </a:pPr>
            <a:r>
              <a:rPr lang="en-GB" sz="2200" dirty="0"/>
              <a:t>Access resources including training guides, tips for trainers, training tools and videos</a:t>
            </a:r>
          </a:p>
          <a:p>
            <a:pPr marL="342900" indent="-342900">
              <a:buBlip>
                <a:blip r:embed="rId4"/>
              </a:buBlip>
            </a:pPr>
            <a:r>
              <a:rPr lang="en-GB" sz="2200" dirty="0"/>
              <a:t>Create an event</a:t>
            </a:r>
          </a:p>
          <a:p>
            <a:pPr marL="342900" indent="-342900">
              <a:buBlip>
                <a:blip r:embed="rId4"/>
              </a:buBlip>
            </a:pPr>
            <a:r>
              <a:rPr lang="en-GB" sz="2200" dirty="0"/>
              <a:t>Approve and manage users</a:t>
            </a:r>
          </a:p>
          <a:p>
            <a:pPr marL="342900" indent="-342900">
              <a:buBlip>
                <a:blip r:embed="rId4"/>
              </a:buBlip>
            </a:pPr>
            <a:r>
              <a:rPr lang="en-GB" sz="2200" dirty="0"/>
              <a:t>Access contact details of participants</a:t>
            </a:r>
          </a:p>
          <a:p>
            <a:endParaRPr lang="en-GB" sz="2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9174"/>
            <a:ext cx="9356452" cy="1008111"/>
          </a:xfrm>
        </p:spPr>
        <p:txBody>
          <a:bodyPr/>
          <a:lstStyle/>
          <a:p>
            <a:r>
              <a:rPr lang="en-GB" dirty="0"/>
              <a:t>How the training works: The hub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92888" cy="3240360"/>
          </a:xfrm>
        </p:spPr>
        <p:txBody>
          <a:bodyPr/>
          <a:lstStyle/>
          <a:p>
            <a:r>
              <a:rPr lang="en-GB" sz="2200" b="1" dirty="0"/>
              <a:t>The Ready to Rent hub will enable </a:t>
            </a:r>
            <a:r>
              <a:rPr lang="en-GB" sz="2200" b="1" dirty="0" smtClean="0"/>
              <a:t>participants </a:t>
            </a:r>
            <a:r>
              <a:rPr lang="en-GB" sz="2200" b="1" dirty="0"/>
              <a:t>to</a:t>
            </a:r>
            <a:r>
              <a:rPr lang="en-GB" sz="2200" b="1" dirty="0" smtClean="0"/>
              <a:t>:</a:t>
            </a:r>
          </a:p>
          <a:p>
            <a:endParaRPr lang="en-GB" sz="2200" b="1" dirty="0"/>
          </a:p>
          <a:p>
            <a:pPr marL="342900" indent="-342900">
              <a:buBlip>
                <a:blip r:embed="rId4"/>
              </a:buBlip>
            </a:pPr>
            <a:r>
              <a:rPr lang="en-GB" sz="2200" dirty="0" smtClean="0"/>
              <a:t>Find out about and register for an event</a:t>
            </a:r>
          </a:p>
          <a:p>
            <a:pPr marL="342900" indent="-342900">
              <a:buBlip>
                <a:blip r:embed="rId4"/>
              </a:buBlip>
            </a:pPr>
            <a:r>
              <a:rPr lang="en-GB" sz="2200" dirty="0" smtClean="0"/>
              <a:t>Access </a:t>
            </a:r>
            <a:r>
              <a:rPr lang="en-GB" sz="2200" dirty="0"/>
              <a:t>resources including </a:t>
            </a:r>
            <a:r>
              <a:rPr lang="en-GB" sz="2200" dirty="0" smtClean="0"/>
              <a:t>training tools (e.g. house-hunting checklist, tenancy trouble-shooting guide) and videos</a:t>
            </a:r>
            <a:endParaRPr lang="en-GB" sz="2200" dirty="0"/>
          </a:p>
          <a:p>
            <a:pPr marL="342900" indent="-342900">
              <a:buBlip>
                <a:blip r:embed="rId4"/>
              </a:buBlip>
            </a:pPr>
            <a:r>
              <a:rPr lang="en-GB" sz="2200" dirty="0" smtClean="0"/>
              <a:t>Fill in evaluation survey which will result in them being entered into a prize draw</a:t>
            </a:r>
          </a:p>
          <a:p>
            <a:pPr marL="342900" indent="-342900">
              <a:buBlip>
                <a:blip r:embed="rId4"/>
              </a:buBlip>
            </a:pPr>
            <a:endParaRPr lang="en-GB" sz="2000" dirty="0"/>
          </a:p>
          <a:p>
            <a:endParaRPr lang="en-GB" sz="2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49174"/>
            <a:ext cx="7988300" cy="1008111"/>
          </a:xfrm>
        </p:spPr>
        <p:txBody>
          <a:bodyPr/>
          <a:lstStyle/>
          <a:p>
            <a:r>
              <a:rPr lang="en-GB" dirty="0" smtClean="0"/>
              <a:t>Ready to Rent: Training design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557285"/>
            <a:ext cx="7992888" cy="295232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Part 3: Tenancy Troubleshooting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548680"/>
            <a:ext cx="7988300" cy="1008111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603759"/>
            <a:ext cx="7992888" cy="648072"/>
          </a:xfrm>
        </p:spPr>
        <p:txBody>
          <a:bodyPr/>
          <a:lstStyle/>
          <a:p>
            <a:r>
              <a:rPr lang="en-GB" sz="2300" b="1" dirty="0" smtClean="0"/>
              <a:t>How would you use Ready to Rent on your campus?</a:t>
            </a:r>
          </a:p>
          <a:p>
            <a:endParaRPr lang="en-GB" sz="2300" b="1" dirty="0"/>
          </a:p>
          <a:p>
            <a:r>
              <a:rPr lang="en-GB" sz="2300" b="1" dirty="0" smtClean="0"/>
              <a:t>How </a:t>
            </a:r>
            <a:r>
              <a:rPr lang="en-GB" sz="2300" b="1" dirty="0" smtClean="0"/>
              <a:t>can we </a:t>
            </a:r>
            <a:r>
              <a:rPr lang="en-GB" sz="2300" b="1" dirty="0" smtClean="0"/>
              <a:t>make sure as many students as possible benefit from </a:t>
            </a:r>
            <a:r>
              <a:rPr lang="en-GB" sz="2300" b="1" dirty="0" smtClean="0"/>
              <a:t>Ready to </a:t>
            </a:r>
            <a:r>
              <a:rPr lang="en-GB" sz="2300" b="1" dirty="0" smtClean="0"/>
              <a:t>Rent training?</a:t>
            </a:r>
            <a:endParaRPr lang="en-GB" sz="2300" b="1" dirty="0" smtClean="0"/>
          </a:p>
          <a:p>
            <a:endParaRPr lang="en-GB" sz="2300" b="1" dirty="0"/>
          </a:p>
          <a:p>
            <a:r>
              <a:rPr lang="en-GB" sz="2300" b="1" dirty="0" smtClean="0"/>
              <a:t>How </a:t>
            </a:r>
            <a:r>
              <a:rPr lang="en-GB" sz="2300" b="1" dirty="0" smtClean="0"/>
              <a:t>can we use Ready to Rent as a springboard </a:t>
            </a:r>
            <a:r>
              <a:rPr lang="en-GB" sz="2300" b="1" dirty="0" smtClean="0"/>
              <a:t>for campaigns and collective action?</a:t>
            </a:r>
            <a:endParaRPr lang="en-GB" sz="2300" b="1" dirty="0" smtClean="0"/>
          </a:p>
          <a:p>
            <a:endParaRPr lang="en-GB" sz="2300" b="1" dirty="0"/>
          </a:p>
          <a:p>
            <a:r>
              <a:rPr lang="en-GB" sz="2300" b="1" dirty="0" smtClean="0"/>
              <a:t>What </a:t>
            </a:r>
            <a:r>
              <a:rPr lang="en-GB" sz="2300" b="1" dirty="0" smtClean="0"/>
              <a:t>else can we offer advice on to make Ready to Rent successful on your </a:t>
            </a:r>
            <a:endParaRPr lang="en-GB" sz="2300" b="1" dirty="0" smtClean="0"/>
          </a:p>
          <a:p>
            <a:r>
              <a:rPr lang="en-GB" sz="2300" b="1" dirty="0" smtClean="0"/>
              <a:t>campus</a:t>
            </a:r>
            <a:r>
              <a:rPr lang="en-GB" sz="2300" b="1" dirty="0" smtClean="0"/>
              <a:t>?</a:t>
            </a:r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39525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925" y="549174"/>
            <a:ext cx="7988300" cy="1008111"/>
          </a:xfrm>
        </p:spPr>
        <p:txBody>
          <a:bodyPr/>
          <a:lstStyle/>
          <a:p>
            <a:r>
              <a:rPr lang="en-GB" dirty="0" smtClean="0"/>
              <a:t>Ready to </a:t>
            </a:r>
            <a:r>
              <a:rPr lang="en-GB" dirty="0" smtClean="0"/>
              <a:t>Rent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36638"/>
            <a:ext cx="7992888" cy="295232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Thank you!</a:t>
            </a:r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Contact us:</a:t>
            </a:r>
            <a:endParaRPr lang="en-GB" sz="4000" b="1" dirty="0"/>
          </a:p>
          <a:p>
            <a:pPr algn="ctr"/>
            <a:r>
              <a:rPr lang="en-GB" sz="4000" b="1" dirty="0" smtClean="0"/>
              <a:t>readytorent@nus.org.uk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562102"/>
            <a:ext cx="7988300" cy="1008111"/>
          </a:xfrm>
        </p:spPr>
        <p:txBody>
          <a:bodyPr/>
          <a:lstStyle/>
          <a:p>
            <a:r>
              <a:rPr lang="en-GB" dirty="0" smtClean="0"/>
              <a:t>Plan for the 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992888" cy="2952328"/>
          </a:xfrm>
        </p:spPr>
        <p:txBody>
          <a:bodyPr/>
          <a:lstStyle/>
          <a:p>
            <a:r>
              <a:rPr lang="en-GB" sz="1600" b="1" dirty="0" smtClean="0"/>
              <a:t>10.30-12pm: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Why Ready To </a:t>
            </a:r>
            <a:r>
              <a:rPr lang="en-GB" sz="1600" dirty="0" smtClean="0"/>
              <a:t>Rent and why it’s useful for unions</a:t>
            </a:r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600" dirty="0" smtClean="0"/>
              <a:t>How the training works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Part 1: House-hunting</a:t>
            </a:r>
          </a:p>
          <a:p>
            <a:pPr marL="285750" indent="-285750">
              <a:buFontTx/>
              <a:buChar char="-"/>
            </a:pPr>
            <a:endParaRPr lang="en-GB" sz="1600" dirty="0"/>
          </a:p>
          <a:p>
            <a:r>
              <a:rPr lang="en-GB" sz="1600" b="1" dirty="0" smtClean="0"/>
              <a:t>12.45-2.15pm: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Understanding the Trainer Guide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Part 2: Contract checking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Using the Ready to Rent Hub</a:t>
            </a:r>
          </a:p>
          <a:p>
            <a:endParaRPr lang="en-GB" sz="1600" dirty="0"/>
          </a:p>
          <a:p>
            <a:r>
              <a:rPr lang="en-GB" sz="1600" b="1" dirty="0" smtClean="0"/>
              <a:t>2.30-4pm: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Part 3: Tenant Troubleshooting</a:t>
            </a:r>
          </a:p>
          <a:p>
            <a:pPr marL="285750" indent="-285750">
              <a:buFontTx/>
              <a:buChar char="-"/>
            </a:pPr>
            <a:r>
              <a:rPr lang="en-GB" sz="1600" dirty="0"/>
              <a:t>Part 4: What next? Collective </a:t>
            </a:r>
            <a:r>
              <a:rPr lang="en-GB" sz="1600" dirty="0" smtClean="0"/>
              <a:t>action</a:t>
            </a:r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600" dirty="0" smtClean="0"/>
              <a:t>Discussion:</a:t>
            </a:r>
            <a:r>
              <a:rPr lang="en-GB" sz="1600" dirty="0" smtClean="0"/>
              <a:t> Running Ready to Rent at your institution</a:t>
            </a:r>
            <a:endParaRPr lang="en-GB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548681"/>
            <a:ext cx="7988300" cy="1008111"/>
          </a:xfrm>
        </p:spPr>
        <p:txBody>
          <a:bodyPr/>
          <a:lstStyle/>
          <a:p>
            <a:r>
              <a:rPr lang="en-GB" dirty="0" smtClean="0"/>
              <a:t>Why Ready to Rent?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5544616" cy="2952328"/>
          </a:xfrm>
        </p:spPr>
        <p:txBody>
          <a:bodyPr/>
          <a:lstStyle/>
          <a:p>
            <a:r>
              <a:rPr lang="en-GB" sz="2000" b="1" dirty="0" smtClean="0"/>
              <a:t>Homes Fit for Study research showed that: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dirty="0" smtClean="0"/>
              <a:t>Under a third of respondents thought that there was enough support for private renters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dirty="0" smtClean="0"/>
              <a:t>Less than half felt that they knew their rights as a tenant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dirty="0"/>
              <a:t>J</a:t>
            </a:r>
            <a:r>
              <a:rPr lang="en-GB" sz="2000" dirty="0" smtClean="0"/>
              <a:t>ust over half of respondents felt that they knew where to turn if they had a problem with their housing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dirty="0"/>
              <a:t>L</a:t>
            </a:r>
            <a:r>
              <a:rPr lang="en-GB" sz="2000" dirty="0" smtClean="0"/>
              <a:t>ess </a:t>
            </a:r>
            <a:r>
              <a:rPr lang="en-GB" sz="2000" dirty="0"/>
              <a:t>than a </a:t>
            </a:r>
            <a:r>
              <a:rPr lang="en-GB" sz="2000" dirty="0" smtClean="0"/>
              <a:t>third had </a:t>
            </a:r>
            <a:r>
              <a:rPr lang="en-GB" sz="2000" dirty="0"/>
              <a:t>made use of any house-hunting services provided by their university or students’ union, and only 12 per cent had attended a housing fair or talk 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49" y="1988840"/>
            <a:ext cx="2015084" cy="28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549174"/>
            <a:ext cx="7988300" cy="1008111"/>
          </a:xfrm>
        </p:spPr>
        <p:txBody>
          <a:bodyPr/>
          <a:lstStyle/>
          <a:p>
            <a:r>
              <a:rPr lang="en-GB" dirty="0" smtClean="0"/>
              <a:t>Why Ready to Rent</a:t>
            </a:r>
            <a:r>
              <a:rPr lang="en-GB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992888" cy="3240360"/>
          </a:xfrm>
        </p:spPr>
        <p:txBody>
          <a:bodyPr/>
          <a:lstStyle/>
          <a:p>
            <a:r>
              <a:rPr lang="en-GB" sz="2000" b="1" dirty="0" smtClean="0"/>
              <a:t>Aims:</a:t>
            </a:r>
          </a:p>
          <a:p>
            <a:pPr marL="342900" indent="-342900">
              <a:buBlip>
                <a:blip r:embed="rId4"/>
              </a:buBlip>
            </a:pPr>
            <a:r>
              <a:rPr lang="en-GB" sz="2000" dirty="0" smtClean="0"/>
              <a:t>To </a:t>
            </a:r>
            <a:r>
              <a:rPr lang="en-GB" sz="2000" dirty="0" smtClean="0"/>
              <a:t>communicate</a:t>
            </a:r>
            <a:r>
              <a:rPr lang="en-GB" sz="2000" dirty="0" smtClean="0"/>
              <a:t> to students about their rights as renters in an </a:t>
            </a:r>
            <a:r>
              <a:rPr lang="en-GB" sz="2000" dirty="0" smtClean="0"/>
              <a:t>engaging way</a:t>
            </a:r>
            <a:endParaRPr lang="en-GB" sz="2000" dirty="0" smtClean="0"/>
          </a:p>
          <a:p>
            <a:pPr marL="342900" indent="-342900">
              <a:buBlip>
                <a:blip r:embed="rId4"/>
              </a:buBlip>
            </a:pPr>
            <a:r>
              <a:rPr lang="en-GB" sz="2000" dirty="0" smtClean="0"/>
              <a:t>To provide support to students’ unions who have less capacity and expertise in housing</a:t>
            </a:r>
          </a:p>
          <a:p>
            <a:pPr marL="342900" indent="-342900">
              <a:buBlip>
                <a:blip r:embed="rId4"/>
              </a:buBlip>
            </a:pPr>
            <a:r>
              <a:rPr lang="en-GB" sz="2000" dirty="0" smtClean="0"/>
              <a:t>To enable more developed students’ unions to enhance their offer to </a:t>
            </a:r>
            <a:r>
              <a:rPr lang="en-GB" sz="2000" dirty="0" smtClean="0"/>
              <a:t>students</a:t>
            </a:r>
          </a:p>
          <a:p>
            <a:pPr marL="342900" indent="-342900">
              <a:buBlip>
                <a:blip r:embed="rId4"/>
              </a:buBlip>
            </a:pPr>
            <a:r>
              <a:rPr lang="en-GB" sz="2000" dirty="0" smtClean="0"/>
              <a:t>To </a:t>
            </a:r>
            <a:r>
              <a:rPr lang="en-GB" sz="2000" dirty="0"/>
              <a:t>create a culture where student tenants </a:t>
            </a:r>
            <a:r>
              <a:rPr lang="en-GB" sz="2000" dirty="0" smtClean="0"/>
              <a:t>are more </a:t>
            </a:r>
            <a:r>
              <a:rPr lang="en-GB" sz="2000" dirty="0"/>
              <a:t>discerning, have more confidence </a:t>
            </a:r>
            <a:r>
              <a:rPr lang="en-GB" sz="2000" dirty="0" smtClean="0"/>
              <a:t>and so </a:t>
            </a:r>
            <a:r>
              <a:rPr lang="en-GB" sz="2000" dirty="0"/>
              <a:t>have more influence</a:t>
            </a:r>
          </a:p>
          <a:p>
            <a:pPr marL="342900" indent="-342900">
              <a:buBlip>
                <a:blip r:embed="rId4"/>
              </a:buBlip>
            </a:pPr>
            <a:r>
              <a:rPr lang="en-GB" sz="2000" dirty="0" smtClean="0"/>
              <a:t>To </a:t>
            </a:r>
            <a:r>
              <a:rPr lang="en-GB" sz="2000" dirty="0" smtClean="0"/>
              <a:t>develop a cohort of pathfinders in the private rented sector, whose expertise will stay with them </a:t>
            </a:r>
            <a:r>
              <a:rPr lang="en-GB" sz="2000" dirty="0" smtClean="0"/>
              <a:t>     throughout </a:t>
            </a:r>
            <a:r>
              <a:rPr lang="en-GB" sz="2000" dirty="0" smtClean="0"/>
              <a:t>the rest of their renting careers</a:t>
            </a:r>
          </a:p>
          <a:p>
            <a:endParaRPr lang="en-GB" sz="2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548681"/>
            <a:ext cx="7988300" cy="1008111"/>
          </a:xfrm>
        </p:spPr>
        <p:txBody>
          <a:bodyPr/>
          <a:lstStyle/>
          <a:p>
            <a:r>
              <a:rPr lang="en-GB" dirty="0" smtClean="0"/>
              <a:t>Ready to Rent: How it works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992888" cy="2952328"/>
          </a:xfrm>
        </p:spPr>
        <p:txBody>
          <a:bodyPr/>
          <a:lstStyle/>
          <a:p>
            <a:r>
              <a:rPr lang="en-GB" sz="2000" dirty="0" smtClean="0"/>
              <a:t>Two key parts for Ready to Rent at your university:</a:t>
            </a:r>
          </a:p>
          <a:p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 smtClean="0"/>
              <a:t>A two hour training workshop written ready for delivery to students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 smtClean="0"/>
              <a:t>An online Ready to Rent Hub with further resources and support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49174"/>
            <a:ext cx="7988300" cy="1008111"/>
          </a:xfrm>
        </p:spPr>
        <p:txBody>
          <a:bodyPr/>
          <a:lstStyle/>
          <a:p>
            <a:r>
              <a:rPr lang="en-GB" dirty="0" smtClean="0"/>
              <a:t>Ready to Rent: Timeline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496944" cy="2952328"/>
          </a:xfrm>
        </p:spPr>
        <p:txBody>
          <a:bodyPr/>
          <a:lstStyle/>
          <a:p>
            <a:r>
              <a:rPr lang="en-GB" b="1" dirty="0" smtClean="0"/>
              <a:t>Motion passed at National Conference: </a:t>
            </a:r>
            <a:r>
              <a:rPr lang="en-GB" dirty="0" smtClean="0"/>
              <a:t>April 2014</a:t>
            </a:r>
          </a:p>
          <a:p>
            <a:endParaRPr lang="en-GB" b="1" dirty="0"/>
          </a:p>
          <a:p>
            <a:r>
              <a:rPr lang="en-GB" b="1" dirty="0" smtClean="0"/>
              <a:t>Funding received: </a:t>
            </a:r>
            <a:r>
              <a:rPr lang="en-GB" dirty="0" smtClean="0"/>
              <a:t>Aug 2014</a:t>
            </a:r>
          </a:p>
          <a:p>
            <a:endParaRPr lang="en-GB" b="1" dirty="0"/>
          </a:p>
          <a:p>
            <a:r>
              <a:rPr lang="en-GB" b="1" dirty="0" smtClean="0"/>
              <a:t>Training facilitators: </a:t>
            </a:r>
            <a:r>
              <a:rPr lang="en-GB" dirty="0" smtClean="0"/>
              <a:t>Nov 2014 – Jan 2015</a:t>
            </a:r>
          </a:p>
          <a:p>
            <a:endParaRPr lang="en-GB" b="1" dirty="0"/>
          </a:p>
          <a:p>
            <a:r>
              <a:rPr lang="en-GB" b="1" dirty="0" smtClean="0"/>
              <a:t>Hub goes live and resources finalised: </a:t>
            </a:r>
            <a:r>
              <a:rPr lang="en-GB" dirty="0" smtClean="0"/>
              <a:t>Jan 2015</a:t>
            </a:r>
          </a:p>
          <a:p>
            <a:endParaRPr lang="en-GB" b="1" dirty="0"/>
          </a:p>
          <a:p>
            <a:r>
              <a:rPr lang="en-GB" b="1" dirty="0" smtClean="0"/>
              <a:t>Training delivered: </a:t>
            </a:r>
            <a:r>
              <a:rPr lang="en-GB" dirty="0" smtClean="0"/>
              <a:t>Jan 2015 onwards</a:t>
            </a:r>
            <a:endParaRPr lang="en-GB" b="1" dirty="0" smtClean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49174"/>
            <a:ext cx="7988300" cy="1008111"/>
          </a:xfrm>
        </p:spPr>
        <p:txBody>
          <a:bodyPr/>
          <a:lstStyle/>
          <a:p>
            <a:r>
              <a:rPr lang="en-GB" dirty="0" smtClean="0"/>
              <a:t>Ready to Rent: Training design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557285"/>
            <a:ext cx="7992888" cy="2952328"/>
          </a:xfrm>
        </p:spPr>
        <p:txBody>
          <a:bodyPr/>
          <a:lstStyle/>
          <a:p>
            <a:r>
              <a:rPr lang="en-GB" sz="2200" b="1" dirty="0" smtClean="0"/>
              <a:t>A two 2 Hour interactive workshop focused on:</a:t>
            </a:r>
          </a:p>
          <a:p>
            <a:endParaRPr lang="en-GB" sz="2200" dirty="0"/>
          </a:p>
          <a:p>
            <a:pPr marL="342900" indent="-342900">
              <a:buFontTx/>
              <a:buChar char="-"/>
            </a:pPr>
            <a:r>
              <a:rPr lang="en-GB" sz="2200" b="1" dirty="0" smtClean="0"/>
              <a:t>Building skills: </a:t>
            </a:r>
            <a:r>
              <a:rPr lang="en-GB" sz="2200" dirty="0" smtClean="0"/>
              <a:t>Focus on skills makes training relevant across a wide range of issues/contexts</a:t>
            </a:r>
          </a:p>
          <a:p>
            <a:pPr marL="342900" indent="-342900">
              <a:buFontTx/>
              <a:buChar char="-"/>
            </a:pPr>
            <a:r>
              <a:rPr lang="en-GB" sz="2200" b="1" dirty="0" smtClean="0"/>
              <a:t>Building confidence: </a:t>
            </a:r>
            <a:r>
              <a:rPr lang="en-GB" sz="2200" dirty="0"/>
              <a:t>I</a:t>
            </a:r>
            <a:r>
              <a:rPr lang="en-GB" sz="2200" dirty="0" smtClean="0"/>
              <a:t>nteractive and practical focus develops confidence</a:t>
            </a:r>
            <a:endParaRPr lang="en-GB" sz="2200" dirty="0" smtClean="0"/>
          </a:p>
          <a:p>
            <a:pPr marL="342900" indent="-342900">
              <a:buFontTx/>
              <a:buChar char="-"/>
            </a:pPr>
            <a:r>
              <a:rPr lang="en-GB" sz="2200" b="1" dirty="0" smtClean="0"/>
              <a:t>Problem </a:t>
            </a:r>
            <a:r>
              <a:rPr lang="en-GB" sz="2200" b="1" dirty="0" smtClean="0"/>
              <a:t>prevention: </a:t>
            </a:r>
            <a:r>
              <a:rPr lang="en-GB" sz="2200" dirty="0" smtClean="0"/>
              <a:t>Aims to prevent issues from arising in the first place</a:t>
            </a:r>
            <a:endParaRPr lang="en-GB" sz="2200" b="1" dirty="0" smtClean="0"/>
          </a:p>
          <a:p>
            <a:endParaRPr lang="en-GB" sz="2200" dirty="0"/>
          </a:p>
          <a:p>
            <a:r>
              <a:rPr lang="en-GB" sz="2200" b="1" dirty="0" smtClean="0"/>
              <a:t>Trainers: You don’t need to be an expert!</a:t>
            </a:r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549174"/>
            <a:ext cx="7988300" cy="1008111"/>
          </a:xfrm>
        </p:spPr>
        <p:txBody>
          <a:bodyPr/>
          <a:lstStyle/>
          <a:p>
            <a:r>
              <a:rPr lang="en-GB" dirty="0" smtClean="0"/>
              <a:t>Ready to Rent: Training design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557285"/>
            <a:ext cx="7992888" cy="295232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algn="ctr"/>
            <a:endParaRPr lang="en-GB" sz="4000" b="1" dirty="0" smtClean="0"/>
          </a:p>
          <a:p>
            <a:pPr algn="ctr"/>
            <a:r>
              <a:rPr lang="en-GB" sz="4000" b="1" dirty="0" smtClean="0"/>
              <a:t>Part 1: House-hunting</a:t>
            </a:r>
            <a:endParaRPr lang="en-GB" sz="4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372723"/>
            <a:ext cx="1855381" cy="127787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988300" cy="1008111"/>
          </a:xfrm>
        </p:spPr>
        <p:txBody>
          <a:bodyPr/>
          <a:lstStyle/>
          <a:p>
            <a:r>
              <a:rPr lang="en-GB" dirty="0" smtClean="0"/>
              <a:t>Ready to Rent: Using </a:t>
            </a:r>
            <a:r>
              <a:rPr lang="en-GB" dirty="0" smtClean="0"/>
              <a:t>T</a:t>
            </a:r>
            <a:r>
              <a:rPr lang="en-GB" dirty="0" smtClean="0"/>
              <a:t>rainer’s </a:t>
            </a:r>
            <a:r>
              <a:rPr lang="en-GB" dirty="0"/>
              <a:t>G</a:t>
            </a:r>
            <a:r>
              <a:rPr lang="en-GB" dirty="0" smtClean="0"/>
              <a:t>uide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992888" cy="2952328"/>
          </a:xfrm>
        </p:spPr>
        <p:txBody>
          <a:bodyPr/>
          <a:lstStyle/>
          <a:p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 smtClean="0"/>
              <a:t>Use the Ready to Rent script and PowerPoint </a:t>
            </a:r>
            <a:r>
              <a:rPr lang="en-GB" b="1" dirty="0" smtClean="0"/>
              <a:t>in the way that works for you</a:t>
            </a:r>
          </a:p>
          <a:p>
            <a:endParaRPr lang="en-GB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Wherever possible </a:t>
            </a:r>
            <a:r>
              <a:rPr lang="en-GB" b="1" dirty="0" smtClean="0"/>
              <a:t>draw answers from participants</a:t>
            </a:r>
            <a:r>
              <a:rPr lang="en-GB" dirty="0" smtClean="0"/>
              <a:t> and affirm with </a:t>
            </a:r>
            <a:r>
              <a:rPr lang="en-GB" dirty="0" smtClean="0"/>
              <a:t>slides</a:t>
            </a:r>
            <a:endParaRPr lang="en-GB" b="1" dirty="0"/>
          </a:p>
          <a:p>
            <a:pPr marL="342900" indent="-342900">
              <a:buFontTx/>
              <a:buChar char="-"/>
            </a:pPr>
            <a:endParaRPr lang="en-GB" b="1" dirty="0" smtClean="0"/>
          </a:p>
          <a:p>
            <a:pPr marL="342900" indent="-342900">
              <a:buFontTx/>
              <a:buChar char="-"/>
            </a:pPr>
            <a:r>
              <a:rPr lang="en-GB" dirty="0" smtClean="0"/>
              <a:t>We’re developing a </a:t>
            </a:r>
            <a:r>
              <a:rPr lang="en-GB" b="1" dirty="0" smtClean="0"/>
              <a:t>Tips </a:t>
            </a:r>
            <a:r>
              <a:rPr lang="en-GB" b="1" dirty="0" smtClean="0"/>
              <a:t>for Trainers guide </a:t>
            </a:r>
            <a:r>
              <a:rPr lang="en-GB" dirty="0" smtClean="0"/>
              <a:t>to help you out!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9" y="5949280"/>
            <a:ext cx="1146276" cy="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S-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3FC6DA5CB1AB4CA537A69046539E01" ma:contentTypeVersion="0" ma:contentTypeDescription="Create a new document." ma:contentTypeScope="" ma:versionID="3c36ef3f9bf7f9c86bf89f30b4218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62833da9c1032fc885079047a2a27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96E55D-8118-46A0-B15E-3C769F2AF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DE5C8-E2E0-4D4E-99E9-260A9255C06C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333EFB4-1E12-42C0-B99E-846576347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NUS-Powerpoint template</Template>
  <TotalTime>6759</TotalTime>
  <Words>661</Words>
  <Application>Microsoft Office PowerPoint</Application>
  <PresentationFormat>On-screen Show (4:3)</PresentationFormat>
  <Paragraphs>117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Verdana</vt:lpstr>
      <vt:lpstr>NUS-Powerpoint template</vt:lpstr>
      <vt:lpstr>PowerPoint Presentation</vt:lpstr>
      <vt:lpstr>Plan for the day</vt:lpstr>
      <vt:lpstr>Why Ready to Rent?</vt:lpstr>
      <vt:lpstr>Why Ready to Rent?</vt:lpstr>
      <vt:lpstr>Ready to Rent: How it works</vt:lpstr>
      <vt:lpstr>Ready to Rent: Timeline</vt:lpstr>
      <vt:lpstr>Ready to Rent: Training design</vt:lpstr>
      <vt:lpstr>Ready to Rent: Training design</vt:lpstr>
      <vt:lpstr>Ready to Rent: Using Trainer’s Guide</vt:lpstr>
      <vt:lpstr>Ready to Rent: Training design</vt:lpstr>
      <vt:lpstr>How the training works: The hub</vt:lpstr>
      <vt:lpstr>How the training works: The hub</vt:lpstr>
      <vt:lpstr>Ready to Rent: Training design</vt:lpstr>
      <vt:lpstr>Discussion</vt:lpstr>
      <vt:lpstr>Ready to Rent</vt:lpstr>
    </vt:vector>
  </TitlesOfParts>
  <Company>NUS 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Ranford</dc:creator>
  <cp:lastModifiedBy>Fiona Ranford</cp:lastModifiedBy>
  <cp:revision>103</cp:revision>
  <dcterms:created xsi:type="dcterms:W3CDTF">2014-11-07T13:24:05Z</dcterms:created>
  <dcterms:modified xsi:type="dcterms:W3CDTF">2014-11-18T10:02:53Z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0x0101000C3FC6DA5CB1AB4CA537A69046539E01</vt:lpwstr>
  </property>
</Properties>
</file>