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8"/>
  </p:notesMasterIdLst>
  <p:sldIdLst>
    <p:sldId id="1537" r:id="rId5"/>
    <p:sldId id="1550" r:id="rId6"/>
    <p:sldId id="1013" r:id="rId7"/>
    <p:sldId id="1538" r:id="rId8"/>
    <p:sldId id="1539" r:id="rId9"/>
    <p:sldId id="1551" r:id="rId10"/>
    <p:sldId id="1552" r:id="rId11"/>
    <p:sldId id="1562" r:id="rId12"/>
    <p:sldId id="1563" r:id="rId13"/>
    <p:sldId id="1555" r:id="rId14"/>
    <p:sldId id="1565" r:id="rId15"/>
    <p:sldId id="1566" r:id="rId16"/>
    <p:sldId id="1564" r:id="rId17"/>
    <p:sldId id="1567" r:id="rId18"/>
    <p:sldId id="1554" r:id="rId19"/>
    <p:sldId id="1556" r:id="rId20"/>
    <p:sldId id="1558" r:id="rId21"/>
    <p:sldId id="1569" r:id="rId22"/>
    <p:sldId id="1570" r:id="rId23"/>
    <p:sldId id="1571" r:id="rId24"/>
    <p:sldId id="1548" r:id="rId25"/>
    <p:sldId id="1549" r:id="rId26"/>
    <p:sldId id="1543" r:id="rId27"/>
  </p:sldIdLst>
  <p:sldSz cx="9144000" cy="5143500" type="screen16x9"/>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na Keen" initials="DK" lastIdx="4" clrIdx="0">
    <p:extLst>
      <p:ext uri="{19B8F6BF-5375-455C-9EA6-DF929625EA0E}">
        <p15:presenceInfo xmlns:p15="http://schemas.microsoft.com/office/powerpoint/2012/main" userId="S::davina.keen@nus.org.uk::02bfbafa-5f45-4871-9a7e-3bc51cebc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5952B"/>
    <a:srgbClr val="9933FF"/>
    <a:srgbClr val="6699FF"/>
    <a:srgbClr val="94B5B0"/>
    <a:srgbClr val="CC00FF"/>
    <a:srgbClr val="CC00CC"/>
    <a:srgbClr val="00FF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3340F-BC36-4D60-AAA0-DBD52B97ADC1}" v="7484" dt="2021-02-26T16:03:23.679"/>
    <p1510:client id="{705F70CA-9BF8-4C62-123E-6838D0602FED}" v="6" dt="2021-02-25T16:13:36.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9387" autoAdjust="0"/>
  </p:normalViewPr>
  <p:slideViewPr>
    <p:cSldViewPr snapToGrid="0">
      <p:cViewPr varScale="1">
        <p:scale>
          <a:sx n="81" d="100"/>
          <a:sy n="81"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itmill" userId="12f7e353-7496-4b0c-8ce1-46b02d90236c" providerId="ADAL" clId="{5F5E8AB2-C5E9-4CBC-856E-3BC96FC58EAB}"/>
    <pc:docChg chg="undo custSel addSld delSld modSld sldOrd">
      <pc:chgData name="Richard Whitmill" userId="12f7e353-7496-4b0c-8ce1-46b02d90236c" providerId="ADAL" clId="{5F5E8AB2-C5E9-4CBC-856E-3BC96FC58EAB}" dt="2021-02-25T15:14:19.493" v="4505" actId="6549"/>
      <pc:docMkLst>
        <pc:docMk/>
      </pc:docMkLst>
      <pc:sldChg chg="modSp">
        <pc:chgData name="Richard Whitmill" userId="12f7e353-7496-4b0c-8ce1-46b02d90236c" providerId="ADAL" clId="{5F5E8AB2-C5E9-4CBC-856E-3BC96FC58EAB}" dt="2021-02-25T15:04:34.300" v="3940" actId="6549"/>
        <pc:sldMkLst>
          <pc:docMk/>
          <pc:sldMk cId="1145225417" sldId="1013"/>
        </pc:sldMkLst>
        <pc:spChg chg="mod">
          <ac:chgData name="Richard Whitmill" userId="12f7e353-7496-4b0c-8ce1-46b02d90236c" providerId="ADAL" clId="{5F5E8AB2-C5E9-4CBC-856E-3BC96FC58EAB}" dt="2021-02-25T15:04:34.300" v="3940" actId="6549"/>
          <ac:spMkLst>
            <pc:docMk/>
            <pc:sldMk cId="1145225417" sldId="1013"/>
            <ac:spMk id="536" creationId="{2D2211F8-68DA-42C4-8092-A0806CA2F3D0}"/>
          </ac:spMkLst>
        </pc:spChg>
      </pc:sldChg>
      <pc:sldChg chg="modSp">
        <pc:chgData name="Richard Whitmill" userId="12f7e353-7496-4b0c-8ce1-46b02d90236c" providerId="ADAL" clId="{5F5E8AB2-C5E9-4CBC-856E-3BC96FC58EAB}" dt="2021-02-25T10:53:40.358" v="0"/>
        <pc:sldMkLst>
          <pc:docMk/>
          <pc:sldMk cId="938987012" sldId="1537"/>
        </pc:sldMkLst>
        <pc:spChg chg="mod">
          <ac:chgData name="Richard Whitmill" userId="12f7e353-7496-4b0c-8ce1-46b02d90236c" providerId="ADAL" clId="{5F5E8AB2-C5E9-4CBC-856E-3BC96FC58EAB}" dt="2021-02-25T10:53:40.358" v="0"/>
          <ac:spMkLst>
            <pc:docMk/>
            <pc:sldMk cId="938987012" sldId="1537"/>
            <ac:spMk id="3075" creationId="{00000000-0000-0000-0000-000000000000}"/>
          </ac:spMkLst>
        </pc:spChg>
      </pc:sldChg>
      <pc:sldChg chg="del">
        <pc:chgData name="Richard Whitmill" userId="12f7e353-7496-4b0c-8ce1-46b02d90236c" providerId="ADAL" clId="{5F5E8AB2-C5E9-4CBC-856E-3BC96FC58EAB}" dt="2021-02-25T10:54:39.652" v="1" actId="2696"/>
        <pc:sldMkLst>
          <pc:docMk/>
          <pc:sldMk cId="368509511" sldId="1546"/>
        </pc:sldMkLst>
      </pc:sldChg>
      <pc:sldChg chg="del">
        <pc:chgData name="Richard Whitmill" userId="12f7e353-7496-4b0c-8ce1-46b02d90236c" providerId="ADAL" clId="{5F5E8AB2-C5E9-4CBC-856E-3BC96FC58EAB}" dt="2021-02-25T15:04:48.468" v="3941" actId="2696"/>
        <pc:sldMkLst>
          <pc:docMk/>
          <pc:sldMk cId="563605739" sldId="1547"/>
        </pc:sldMkLst>
      </pc:sldChg>
      <pc:sldChg chg="modSp modNotesTx">
        <pc:chgData name="Richard Whitmill" userId="12f7e353-7496-4b0c-8ce1-46b02d90236c" providerId="ADAL" clId="{5F5E8AB2-C5E9-4CBC-856E-3BC96FC58EAB}" dt="2021-02-25T15:14:19.493" v="4505" actId="6549"/>
        <pc:sldMkLst>
          <pc:docMk/>
          <pc:sldMk cId="2173004416" sldId="1549"/>
        </pc:sldMkLst>
        <pc:spChg chg="mod">
          <ac:chgData name="Richard Whitmill" userId="12f7e353-7496-4b0c-8ce1-46b02d90236c" providerId="ADAL" clId="{5F5E8AB2-C5E9-4CBC-856E-3BC96FC58EAB}" dt="2021-02-25T15:14:07.735" v="4504" actId="20577"/>
          <ac:spMkLst>
            <pc:docMk/>
            <pc:sldMk cId="2173004416" sldId="1549"/>
            <ac:spMk id="3" creationId="{E07A4248-72A3-431E-ACD8-CCBC8BC21270}"/>
          </ac:spMkLst>
        </pc:spChg>
      </pc:sldChg>
      <pc:sldChg chg="add del">
        <pc:chgData name="Richard Whitmill" userId="12f7e353-7496-4b0c-8ce1-46b02d90236c" providerId="ADAL" clId="{5F5E8AB2-C5E9-4CBC-856E-3BC96FC58EAB}" dt="2021-02-25T15:05:53.171" v="3945" actId="2696"/>
        <pc:sldMkLst>
          <pc:docMk/>
          <pc:sldMk cId="278025844" sldId="1553"/>
        </pc:sldMkLst>
      </pc:sldChg>
      <pc:sldChg chg="ord">
        <pc:chgData name="Richard Whitmill" userId="12f7e353-7496-4b0c-8ce1-46b02d90236c" providerId="ADAL" clId="{5F5E8AB2-C5E9-4CBC-856E-3BC96FC58EAB}" dt="2021-02-25T15:06:53.839" v="4053"/>
        <pc:sldMkLst>
          <pc:docMk/>
          <pc:sldMk cId="266220785" sldId="1554"/>
        </pc:sldMkLst>
      </pc:sldChg>
      <pc:sldChg chg="del">
        <pc:chgData name="Richard Whitmill" userId="12f7e353-7496-4b0c-8ce1-46b02d90236c" providerId="ADAL" clId="{5F5E8AB2-C5E9-4CBC-856E-3BC96FC58EAB}" dt="2021-02-25T11:52:27.200" v="2538" actId="2696"/>
        <pc:sldMkLst>
          <pc:docMk/>
          <pc:sldMk cId="3788538580" sldId="1557"/>
        </pc:sldMkLst>
      </pc:sldChg>
      <pc:sldChg chg="modSp ord">
        <pc:chgData name="Richard Whitmill" userId="12f7e353-7496-4b0c-8ce1-46b02d90236c" providerId="ADAL" clId="{5F5E8AB2-C5E9-4CBC-856E-3BC96FC58EAB}" dt="2021-02-25T15:03:55.971" v="3939" actId="20577"/>
        <pc:sldMkLst>
          <pc:docMk/>
          <pc:sldMk cId="3720672527" sldId="1558"/>
        </pc:sldMkLst>
        <pc:spChg chg="mod">
          <ac:chgData name="Richard Whitmill" userId="12f7e353-7496-4b0c-8ce1-46b02d90236c" providerId="ADAL" clId="{5F5E8AB2-C5E9-4CBC-856E-3BC96FC58EAB}" dt="2021-02-25T15:03:55.971" v="3939" actId="20577"/>
          <ac:spMkLst>
            <pc:docMk/>
            <pc:sldMk cId="3720672527" sldId="1558"/>
            <ac:spMk id="6" creationId="{F6DAC56B-C610-4B04-B7BC-6EC99C5BE951}"/>
          </ac:spMkLst>
        </pc:spChg>
      </pc:sldChg>
      <pc:sldChg chg="modSp add">
        <pc:chgData name="Richard Whitmill" userId="12f7e353-7496-4b0c-8ce1-46b02d90236c" providerId="ADAL" clId="{5F5E8AB2-C5E9-4CBC-856E-3BC96FC58EAB}" dt="2021-02-25T15:06:35.897" v="4052" actId="313"/>
        <pc:sldMkLst>
          <pc:docMk/>
          <pc:sldMk cId="1559803323" sldId="1563"/>
        </pc:sldMkLst>
        <pc:spChg chg="mod">
          <ac:chgData name="Richard Whitmill" userId="12f7e353-7496-4b0c-8ce1-46b02d90236c" providerId="ADAL" clId="{5F5E8AB2-C5E9-4CBC-856E-3BC96FC58EAB}" dt="2021-02-25T15:06:35.897" v="4052" actId="313"/>
          <ac:spMkLst>
            <pc:docMk/>
            <pc:sldMk cId="1559803323" sldId="1563"/>
            <ac:spMk id="6" creationId="{F6DAC56B-C610-4B04-B7BC-6EC99C5BE951}"/>
          </ac:spMkLst>
        </pc:spChg>
      </pc:sldChg>
      <pc:sldChg chg="modSp modNotesTx">
        <pc:chgData name="Richard Whitmill" userId="12f7e353-7496-4b0c-8ce1-46b02d90236c" providerId="ADAL" clId="{5F5E8AB2-C5E9-4CBC-856E-3BC96FC58EAB}" dt="2021-02-25T10:57:46.003" v="6" actId="6549"/>
        <pc:sldMkLst>
          <pc:docMk/>
          <pc:sldMk cId="2634828866" sldId="1564"/>
        </pc:sldMkLst>
        <pc:spChg chg="mod">
          <ac:chgData name="Richard Whitmill" userId="12f7e353-7496-4b0c-8ce1-46b02d90236c" providerId="ADAL" clId="{5F5E8AB2-C5E9-4CBC-856E-3BC96FC58EAB}" dt="2021-02-25T10:57:34.911" v="4" actId="20577"/>
          <ac:spMkLst>
            <pc:docMk/>
            <pc:sldMk cId="2634828866" sldId="1564"/>
            <ac:spMk id="6" creationId="{F6DAC56B-C610-4B04-B7BC-6EC99C5BE951}"/>
          </ac:spMkLst>
        </pc:spChg>
      </pc:sldChg>
      <pc:sldChg chg="addSp delSp modSp add">
        <pc:chgData name="Richard Whitmill" userId="12f7e353-7496-4b0c-8ce1-46b02d90236c" providerId="ADAL" clId="{5F5E8AB2-C5E9-4CBC-856E-3BC96FC58EAB}" dt="2021-02-25T11:16:31.558" v="593" actId="404"/>
        <pc:sldMkLst>
          <pc:docMk/>
          <pc:sldMk cId="2422934356" sldId="1565"/>
        </pc:sldMkLst>
        <pc:spChg chg="mod">
          <ac:chgData name="Richard Whitmill" userId="12f7e353-7496-4b0c-8ce1-46b02d90236c" providerId="ADAL" clId="{5F5E8AB2-C5E9-4CBC-856E-3BC96FC58EAB}" dt="2021-02-25T11:01:47.804" v="122" actId="20577"/>
          <ac:spMkLst>
            <pc:docMk/>
            <pc:sldMk cId="2422934356" sldId="1565"/>
            <ac:spMk id="2" creationId="{E005D408-67D2-40F8-B8B2-4BECCBB3D1C3}"/>
          </ac:spMkLst>
        </pc:spChg>
        <pc:spChg chg="add mod">
          <ac:chgData name="Richard Whitmill" userId="12f7e353-7496-4b0c-8ce1-46b02d90236c" providerId="ADAL" clId="{5F5E8AB2-C5E9-4CBC-856E-3BC96FC58EAB}" dt="2021-02-25T11:16:31.558" v="593" actId="404"/>
          <ac:spMkLst>
            <pc:docMk/>
            <pc:sldMk cId="2422934356" sldId="1565"/>
            <ac:spMk id="4" creationId="{3B8F7334-F4EF-4AC2-8075-62194C7F6057}"/>
          </ac:spMkLst>
        </pc:spChg>
        <pc:spChg chg="add mod">
          <ac:chgData name="Richard Whitmill" userId="12f7e353-7496-4b0c-8ce1-46b02d90236c" providerId="ADAL" clId="{5F5E8AB2-C5E9-4CBC-856E-3BC96FC58EAB}" dt="2021-02-25T11:16:18.506" v="591" actId="13926"/>
          <ac:spMkLst>
            <pc:docMk/>
            <pc:sldMk cId="2422934356" sldId="1565"/>
            <ac:spMk id="5" creationId="{1B411316-4F5C-490E-8B79-A203934C76B1}"/>
          </ac:spMkLst>
        </pc:spChg>
        <pc:spChg chg="del">
          <ac:chgData name="Richard Whitmill" userId="12f7e353-7496-4b0c-8ce1-46b02d90236c" providerId="ADAL" clId="{5F5E8AB2-C5E9-4CBC-856E-3BC96FC58EAB}" dt="2021-02-25T11:01:17.117" v="59" actId="478"/>
          <ac:spMkLst>
            <pc:docMk/>
            <pc:sldMk cId="2422934356" sldId="1565"/>
            <ac:spMk id="10" creationId="{721A5A87-C7C2-46DB-99D6-C05831A33FA7}"/>
          </ac:spMkLst>
        </pc:spChg>
        <pc:graphicFrameChg chg="del">
          <ac:chgData name="Richard Whitmill" userId="12f7e353-7496-4b0c-8ce1-46b02d90236c" providerId="ADAL" clId="{5F5E8AB2-C5E9-4CBC-856E-3BC96FC58EAB}" dt="2021-02-25T11:00:30.803" v="36" actId="478"/>
          <ac:graphicFrameMkLst>
            <pc:docMk/>
            <pc:sldMk cId="2422934356" sldId="1565"/>
            <ac:graphicFrameMk id="7" creationId="{BEB1AA93-C46A-45CE-B306-76F784323D24}"/>
          </ac:graphicFrameMkLst>
        </pc:graphicFrameChg>
        <pc:graphicFrameChg chg="del">
          <ac:chgData name="Richard Whitmill" userId="12f7e353-7496-4b0c-8ce1-46b02d90236c" providerId="ADAL" clId="{5F5E8AB2-C5E9-4CBC-856E-3BC96FC58EAB}" dt="2021-02-25T11:00:33.773" v="37" actId="478"/>
          <ac:graphicFrameMkLst>
            <pc:docMk/>
            <pc:sldMk cId="2422934356" sldId="1565"/>
            <ac:graphicFrameMk id="8" creationId="{26DA5319-81C0-4B28-AF58-8749CF82248E}"/>
          </ac:graphicFrameMkLst>
        </pc:graphicFrameChg>
      </pc:sldChg>
      <pc:sldChg chg="addSp modSp add">
        <pc:chgData name="Richard Whitmill" userId="12f7e353-7496-4b0c-8ce1-46b02d90236c" providerId="ADAL" clId="{5F5E8AB2-C5E9-4CBC-856E-3BC96FC58EAB}" dt="2021-02-25T11:30:13.031" v="865" actId="6549"/>
        <pc:sldMkLst>
          <pc:docMk/>
          <pc:sldMk cId="4034489772" sldId="1566"/>
        </pc:sldMkLst>
        <pc:spChg chg="mod">
          <ac:chgData name="Richard Whitmill" userId="12f7e353-7496-4b0c-8ce1-46b02d90236c" providerId="ADAL" clId="{5F5E8AB2-C5E9-4CBC-856E-3BC96FC58EAB}" dt="2021-02-25T11:30:13.031" v="865" actId="6549"/>
          <ac:spMkLst>
            <pc:docMk/>
            <pc:sldMk cId="4034489772" sldId="1566"/>
            <ac:spMk id="2" creationId="{E005D408-67D2-40F8-B8B2-4BECCBB3D1C3}"/>
          </ac:spMkLst>
        </pc:spChg>
        <pc:spChg chg="mod">
          <ac:chgData name="Richard Whitmill" userId="12f7e353-7496-4b0c-8ce1-46b02d90236c" providerId="ADAL" clId="{5F5E8AB2-C5E9-4CBC-856E-3BC96FC58EAB}" dt="2021-02-25T11:19:22.263" v="597" actId="14100"/>
          <ac:spMkLst>
            <pc:docMk/>
            <pc:sldMk cId="4034489772" sldId="1566"/>
            <ac:spMk id="4" creationId="{3B8F7334-F4EF-4AC2-8075-62194C7F6057}"/>
          </ac:spMkLst>
        </pc:spChg>
        <pc:spChg chg="mod">
          <ac:chgData name="Richard Whitmill" userId="12f7e353-7496-4b0c-8ce1-46b02d90236c" providerId="ADAL" clId="{5F5E8AB2-C5E9-4CBC-856E-3BC96FC58EAB}" dt="2021-02-25T11:30:01.979" v="864" actId="113"/>
          <ac:spMkLst>
            <pc:docMk/>
            <pc:sldMk cId="4034489772" sldId="1566"/>
            <ac:spMk id="5" creationId="{1B411316-4F5C-490E-8B79-A203934C76B1}"/>
          </ac:spMkLst>
        </pc:spChg>
        <pc:graphicFrameChg chg="add mod modGraphic">
          <ac:chgData name="Richard Whitmill" userId="12f7e353-7496-4b0c-8ce1-46b02d90236c" providerId="ADAL" clId="{5F5E8AB2-C5E9-4CBC-856E-3BC96FC58EAB}" dt="2021-02-25T11:19:42.181" v="602" actId="14100"/>
          <ac:graphicFrameMkLst>
            <pc:docMk/>
            <pc:sldMk cId="4034489772" sldId="1566"/>
            <ac:graphicFrameMk id="6" creationId="{39BD4C4B-3337-4016-88AE-7760A7EB95D0}"/>
          </ac:graphicFrameMkLst>
        </pc:graphicFrameChg>
      </pc:sldChg>
      <pc:sldChg chg="modSp add modNotesTx">
        <pc:chgData name="Richard Whitmill" userId="12f7e353-7496-4b0c-8ce1-46b02d90236c" providerId="ADAL" clId="{5F5E8AB2-C5E9-4CBC-856E-3BC96FC58EAB}" dt="2021-02-25T11:51:57.973" v="2537" actId="114"/>
        <pc:sldMkLst>
          <pc:docMk/>
          <pc:sldMk cId="2633607307" sldId="1567"/>
        </pc:sldMkLst>
        <pc:spChg chg="mod">
          <ac:chgData name="Richard Whitmill" userId="12f7e353-7496-4b0c-8ce1-46b02d90236c" providerId="ADAL" clId="{5F5E8AB2-C5E9-4CBC-856E-3BC96FC58EAB}" dt="2021-02-25T11:30:40.757" v="893" actId="20577"/>
          <ac:spMkLst>
            <pc:docMk/>
            <pc:sldMk cId="2633607307" sldId="1567"/>
            <ac:spMk id="2" creationId="{35CE3BA3-1C1A-4CD7-B14A-4994E6A15603}"/>
          </ac:spMkLst>
        </pc:spChg>
        <pc:spChg chg="mod">
          <ac:chgData name="Richard Whitmill" userId="12f7e353-7496-4b0c-8ce1-46b02d90236c" providerId="ADAL" clId="{5F5E8AB2-C5E9-4CBC-856E-3BC96FC58EAB}" dt="2021-02-25T11:49:57.883" v="2315" actId="5793"/>
          <ac:spMkLst>
            <pc:docMk/>
            <pc:sldMk cId="2633607307" sldId="1567"/>
            <ac:spMk id="3" creationId="{A53CB8F3-987F-4535-ABF9-338D92342C20}"/>
          </ac:spMkLst>
        </pc:spChg>
      </pc:sldChg>
      <pc:sldChg chg="modSp add">
        <pc:chgData name="Richard Whitmill" userId="12f7e353-7496-4b0c-8ce1-46b02d90236c" providerId="ADAL" clId="{5F5E8AB2-C5E9-4CBC-856E-3BC96FC58EAB}" dt="2021-02-25T14:45:10.889" v="2998" actId="403"/>
        <pc:sldMkLst>
          <pc:docMk/>
          <pc:sldMk cId="2992529420" sldId="1569"/>
        </pc:sldMkLst>
        <pc:spChg chg="mod">
          <ac:chgData name="Richard Whitmill" userId="12f7e353-7496-4b0c-8ce1-46b02d90236c" providerId="ADAL" clId="{5F5E8AB2-C5E9-4CBC-856E-3BC96FC58EAB}" dt="2021-02-25T14:45:10.889" v="2998" actId="403"/>
          <ac:spMkLst>
            <pc:docMk/>
            <pc:sldMk cId="2992529420" sldId="1569"/>
            <ac:spMk id="3" creationId="{0FD44C1A-B9AA-4BB3-AE15-309A2E38DB92}"/>
          </ac:spMkLst>
        </pc:spChg>
      </pc:sldChg>
      <pc:sldChg chg="addSp modSp add">
        <pc:chgData name="Richard Whitmill" userId="12f7e353-7496-4b0c-8ce1-46b02d90236c" providerId="ADAL" clId="{5F5E8AB2-C5E9-4CBC-856E-3BC96FC58EAB}" dt="2021-02-25T14:57:18.887" v="3677" actId="732"/>
        <pc:sldMkLst>
          <pc:docMk/>
          <pc:sldMk cId="3196858359" sldId="1570"/>
        </pc:sldMkLst>
        <pc:spChg chg="mod">
          <ac:chgData name="Richard Whitmill" userId="12f7e353-7496-4b0c-8ce1-46b02d90236c" providerId="ADAL" clId="{5F5E8AB2-C5E9-4CBC-856E-3BC96FC58EAB}" dt="2021-02-25T14:51:18.033" v="3123" actId="20577"/>
          <ac:spMkLst>
            <pc:docMk/>
            <pc:sldMk cId="3196858359" sldId="1570"/>
            <ac:spMk id="2" creationId="{4EF88912-C81E-4FDE-AAEE-57C59649E6BE}"/>
          </ac:spMkLst>
        </pc:spChg>
        <pc:spChg chg="mod">
          <ac:chgData name="Richard Whitmill" userId="12f7e353-7496-4b0c-8ce1-46b02d90236c" providerId="ADAL" clId="{5F5E8AB2-C5E9-4CBC-856E-3BC96FC58EAB}" dt="2021-02-25T14:57:01.378" v="3674" actId="13926"/>
          <ac:spMkLst>
            <pc:docMk/>
            <pc:sldMk cId="3196858359" sldId="1570"/>
            <ac:spMk id="3" creationId="{F4C60CED-FB3D-403F-8748-D66795F7D932}"/>
          </ac:spMkLst>
        </pc:spChg>
        <pc:picChg chg="add mod modCrop">
          <ac:chgData name="Richard Whitmill" userId="12f7e353-7496-4b0c-8ce1-46b02d90236c" providerId="ADAL" clId="{5F5E8AB2-C5E9-4CBC-856E-3BC96FC58EAB}" dt="2021-02-25T14:57:18.887" v="3677" actId="732"/>
          <ac:picMkLst>
            <pc:docMk/>
            <pc:sldMk cId="3196858359" sldId="1570"/>
            <ac:picMk id="1026" creationId="{5FC9887F-2152-429A-BA0E-59B134FC7321}"/>
          </ac:picMkLst>
        </pc:picChg>
      </pc:sldChg>
      <pc:sldChg chg="addSp modSp add">
        <pc:chgData name="Richard Whitmill" userId="12f7e353-7496-4b0c-8ce1-46b02d90236c" providerId="ADAL" clId="{5F5E8AB2-C5E9-4CBC-856E-3BC96FC58EAB}" dt="2021-02-25T15:02:48.189" v="3929" actId="20577"/>
        <pc:sldMkLst>
          <pc:docMk/>
          <pc:sldMk cId="33341274" sldId="1571"/>
        </pc:sldMkLst>
        <pc:spChg chg="mod">
          <ac:chgData name="Richard Whitmill" userId="12f7e353-7496-4b0c-8ce1-46b02d90236c" providerId="ADAL" clId="{5F5E8AB2-C5E9-4CBC-856E-3BC96FC58EAB}" dt="2021-02-25T14:58:15.166" v="3764" actId="20577"/>
          <ac:spMkLst>
            <pc:docMk/>
            <pc:sldMk cId="33341274" sldId="1571"/>
            <ac:spMk id="2" creationId="{5B2A0B1B-43A9-4E5F-859D-DB3AB823BFDE}"/>
          </ac:spMkLst>
        </pc:spChg>
        <pc:spChg chg="mod">
          <ac:chgData name="Richard Whitmill" userId="12f7e353-7496-4b0c-8ce1-46b02d90236c" providerId="ADAL" clId="{5F5E8AB2-C5E9-4CBC-856E-3BC96FC58EAB}" dt="2021-02-25T15:02:48.189" v="3929" actId="20577"/>
          <ac:spMkLst>
            <pc:docMk/>
            <pc:sldMk cId="33341274" sldId="1571"/>
            <ac:spMk id="3" creationId="{6ACEBE92-7993-4582-8A38-882F08170BCD}"/>
          </ac:spMkLst>
        </pc:spChg>
        <pc:picChg chg="add mod">
          <ac:chgData name="Richard Whitmill" userId="12f7e353-7496-4b0c-8ce1-46b02d90236c" providerId="ADAL" clId="{5F5E8AB2-C5E9-4CBC-856E-3BC96FC58EAB}" dt="2021-02-25T15:02:33.153" v="3923" actId="1076"/>
          <ac:picMkLst>
            <pc:docMk/>
            <pc:sldMk cId="33341274" sldId="1571"/>
            <ac:picMk id="4" creationId="{141509B0-4CCD-4507-BD6D-66FF2C22306D}"/>
          </ac:picMkLst>
        </pc:picChg>
      </pc:sldChg>
    </pc:docChg>
  </pc:docChgLst>
  <pc:docChgLst>
    <pc:chgData name="Richard Whitmill" userId="12f7e353-7496-4b0c-8ce1-46b02d90236c" providerId="ADAL" clId="{50A3340F-BC36-4D60-AAA0-DBD52B97ADC1}"/>
    <pc:docChg chg="custSel addSld delSld modSld">
      <pc:chgData name="Richard Whitmill" userId="12f7e353-7496-4b0c-8ce1-46b02d90236c" providerId="ADAL" clId="{50A3340F-BC36-4D60-AAA0-DBD52B97ADC1}" dt="2021-02-26T16:03:23.679" v="2951" actId="20577"/>
      <pc:docMkLst>
        <pc:docMk/>
      </pc:docMkLst>
      <pc:sldChg chg="modSp modNotesTx">
        <pc:chgData name="Richard Whitmill" userId="12f7e353-7496-4b0c-8ce1-46b02d90236c" providerId="ADAL" clId="{50A3340F-BC36-4D60-AAA0-DBD52B97ADC1}" dt="2021-02-26T16:03:23.679" v="2951" actId="20577"/>
        <pc:sldMkLst>
          <pc:docMk/>
          <pc:sldMk cId="608901671" sldId="1543"/>
        </pc:sldMkLst>
        <pc:spChg chg="mod">
          <ac:chgData name="Richard Whitmill" userId="12f7e353-7496-4b0c-8ce1-46b02d90236c" providerId="ADAL" clId="{50A3340F-BC36-4D60-AAA0-DBD52B97ADC1}" dt="2021-02-26T16:03:12.430" v="2941" actId="20577"/>
          <ac:spMkLst>
            <pc:docMk/>
            <pc:sldMk cId="608901671" sldId="1543"/>
            <ac:spMk id="3" creationId="{EBDA9105-0F3C-4405-B788-1A20711DE1F4}"/>
          </ac:spMkLst>
        </pc:spChg>
      </pc:sldChg>
      <pc:sldChg chg="modNotesTx">
        <pc:chgData name="Richard Whitmill" userId="12f7e353-7496-4b0c-8ce1-46b02d90236c" providerId="ADAL" clId="{50A3340F-BC36-4D60-AAA0-DBD52B97ADC1}" dt="2021-02-26T13:43:16.273" v="1085" actId="20577"/>
        <pc:sldMkLst>
          <pc:docMk/>
          <pc:sldMk cId="1833323504" sldId="1555"/>
        </pc:sldMkLst>
      </pc:sldChg>
      <pc:sldChg chg="del">
        <pc:chgData name="Richard Whitmill" userId="12f7e353-7496-4b0c-8ce1-46b02d90236c" providerId="ADAL" clId="{50A3340F-BC36-4D60-AAA0-DBD52B97ADC1}" dt="2021-02-26T16:03:16.697" v="2942" actId="2696"/>
        <pc:sldMkLst>
          <pc:docMk/>
          <pc:sldMk cId="76256662" sldId="1559"/>
        </pc:sldMkLst>
      </pc:sldChg>
      <pc:sldChg chg="modSp add modNotesTx">
        <pc:chgData name="Richard Whitmill" userId="12f7e353-7496-4b0c-8ce1-46b02d90236c" providerId="ADAL" clId="{50A3340F-BC36-4D60-AAA0-DBD52B97ADC1}" dt="2021-02-26T13:42:00.348" v="893" actId="20577"/>
        <pc:sldMkLst>
          <pc:docMk/>
          <pc:sldMk cId="1441673322" sldId="1562"/>
        </pc:sldMkLst>
        <pc:spChg chg="mod">
          <ac:chgData name="Richard Whitmill" userId="12f7e353-7496-4b0c-8ce1-46b02d90236c" providerId="ADAL" clId="{50A3340F-BC36-4D60-AAA0-DBD52B97ADC1}" dt="2021-02-26T13:34:48.941" v="36" actId="404"/>
          <ac:spMkLst>
            <pc:docMk/>
            <pc:sldMk cId="1441673322" sldId="1562"/>
            <ac:spMk id="2" creationId="{A83BDA84-FC61-44FE-B635-D2ED9A9BFB72}"/>
          </ac:spMkLst>
        </pc:spChg>
        <pc:graphicFrameChg chg="mod modGraphic">
          <ac:chgData name="Richard Whitmill" userId="12f7e353-7496-4b0c-8ce1-46b02d90236c" providerId="ADAL" clId="{50A3340F-BC36-4D60-AAA0-DBD52B97ADC1}" dt="2021-02-26T13:39:46.364" v="344" actId="20577"/>
          <ac:graphicFrameMkLst>
            <pc:docMk/>
            <pc:sldMk cId="1441673322" sldId="1562"/>
            <ac:graphicFrameMk id="4" creationId="{EB966877-7964-44D0-9A3C-9D56F4871481}"/>
          </ac:graphicFrameMkLst>
        </pc:graphicFrameChg>
      </pc:sldChg>
      <pc:sldChg chg="modSp modNotesTx">
        <pc:chgData name="Richard Whitmill" userId="12f7e353-7496-4b0c-8ce1-46b02d90236c" providerId="ADAL" clId="{50A3340F-BC36-4D60-AAA0-DBD52B97ADC1}" dt="2021-02-26T13:42:59.450" v="1083" actId="20577"/>
        <pc:sldMkLst>
          <pc:docMk/>
          <pc:sldMk cId="1559803323" sldId="1563"/>
        </pc:sldMkLst>
        <pc:spChg chg="mod">
          <ac:chgData name="Richard Whitmill" userId="12f7e353-7496-4b0c-8ce1-46b02d90236c" providerId="ADAL" clId="{50A3340F-BC36-4D60-AAA0-DBD52B97ADC1}" dt="2021-02-26T13:42:19.877" v="895" actId="6549"/>
          <ac:spMkLst>
            <pc:docMk/>
            <pc:sldMk cId="1559803323" sldId="1563"/>
            <ac:spMk id="6" creationId="{F6DAC56B-C610-4B04-B7BC-6EC99C5BE951}"/>
          </ac:spMkLst>
        </pc:spChg>
      </pc:sldChg>
      <pc:sldChg chg="modNotesTx">
        <pc:chgData name="Richard Whitmill" userId="12f7e353-7496-4b0c-8ce1-46b02d90236c" providerId="ADAL" clId="{50A3340F-BC36-4D60-AAA0-DBD52B97ADC1}" dt="2021-02-26T14:00:12.413" v="2910" actId="20577"/>
        <pc:sldMkLst>
          <pc:docMk/>
          <pc:sldMk cId="2634828866" sldId="1564"/>
        </pc:sldMkLst>
      </pc:sldChg>
      <pc:sldChg chg="modSp modNotesTx">
        <pc:chgData name="Richard Whitmill" userId="12f7e353-7496-4b0c-8ce1-46b02d90236c" providerId="ADAL" clId="{50A3340F-BC36-4D60-AAA0-DBD52B97ADC1}" dt="2021-02-26T13:45:26.715" v="1446" actId="20577"/>
        <pc:sldMkLst>
          <pc:docMk/>
          <pc:sldMk cId="2422934356" sldId="1565"/>
        </pc:sldMkLst>
        <pc:spChg chg="mod">
          <ac:chgData name="Richard Whitmill" userId="12f7e353-7496-4b0c-8ce1-46b02d90236c" providerId="ADAL" clId="{50A3340F-BC36-4D60-AAA0-DBD52B97ADC1}" dt="2021-02-26T13:44:21.328" v="1198" actId="404"/>
          <ac:spMkLst>
            <pc:docMk/>
            <pc:sldMk cId="2422934356" sldId="1565"/>
            <ac:spMk id="5" creationId="{1B411316-4F5C-490E-8B79-A203934C76B1}"/>
          </ac:spMkLst>
        </pc:spChg>
      </pc:sldChg>
      <pc:sldChg chg="modNotesTx">
        <pc:chgData name="Richard Whitmill" userId="12f7e353-7496-4b0c-8ce1-46b02d90236c" providerId="ADAL" clId="{50A3340F-BC36-4D60-AAA0-DBD52B97ADC1}" dt="2021-02-26T13:45:31.132" v="1447" actId="6549"/>
        <pc:sldMkLst>
          <pc:docMk/>
          <pc:sldMk cId="4034489772" sldId="1566"/>
        </pc:sldMkLst>
      </pc:sldChg>
      <pc:sldChg chg="modSp">
        <pc:chgData name="Richard Whitmill" userId="12f7e353-7496-4b0c-8ce1-46b02d90236c" providerId="ADAL" clId="{50A3340F-BC36-4D60-AAA0-DBD52B97ADC1}" dt="2021-02-26T14:00:33.927" v="2911" actId="6549"/>
        <pc:sldMkLst>
          <pc:docMk/>
          <pc:sldMk cId="3196858359" sldId="1570"/>
        </pc:sldMkLst>
        <pc:spChg chg="mod">
          <ac:chgData name="Richard Whitmill" userId="12f7e353-7496-4b0c-8ce1-46b02d90236c" providerId="ADAL" clId="{50A3340F-BC36-4D60-AAA0-DBD52B97ADC1}" dt="2021-02-26T14:00:33.927" v="2911" actId="6549"/>
          <ac:spMkLst>
            <pc:docMk/>
            <pc:sldMk cId="3196858359" sldId="1570"/>
            <ac:spMk id="3" creationId="{F4C60CED-FB3D-403F-8748-D66795F7D932}"/>
          </ac:spMkLst>
        </pc:spChg>
      </pc:sldChg>
      <pc:sldChg chg="modSp">
        <pc:chgData name="Richard Whitmill" userId="12f7e353-7496-4b0c-8ce1-46b02d90236c" providerId="ADAL" clId="{50A3340F-BC36-4D60-AAA0-DBD52B97ADC1}" dt="2021-02-26T14:00:41.859" v="2912" actId="6549"/>
        <pc:sldMkLst>
          <pc:docMk/>
          <pc:sldMk cId="33341274" sldId="1571"/>
        </pc:sldMkLst>
        <pc:spChg chg="mod">
          <ac:chgData name="Richard Whitmill" userId="12f7e353-7496-4b0c-8ce1-46b02d90236c" providerId="ADAL" clId="{50A3340F-BC36-4D60-AAA0-DBD52B97ADC1}" dt="2021-02-26T14:00:41.859" v="2912" actId="6549"/>
          <ac:spMkLst>
            <pc:docMk/>
            <pc:sldMk cId="33341274" sldId="1571"/>
            <ac:spMk id="3" creationId="{6ACEBE92-7993-4582-8A38-882F08170BCD}"/>
          </ac:spMkLst>
        </pc:spChg>
      </pc:sldChg>
    </pc:docChg>
  </pc:docChgLst>
  <pc:docChgLst>
    <pc:chgData name="Lauren Cooper" userId="S::lauren.cooper@nus.org.uk::3a73095d-77fb-40ff-a961-abf03d24043f" providerId="AD" clId="Web-{705F70CA-9BF8-4C62-123E-6838D0602FED}"/>
    <pc:docChg chg="modSld">
      <pc:chgData name="Lauren Cooper" userId="S::lauren.cooper@nus.org.uk::3a73095d-77fb-40ff-a961-abf03d24043f" providerId="AD" clId="Web-{705F70CA-9BF8-4C62-123E-6838D0602FED}" dt="2021-02-25T16:13:36.652" v="5" actId="20577"/>
      <pc:docMkLst>
        <pc:docMk/>
      </pc:docMkLst>
      <pc:sldChg chg="modSp">
        <pc:chgData name="Lauren Cooper" userId="S::lauren.cooper@nus.org.uk::3a73095d-77fb-40ff-a961-abf03d24043f" providerId="AD" clId="Web-{705F70CA-9BF8-4C62-123E-6838D0602FED}" dt="2021-02-25T15:59:16.290" v="3" actId="20577"/>
        <pc:sldMkLst>
          <pc:docMk/>
          <pc:sldMk cId="3196858359" sldId="1570"/>
        </pc:sldMkLst>
        <pc:spChg chg="mod">
          <ac:chgData name="Lauren Cooper" userId="S::lauren.cooper@nus.org.uk::3a73095d-77fb-40ff-a961-abf03d24043f" providerId="AD" clId="Web-{705F70CA-9BF8-4C62-123E-6838D0602FED}" dt="2021-02-25T15:59:16.290" v="3" actId="20577"/>
          <ac:spMkLst>
            <pc:docMk/>
            <pc:sldMk cId="3196858359" sldId="1570"/>
            <ac:spMk id="3" creationId="{F4C60CED-FB3D-403F-8748-D66795F7D932}"/>
          </ac:spMkLst>
        </pc:spChg>
        <pc:picChg chg="mod">
          <ac:chgData name="Lauren Cooper" userId="S::lauren.cooper@nus.org.uk::3a73095d-77fb-40ff-a961-abf03d24043f" providerId="AD" clId="Web-{705F70CA-9BF8-4C62-123E-6838D0602FED}" dt="2021-02-25T15:54:48.597" v="1" actId="1076"/>
          <ac:picMkLst>
            <pc:docMk/>
            <pc:sldMk cId="3196858359" sldId="1570"/>
            <ac:picMk id="1026" creationId="{5FC9887F-2152-429A-BA0E-59B134FC7321}"/>
          </ac:picMkLst>
        </pc:picChg>
      </pc:sldChg>
      <pc:sldChg chg="modSp">
        <pc:chgData name="Lauren Cooper" userId="S::lauren.cooper@nus.org.uk::3a73095d-77fb-40ff-a961-abf03d24043f" providerId="AD" clId="Web-{705F70CA-9BF8-4C62-123E-6838D0602FED}" dt="2021-02-25T16:13:36.652" v="5" actId="20577"/>
        <pc:sldMkLst>
          <pc:docMk/>
          <pc:sldMk cId="33341274" sldId="1571"/>
        </pc:sldMkLst>
        <pc:spChg chg="mod">
          <ac:chgData name="Lauren Cooper" userId="S::lauren.cooper@nus.org.uk::3a73095d-77fb-40ff-a961-abf03d24043f" providerId="AD" clId="Web-{705F70CA-9BF8-4C62-123E-6838D0602FED}" dt="2021-02-25T16:13:36.652" v="5" actId="20577"/>
          <ac:spMkLst>
            <pc:docMk/>
            <pc:sldMk cId="33341274" sldId="1571"/>
            <ac:spMk id="3" creationId="{6ACEBE92-7993-4582-8A38-882F08170B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D5E6698-24A6-4EDA-A621-78B24B06F35B}" type="datetimeFigureOut">
              <a:rPr lang="en-GB"/>
              <a:pPr>
                <a:defRPr/>
              </a:pPr>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804F7608-2BD1-4D65-B981-9B0681321489}" type="slidenum">
              <a:rPr lang="en-GB"/>
              <a:pPr>
                <a:defRPr/>
              </a:pPr>
              <a:t>‹#›</a:t>
            </a:fld>
            <a:endParaRPr lang="en-GB"/>
          </a:p>
        </p:txBody>
      </p:sp>
    </p:spTree>
    <p:extLst>
      <p:ext uri="{BB962C8B-B14F-4D97-AF65-F5344CB8AC3E}">
        <p14:creationId xmlns:p14="http://schemas.microsoft.com/office/powerpoint/2010/main" val="568238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us.org.uk/campaign-hub/students-deserve-better?i=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us-usi.org/campaign-hub/investment-in-student-mental-health?i=2" TargetMode="External"/><Relationship Id="rId5" Type="http://schemas.openxmlformats.org/officeDocument/2006/relationships/hyperlink" Target="https://www.nus-wales.org.uk/campaign-hub/a-mental-health-and-wellbeing-strategy?i=0" TargetMode="External"/><Relationship Id="rId4" Type="http://schemas.openxmlformats.org/officeDocument/2006/relationships/hyperlink" Target="https://www.nus.org.uk/campaign-hub/decolonise-education?i=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presenters</a:t>
            </a:r>
          </a:p>
          <a:p>
            <a:endParaRPr lang="en-GB" dirty="0"/>
          </a:p>
          <a:p>
            <a:r>
              <a:rPr lang="en-GB" i="1" dirty="0"/>
              <a:t>These slides are designed to give an overview for National Conference delegates to let them know what to expect at Conferences. The slides can be applied to any NUS democratic conference as they cover an overview of what can be expected at conference and some of the decision making principles we will be working to.</a:t>
            </a:r>
          </a:p>
          <a:p>
            <a:endParaRPr lang="en-GB" i="1" dirty="0"/>
          </a:p>
          <a:p>
            <a:r>
              <a:rPr lang="en-GB" i="1" dirty="0"/>
              <a:t>They are designed to be delivered by SU staff to delegates attending any of NUS’ conferences</a:t>
            </a:r>
          </a:p>
          <a:p>
            <a:endParaRPr lang="en-GB" i="1" dirty="0"/>
          </a:p>
          <a:p>
            <a:r>
              <a:rPr lang="en-GB" i="1" dirty="0"/>
              <a:t>These are designed to be delivered between January and mid March 2021. We would also recommend scheduling in a second training session closer to the time of conference (i.e. 1 – 2 weeks before). We will prepare a further training which will go into more detail about sessions and topics being covered.</a:t>
            </a:r>
          </a:p>
          <a:p>
            <a:endParaRPr lang="en-GB" i="1" dirty="0"/>
          </a:p>
          <a:p>
            <a:r>
              <a:rPr lang="en-GB" i="1" dirty="0"/>
              <a:t>This session includes an overview of what conferences are about and some exercises to get delegates thinking about decision making and what they want to get out of conferences.</a:t>
            </a:r>
          </a:p>
          <a:p>
            <a:endParaRPr lang="en-GB" i="1" dirty="0"/>
          </a:p>
          <a:p>
            <a:r>
              <a:rPr lang="en-GB" i="1" dirty="0"/>
              <a:t>Included in the notes pages are instructions and scripted elements. Feel free to deliver how you want, the script is just there if you find it useful.</a:t>
            </a:r>
          </a:p>
          <a:p>
            <a:endParaRPr lang="en-GB" i="1" dirty="0"/>
          </a:p>
          <a:p>
            <a:r>
              <a:rPr lang="en-GB" i="1" dirty="0"/>
              <a:t>Scripted elements are in </a:t>
            </a:r>
            <a:r>
              <a:rPr lang="en-GB" i="0" dirty="0"/>
              <a:t>normal font with no italics. </a:t>
            </a:r>
            <a:r>
              <a:rPr lang="en-GB" i="1" dirty="0"/>
              <a:t>Any instructions for presenters are in italics.</a:t>
            </a:r>
          </a:p>
          <a:p>
            <a:endParaRPr lang="en-GB" i="1" dirty="0"/>
          </a:p>
          <a:p>
            <a:r>
              <a:rPr lang="en-GB" i="1" dirty="0"/>
              <a:t>Please feel free to edit and prepare/incorporate into your training materials as you see fit.</a:t>
            </a:r>
          </a:p>
          <a:p>
            <a:endParaRPr lang="en-GB" i="1" dirty="0"/>
          </a:p>
          <a:p>
            <a:r>
              <a:rPr lang="en-GB" i="1" dirty="0"/>
              <a:t>For any questions email membership@nus.org.uk </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a:t>
            </a:fld>
            <a:endParaRPr lang="en-GB"/>
          </a:p>
        </p:txBody>
      </p:sp>
    </p:spTree>
    <p:extLst>
      <p:ext uri="{BB962C8B-B14F-4D97-AF65-F5344CB8AC3E}">
        <p14:creationId xmlns:p14="http://schemas.microsoft.com/office/powerpoint/2010/main" val="8904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At conference you will also be discussing and debating new ideas for what NUS should be shouting about. Conferences serve as a space to </a:t>
            </a:r>
            <a:r>
              <a:rPr lang="en-US" sz="1200" b="1" i="0" kern="1200" dirty="0">
                <a:solidFill>
                  <a:schemeClr val="tx1"/>
                </a:solidFill>
                <a:effectLst/>
                <a:latin typeface="+mn-lt"/>
                <a:ea typeface="+mn-ea"/>
                <a:cs typeface="+mn-cs"/>
              </a:rPr>
              <a:t>shape upcoming priorities for students, students’ unions and NUS</a:t>
            </a:r>
            <a:r>
              <a:rPr lang="en-US" sz="1200" b="0" i="0" kern="1200" dirty="0">
                <a:solidFill>
                  <a:schemeClr val="tx1"/>
                </a:solidFill>
                <a:effectLst/>
                <a:latin typeface="+mn-lt"/>
                <a:ea typeface="+mn-ea"/>
                <a:cs typeface="+mn-cs"/>
              </a:rPr>
              <a:t>. We’ll therefore be bringing students together before, during and after conference to shape what NUS will be </a:t>
            </a:r>
            <a:r>
              <a:rPr lang="en-US" sz="1200" b="1" i="0" kern="1200" dirty="0">
                <a:solidFill>
                  <a:schemeClr val="tx1"/>
                </a:solidFill>
                <a:effectLst/>
                <a:latin typeface="+mn-lt"/>
                <a:ea typeface="+mn-ea"/>
                <a:cs typeface="+mn-cs"/>
              </a:rPr>
              <a:t>vocal and visible </a:t>
            </a:r>
            <a:r>
              <a:rPr lang="en-US" sz="1200" b="0" i="0" kern="1200" dirty="0">
                <a:solidFill>
                  <a:schemeClr val="tx1"/>
                </a:solidFill>
                <a:effectLst/>
                <a:latin typeface="+mn-lt"/>
                <a:ea typeface="+mn-ea"/>
                <a:cs typeface="+mn-cs"/>
              </a:rPr>
              <a:t>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a delegate, conferences are your opportunity to be involved in shaping these ideas and making sure what NUS is vocal about is relevant to students. This new ideas generation is about what NUS is using its platforms to shout about rather than about changing the current campaigning priorities – which were set by votes at las year’s conferences.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So how does it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Well, Students’ Unions submit ideas for what should be discussed at conference. These are then circulated to you to read and review.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NUS then asks you as delegates to vote on what you want to be discussed at conferences. You will be asked to vote in what’s called a Priority Ballot. This is where you are asked to rank the discussion topics you would like to see discussed in your order of preference. The top 6 discussion topics for National Conference will be discussed. In all other conferences the top three discussion topics will be discussed.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Once we’ve decided on the topics these will be circulated again, with videos explaining what the ideas is and why it’s important for students.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At conference there will be workshops for you to choose from, to review each topic, discuss the arguments surrounding it and whether anything needs adding to it.</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10</a:t>
            </a:fld>
            <a:endParaRPr lang="en-GB"/>
          </a:p>
        </p:txBody>
      </p:sp>
    </p:spTree>
    <p:extLst>
      <p:ext uri="{BB962C8B-B14F-4D97-AF65-F5344CB8AC3E}">
        <p14:creationId xmlns:p14="http://schemas.microsoft.com/office/powerpoint/2010/main" val="383229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0" dirty="0"/>
              <a:t>Here’s the list of proposed policies for National Conference for what NUS should be shouting about. </a:t>
            </a:r>
          </a:p>
          <a:p>
            <a:pPr defTabSz="966612">
              <a:defRPr/>
            </a:pPr>
            <a:endParaRPr lang="en-US" sz="1300" b="0" dirty="0"/>
          </a:p>
          <a:p>
            <a:pPr defTabSz="966612">
              <a:defRPr/>
            </a:pPr>
            <a:r>
              <a:rPr lang="en-US" sz="1300" b="0" dirty="0"/>
              <a:t>It’s up to you as delegates to decide what we discuss and vote on through what is known as a priority ballot. You will be asked to vote on six proposals for conference and you can do this between 4 and 10 March</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11</a:t>
            </a:fld>
            <a:endParaRPr lang="en-GB"/>
          </a:p>
        </p:txBody>
      </p:sp>
    </p:spTree>
    <p:extLst>
      <p:ext uri="{BB962C8B-B14F-4D97-AF65-F5344CB8AC3E}">
        <p14:creationId xmlns:p14="http://schemas.microsoft.com/office/powerpoint/2010/main" val="156009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12</a:t>
            </a:fld>
            <a:endParaRPr lang="en-GB"/>
          </a:p>
        </p:txBody>
      </p:sp>
    </p:spTree>
    <p:extLst>
      <p:ext uri="{BB962C8B-B14F-4D97-AF65-F5344CB8AC3E}">
        <p14:creationId xmlns:p14="http://schemas.microsoft.com/office/powerpoint/2010/main" val="374624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Policy discussion will be in workshops. We’re moving away from a traditional adversarial form of debate to a way of setting our priorities based on dialogue and discussion.</a:t>
            </a:r>
          </a:p>
          <a:p>
            <a:pPr defTabSz="966612">
              <a:defRPr/>
            </a:pPr>
            <a:endParaRPr lang="en-US" sz="1300" dirty="0"/>
          </a:p>
          <a:p>
            <a:pPr defTabSz="966612">
              <a:defRPr/>
            </a:pPr>
            <a:r>
              <a:rPr lang="en-US" sz="1300" dirty="0"/>
              <a:t>These workshops are your chance to contribute to the discussion and make an informed decision before voting. They will last 1.5 hours and you will spend most of that time in breakout spaces speaking to other delegates about the issues.</a:t>
            </a:r>
          </a:p>
          <a:p>
            <a:pPr defTabSz="966612">
              <a:defRPr/>
            </a:pPr>
            <a:endParaRPr lang="en-US" sz="1300" dirty="0"/>
          </a:p>
          <a:p>
            <a:pPr defTabSz="966612">
              <a:defRPr/>
            </a:pPr>
            <a:r>
              <a:rPr lang="en-US" sz="1300" dirty="0"/>
              <a:t>Workshops will be broken down into three distinct sections and we’ll be doing a mini version of the workshops in this training session so you’ll know what to expect.</a:t>
            </a:r>
          </a:p>
          <a:p>
            <a:pPr defTabSz="966612">
              <a:defRPr/>
            </a:pPr>
            <a:endParaRPr lang="en-US" sz="1300" dirty="0"/>
          </a:p>
          <a:p>
            <a:pPr marL="457200" indent="-457200">
              <a:buAutoNum type="arabicParenR"/>
            </a:pPr>
            <a:r>
              <a:rPr lang="en-GB" sz="1400" kern="1200" dirty="0">
                <a:solidFill>
                  <a:schemeClr val="tx1"/>
                </a:solidFill>
                <a:latin typeface="+mn-lt"/>
                <a:ea typeface="+mn-ea"/>
                <a:cs typeface="+mn-cs"/>
              </a:rPr>
              <a:t>Understanding the issue</a:t>
            </a:r>
          </a:p>
          <a:p>
            <a:pPr marL="457200" indent="-457200">
              <a:buAutoNum type="arabicParenR"/>
            </a:pPr>
            <a:endParaRPr lang="en-GB" sz="1400" kern="1200" dirty="0">
              <a:solidFill>
                <a:schemeClr val="tx1"/>
              </a:solidFill>
              <a:latin typeface="+mn-lt"/>
              <a:ea typeface="+mn-ea"/>
              <a:cs typeface="+mn-cs"/>
            </a:endParaRPr>
          </a:p>
          <a:p>
            <a:pPr marL="0" indent="0">
              <a:buNone/>
            </a:pPr>
            <a:r>
              <a:rPr lang="en-GB" sz="1400" kern="1200" dirty="0">
                <a:solidFill>
                  <a:schemeClr val="tx1"/>
                </a:solidFill>
                <a:latin typeface="+mn-lt"/>
                <a:ea typeface="+mn-ea"/>
                <a:cs typeface="+mn-cs"/>
              </a:rPr>
              <a:t>First we will hear from proposers about the issue and why it’s important. There will be a chance to discuss with other delegates, hear other perspectives and find out about the issue. Plus ask questions to the proposers.</a:t>
            </a:r>
          </a:p>
          <a:p>
            <a:pPr marL="457200" indent="-457200">
              <a:buAutoNum type="arabicParenR"/>
            </a:pPr>
            <a:endParaRPr lang="en-GB" sz="1400" kern="1200" dirty="0">
              <a:solidFill>
                <a:schemeClr val="tx1"/>
              </a:solidFill>
              <a:latin typeface="+mn-lt"/>
              <a:ea typeface="+mn-ea"/>
              <a:cs typeface="+mn-cs"/>
            </a:endParaRPr>
          </a:p>
          <a:p>
            <a:pPr marL="457200" indent="-457200">
              <a:buAutoNum type="arabicParenR"/>
            </a:pPr>
            <a:r>
              <a:rPr lang="en-US" sz="1400" kern="1200" dirty="0">
                <a:solidFill>
                  <a:schemeClr val="tx1"/>
                </a:solidFill>
                <a:latin typeface="+mn-lt"/>
                <a:ea typeface="+mn-ea"/>
                <a:cs typeface="+mn-cs"/>
              </a:rPr>
              <a:t>where do we agree/where do we disagree?</a:t>
            </a:r>
          </a:p>
          <a:p>
            <a:pPr marL="457200" indent="-457200">
              <a:buAutoNum type="arabicParenR"/>
            </a:pPr>
            <a:endParaRPr lang="en-US" sz="1400" kern="1200" dirty="0">
              <a:solidFill>
                <a:schemeClr val="tx1"/>
              </a:solidFill>
              <a:latin typeface="+mn-lt"/>
              <a:ea typeface="+mn-ea"/>
              <a:cs typeface="+mn-cs"/>
            </a:endParaRPr>
          </a:p>
          <a:p>
            <a:pPr marL="0" indent="0">
              <a:buNone/>
            </a:pPr>
            <a:r>
              <a:rPr lang="en-US" sz="1400" kern="1200" dirty="0">
                <a:solidFill>
                  <a:schemeClr val="tx1"/>
                </a:solidFill>
                <a:latin typeface="+mn-lt"/>
                <a:ea typeface="+mn-ea"/>
                <a:cs typeface="+mn-cs"/>
              </a:rPr>
              <a:t>There will be time then to go into more depth on the issues. </a:t>
            </a:r>
          </a:p>
          <a:p>
            <a:pPr marL="0" indent="0">
              <a:buNone/>
            </a:pPr>
            <a:endParaRPr lang="en-US" sz="1400" kern="1200" dirty="0">
              <a:solidFill>
                <a:schemeClr val="tx1"/>
              </a:solidFill>
              <a:latin typeface="+mn-lt"/>
              <a:ea typeface="+mn-ea"/>
              <a:cs typeface="+mn-cs"/>
            </a:endParaRPr>
          </a:p>
          <a:p>
            <a:pPr lvl="0"/>
            <a:r>
              <a:rPr lang="en-GB" sz="1200" kern="1200" dirty="0">
                <a:solidFill>
                  <a:schemeClr val="tx1"/>
                </a:solidFill>
                <a:effectLst/>
                <a:latin typeface="+mn-lt"/>
                <a:ea typeface="+mn-ea"/>
                <a:cs typeface="+mn-cs"/>
              </a:rPr>
              <a:t>Where will agreement be hardest?</a:t>
            </a:r>
          </a:p>
          <a:p>
            <a:pPr lvl="0"/>
            <a:r>
              <a:rPr lang="en-GB" sz="1200" kern="1200" dirty="0">
                <a:solidFill>
                  <a:schemeClr val="tx1"/>
                </a:solidFill>
                <a:effectLst/>
                <a:latin typeface="+mn-lt"/>
                <a:ea typeface="+mn-ea"/>
                <a:cs typeface="+mn-cs"/>
              </a:rPr>
              <a:t>Where will common ground be found?</a:t>
            </a:r>
          </a:p>
          <a:p>
            <a:r>
              <a:rPr lang="en-GB" sz="1200" kern="1200" dirty="0">
                <a:solidFill>
                  <a:schemeClr val="tx1"/>
                </a:solidFill>
                <a:effectLst/>
                <a:latin typeface="+mn-lt"/>
                <a:ea typeface="+mn-ea"/>
                <a:cs typeface="+mn-cs"/>
              </a:rPr>
              <a:t>Are there any irreconcilable differences</a:t>
            </a:r>
          </a:p>
          <a:p>
            <a:endParaRPr lang="en-GB" sz="1200" kern="1200" dirty="0">
              <a:solidFill>
                <a:schemeClr val="tx1"/>
              </a:solidFill>
              <a:effectLst/>
              <a:latin typeface="+mn-lt"/>
              <a:ea typeface="+mn-ea"/>
              <a:cs typeface="+mn-cs"/>
            </a:endParaRPr>
          </a:p>
          <a:p>
            <a:pPr marL="0" indent="0">
              <a:buNone/>
            </a:pPr>
            <a:endParaRPr lang="en-US" sz="1400" kern="1200" dirty="0">
              <a:solidFill>
                <a:schemeClr val="tx1"/>
              </a:solidFill>
              <a:latin typeface="+mn-lt"/>
              <a:ea typeface="+mn-ea"/>
              <a:cs typeface="+mn-cs"/>
            </a:endParaRPr>
          </a:p>
          <a:p>
            <a:pPr marL="457200" indent="-457200">
              <a:buAutoNum type="arabicParenR"/>
            </a:pPr>
            <a:r>
              <a:rPr lang="en-US" sz="1400" kern="1200" dirty="0">
                <a:solidFill>
                  <a:schemeClr val="tx1"/>
                </a:solidFill>
                <a:latin typeface="+mn-lt"/>
                <a:ea typeface="+mn-ea"/>
                <a:cs typeface="+mn-cs"/>
              </a:rPr>
              <a:t>Is there anything you would add/remove to make it easier to agree with? (amendments)</a:t>
            </a:r>
          </a:p>
          <a:p>
            <a:pPr marL="457200" indent="-457200">
              <a:buAutoNum type="arabicParenR"/>
            </a:pPr>
            <a:endParaRPr lang="en-US" sz="1400" kern="1200" dirty="0">
              <a:solidFill>
                <a:schemeClr val="tx1"/>
              </a:solidFill>
              <a:latin typeface="+mn-lt"/>
              <a:ea typeface="+mn-ea"/>
              <a:cs typeface="+mn-cs"/>
            </a:endParaRPr>
          </a:p>
          <a:p>
            <a:pPr marL="457200" indent="-457200">
              <a:buAutoNum type="arabicParenR"/>
            </a:pPr>
            <a:endParaRPr lang="en-US" sz="1400" kern="1200" dirty="0">
              <a:solidFill>
                <a:schemeClr val="tx1"/>
              </a:solidFill>
              <a:latin typeface="+mn-lt"/>
              <a:ea typeface="+mn-ea"/>
              <a:cs typeface="+mn-cs"/>
            </a:endParaRPr>
          </a:p>
          <a:p>
            <a:pPr marL="0" indent="0">
              <a:buNone/>
            </a:pPr>
            <a:r>
              <a:rPr lang="en-US" sz="1400" kern="1200" dirty="0">
                <a:solidFill>
                  <a:schemeClr val="tx1"/>
                </a:solidFill>
                <a:latin typeface="+mn-lt"/>
                <a:ea typeface="+mn-ea"/>
                <a:cs typeface="+mn-cs"/>
              </a:rPr>
              <a:t>Lastly there will be an opportunity to suggest changes to the proposals. Workshops will be able to suggest amendments that:</a:t>
            </a:r>
          </a:p>
          <a:p>
            <a:pPr marL="0" indent="0">
              <a:buNone/>
            </a:pPr>
            <a:endParaRPr lang="en-US" sz="1400" kern="1200" dirty="0">
              <a:solidFill>
                <a:schemeClr val="tx1"/>
              </a:solidFill>
              <a:latin typeface="+mn-lt"/>
              <a:ea typeface="+mn-ea"/>
              <a:cs typeface="+mn-cs"/>
            </a:endParaRPr>
          </a:p>
          <a:p>
            <a:pPr lvl="0"/>
            <a:r>
              <a:rPr lang="en-GB" sz="1200" kern="1200" dirty="0">
                <a:solidFill>
                  <a:schemeClr val="tx1"/>
                </a:solidFill>
                <a:effectLst/>
                <a:latin typeface="+mn-lt"/>
                <a:ea typeface="+mn-ea"/>
                <a:cs typeface="+mn-cs"/>
              </a:rPr>
              <a:t>Need to be agreed on by the majority of people in the workshop</a:t>
            </a:r>
          </a:p>
          <a:p>
            <a:pPr lvl="0"/>
            <a:r>
              <a:rPr lang="en-GB" sz="1200" kern="1200" dirty="0">
                <a:solidFill>
                  <a:schemeClr val="tx1"/>
                </a:solidFill>
                <a:effectLst/>
                <a:latin typeface="+mn-lt"/>
                <a:ea typeface="+mn-ea"/>
                <a:cs typeface="+mn-cs"/>
              </a:rPr>
              <a:t>Need to make a material change to the proposal</a:t>
            </a:r>
          </a:p>
          <a:p>
            <a:pPr lvl="0"/>
            <a:r>
              <a:rPr lang="en-GB" sz="1200" kern="1200" dirty="0">
                <a:solidFill>
                  <a:schemeClr val="tx1"/>
                </a:solidFill>
                <a:effectLst/>
                <a:latin typeface="+mn-lt"/>
                <a:ea typeface="+mn-ea"/>
                <a:cs typeface="+mn-cs"/>
              </a:rPr>
              <a:t>Will then be put to a vote by the whole conference</a:t>
            </a:r>
            <a:endParaRPr lang="en-US" sz="1400" kern="1200" dirty="0">
              <a:solidFill>
                <a:schemeClr val="tx1"/>
              </a:solidFill>
              <a:latin typeface="+mn-lt"/>
              <a:ea typeface="+mn-ea"/>
              <a:cs typeface="+mn-cs"/>
            </a:endParaRPr>
          </a:p>
          <a:p>
            <a:pPr defTabSz="966612">
              <a:defRPr/>
            </a:pPr>
            <a:endParaRPr lang="en-US" sz="1300" dirty="0"/>
          </a:p>
          <a:p>
            <a:pPr defTabSz="966612">
              <a:defRPr/>
            </a:pPr>
            <a:endParaRPr lang="en-US" sz="1300"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13</a:t>
            </a:fld>
            <a:endParaRPr lang="en-GB"/>
          </a:p>
        </p:txBody>
      </p:sp>
    </p:spTree>
    <p:extLst>
      <p:ext uri="{BB962C8B-B14F-4D97-AF65-F5344CB8AC3E}">
        <p14:creationId xmlns:p14="http://schemas.microsoft.com/office/powerpoint/2010/main" val="369018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Group exercise: 20 – 30 minutes</a:t>
            </a:r>
          </a:p>
          <a:p>
            <a:endParaRPr lang="en-GB" i="1" dirty="0"/>
          </a:p>
          <a:p>
            <a:r>
              <a:rPr lang="en-GB" i="1" dirty="0"/>
              <a:t>This exercise is designed to get people thinking about policy discussion. It is based on the policy workshop template for National Conference so essentially it is a mini workshop</a:t>
            </a:r>
          </a:p>
          <a:p>
            <a:endParaRPr lang="en-GB" i="1" dirty="0"/>
          </a:p>
          <a:p>
            <a:r>
              <a:rPr lang="en-GB" i="1" dirty="0"/>
              <a:t>Depending on the size of your delegation you may want to split into smaller groups (4 – 5 people)</a:t>
            </a:r>
          </a:p>
          <a:p>
            <a:endParaRPr lang="en-GB" i="1" dirty="0"/>
          </a:p>
          <a:p>
            <a:r>
              <a:rPr lang="en-GB" i="1" dirty="0"/>
              <a:t>You may also want to note down ideas in a collaborative space such as:</a:t>
            </a:r>
          </a:p>
          <a:p>
            <a:r>
              <a:rPr lang="en-GB" i="1" dirty="0"/>
              <a:t>https://jamboard.google.com/</a:t>
            </a:r>
          </a:p>
          <a:p>
            <a:r>
              <a:rPr lang="en-GB" i="1" dirty="0"/>
              <a:t>https://www.menti.com/</a:t>
            </a:r>
          </a:p>
          <a:p>
            <a:endParaRPr lang="en-GB" i="1" dirty="0"/>
          </a:p>
          <a:p>
            <a:pPr marL="0" indent="0">
              <a:buFontTx/>
              <a:buNone/>
            </a:pPr>
            <a:r>
              <a:rPr lang="en-GB" i="1" dirty="0"/>
              <a:t>We would suggest the groups spend</a:t>
            </a:r>
          </a:p>
          <a:p>
            <a:pPr marL="0" indent="0">
              <a:buFontTx/>
              <a:buNone/>
            </a:pPr>
            <a:endParaRPr lang="en-GB" i="1" dirty="0"/>
          </a:p>
          <a:p>
            <a:pPr marL="0" indent="0">
              <a:buFontTx/>
              <a:buNone/>
            </a:pPr>
            <a:r>
              <a:rPr lang="en-GB" i="1" dirty="0"/>
              <a:t>Ten minutes on question 1</a:t>
            </a:r>
          </a:p>
          <a:p>
            <a:pPr marL="0" indent="0">
              <a:buFontTx/>
              <a:buNone/>
            </a:pPr>
            <a:endParaRPr lang="en-GB" i="1" dirty="0"/>
          </a:p>
          <a:p>
            <a:pPr marL="0" indent="0">
              <a:buFontTx/>
              <a:buNone/>
            </a:pPr>
            <a:r>
              <a:rPr lang="en-GB" i="1" dirty="0"/>
              <a:t>Ten minutes on question 2 and 3 together</a:t>
            </a:r>
          </a:p>
          <a:p>
            <a:pPr marL="0" indent="0">
              <a:buFontTx/>
              <a:buNone/>
            </a:pPr>
            <a:endParaRPr lang="en-GB" i="1" dirty="0"/>
          </a:p>
          <a:p>
            <a:pPr marL="0" indent="0">
              <a:buFontTx/>
              <a:buNone/>
            </a:pPr>
            <a:r>
              <a:rPr lang="en-GB" i="1" dirty="0"/>
              <a:t>You may wish to bring groups together to feedback on ideas between and after questions.</a:t>
            </a:r>
          </a:p>
          <a:p>
            <a:pPr marL="0" indent="0">
              <a:buFontTx/>
              <a:buNone/>
            </a:pPr>
            <a:endParaRPr lang="en-GB" i="1" dirty="0"/>
          </a:p>
          <a:p>
            <a:pPr marL="0" indent="0">
              <a:buFontTx/>
              <a:buNone/>
            </a:pPr>
            <a:r>
              <a:rPr lang="en-GB" i="1" dirty="0"/>
              <a:t>Prompts</a:t>
            </a:r>
          </a:p>
          <a:p>
            <a:pPr marL="0" indent="0">
              <a:buFontTx/>
              <a:buNone/>
            </a:pPr>
            <a:endParaRPr lang="en-GB" i="1" dirty="0"/>
          </a:p>
          <a:p>
            <a:pPr marL="171450" indent="-171450">
              <a:buFont typeface="Arial" panose="020B0604020202020204" pitchFamily="34" charset="0"/>
              <a:buChar char="•"/>
            </a:pPr>
            <a:r>
              <a:rPr lang="en-GB" i="1" dirty="0"/>
              <a:t>They don’t need to work everything out now – this is just to run through what the exercise will look like</a:t>
            </a:r>
          </a:p>
          <a:p>
            <a:pPr marL="171450" indent="-171450">
              <a:buFont typeface="Arial" panose="020B0604020202020204" pitchFamily="34" charset="0"/>
              <a:buChar char="•"/>
            </a:pPr>
            <a:r>
              <a:rPr lang="en-GB" i="1" dirty="0"/>
              <a:t>There will be more time for this at conference</a:t>
            </a:r>
          </a:p>
          <a:p>
            <a:pPr marL="171450" indent="-171450">
              <a:buFont typeface="Arial" panose="020B0604020202020204" pitchFamily="34" charset="0"/>
              <a:buChar char="•"/>
            </a:pPr>
            <a:r>
              <a:rPr lang="en-GB" i="1" dirty="0"/>
              <a:t>Use this as an opportunity to see what further research is needed before conference or any questions they would like to ask proposers</a:t>
            </a:r>
          </a:p>
          <a:p>
            <a:pPr marL="171450" indent="-171450">
              <a:buFont typeface="Arial" panose="020B0604020202020204" pitchFamily="34" charset="0"/>
              <a:buChar char="•"/>
            </a:pPr>
            <a:endParaRPr lang="en-GB" i="1" dirty="0"/>
          </a:p>
          <a:p>
            <a:pPr marL="0" indent="0">
              <a:buFont typeface="Arial" panose="020B0604020202020204" pitchFamily="34" charset="0"/>
              <a:buNone/>
            </a:pPr>
            <a:r>
              <a:rPr lang="en-GB" i="1" dirty="0"/>
              <a:t>Question specific prompts (these are taken from the workshop plan)</a:t>
            </a:r>
          </a:p>
          <a:p>
            <a:pPr marL="0" indent="0">
              <a:buFont typeface="Arial" panose="020B0604020202020204" pitchFamily="34" charset="0"/>
              <a:buNone/>
            </a:pPr>
            <a:endParaRPr lang="en-GB" i="1"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1" dirty="0"/>
              <a:t>Do you understand the proposal and what it’s asking?</a:t>
            </a:r>
          </a:p>
          <a:p>
            <a:pPr marL="0" indent="0">
              <a:buFont typeface="Arial" panose="020B0604020202020204" pitchFamily="34" charset="0"/>
              <a:buNone/>
            </a:pPr>
            <a:endParaRPr lang="en-GB" i="1" dirty="0"/>
          </a:p>
          <a:p>
            <a:pPr lvl="0"/>
            <a:r>
              <a:rPr lang="en-GB" sz="1200" i="1" kern="1200" dirty="0">
                <a:solidFill>
                  <a:schemeClr val="tx1"/>
                </a:solidFill>
                <a:effectLst/>
                <a:latin typeface="+mn-lt"/>
                <a:ea typeface="+mn-ea"/>
                <a:cs typeface="+mn-cs"/>
              </a:rPr>
              <a:t>Do you understand the issue?</a:t>
            </a:r>
          </a:p>
          <a:p>
            <a:pPr lvl="0"/>
            <a:r>
              <a:rPr lang="en-GB" sz="1200" i="1" kern="1200" dirty="0">
                <a:solidFill>
                  <a:schemeClr val="tx1"/>
                </a:solidFill>
                <a:effectLst/>
                <a:latin typeface="+mn-lt"/>
                <a:ea typeface="+mn-ea"/>
                <a:cs typeface="+mn-cs"/>
              </a:rPr>
              <a:t>What do people in the group think? What is our experience?</a:t>
            </a:r>
          </a:p>
          <a:p>
            <a:pPr lvl="0"/>
            <a:r>
              <a:rPr lang="en-GB" sz="1200" i="1" kern="1200" dirty="0">
                <a:solidFill>
                  <a:schemeClr val="tx1"/>
                </a:solidFill>
                <a:effectLst/>
                <a:latin typeface="+mn-lt"/>
                <a:ea typeface="+mn-ea"/>
                <a:cs typeface="+mn-cs"/>
              </a:rPr>
              <a:t>What is the one question you’d want to ask the proposer?</a:t>
            </a:r>
          </a:p>
          <a:p>
            <a:r>
              <a:rPr lang="en-GB" sz="1200" i="1" kern="1200" dirty="0">
                <a:solidFill>
                  <a:schemeClr val="tx1"/>
                </a:solidFill>
                <a:effectLst/>
                <a:latin typeface="+mn-lt"/>
                <a:ea typeface="+mn-ea"/>
                <a:cs typeface="+mn-cs"/>
              </a:rPr>
              <a:t>Is there anything else you need clarification on?</a:t>
            </a:r>
          </a:p>
          <a:p>
            <a:r>
              <a:rPr lang="en-GB" sz="1200" i="1" kern="1200" dirty="0">
                <a:solidFill>
                  <a:schemeClr val="tx1"/>
                </a:solidFill>
                <a:effectLst/>
                <a:latin typeface="+mn-lt"/>
                <a:ea typeface="+mn-ea"/>
                <a:cs typeface="+mn-cs"/>
              </a:rPr>
              <a:t>What further reading could we do between now and conference to make sure we understand the issue?</a:t>
            </a:r>
          </a:p>
          <a:p>
            <a:endParaRPr lang="en-GB" sz="1200" i="1" kern="120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r>
              <a:rPr lang="en-GB" sz="1200" b="1" i="1" dirty="0"/>
              <a:t>Do you agree with what is being said?</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endParaRPr lang="en-GB" sz="1200" b="1" i="1" dirty="0"/>
          </a:p>
          <a:p>
            <a:pPr lvl="0"/>
            <a:r>
              <a:rPr lang="en-GB" sz="1200" i="1" kern="1200" dirty="0">
                <a:solidFill>
                  <a:schemeClr val="tx1"/>
                </a:solidFill>
                <a:effectLst/>
                <a:latin typeface="+mn-lt"/>
                <a:ea typeface="+mn-ea"/>
                <a:cs typeface="+mn-cs"/>
              </a:rPr>
              <a:t>Where will agreement be hardest?</a:t>
            </a:r>
          </a:p>
          <a:p>
            <a:pPr lvl="0"/>
            <a:r>
              <a:rPr lang="en-GB" sz="1200" i="1" kern="1200" dirty="0">
                <a:solidFill>
                  <a:schemeClr val="tx1"/>
                </a:solidFill>
                <a:effectLst/>
                <a:latin typeface="+mn-lt"/>
                <a:ea typeface="+mn-ea"/>
                <a:cs typeface="+mn-cs"/>
              </a:rPr>
              <a:t>Where will common ground be found?</a:t>
            </a:r>
          </a:p>
          <a:p>
            <a:pPr lvl="0"/>
            <a:r>
              <a:rPr lang="en-GB" sz="1200" i="1" kern="1200" dirty="0">
                <a:solidFill>
                  <a:schemeClr val="tx1"/>
                </a:solidFill>
                <a:effectLst/>
                <a:latin typeface="+mn-lt"/>
                <a:ea typeface="+mn-ea"/>
                <a:cs typeface="+mn-cs"/>
              </a:rPr>
              <a:t>Are there any irreconcilable differences?</a:t>
            </a:r>
          </a:p>
          <a:p>
            <a:endParaRPr lang="en-GB" i="1"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3"/>
              <a:tabLst/>
              <a:defRPr/>
            </a:pPr>
            <a:r>
              <a:rPr lang="en-GB" sz="1200" b="1" i="1" dirty="0"/>
              <a:t>Is there anything that needs fundamentally changing?</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3"/>
              <a:tabLst/>
              <a:defRPr/>
            </a:pPr>
            <a:endParaRPr lang="en-GB" sz="1200" b="1" i="1"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i="1" kern="1200" dirty="0">
                <a:solidFill>
                  <a:schemeClr val="tx1"/>
                </a:solidFill>
                <a:effectLst/>
                <a:latin typeface="+mn-lt"/>
                <a:ea typeface="+mn-ea"/>
                <a:cs typeface="+mn-cs"/>
              </a:rPr>
              <a:t>Is there anything you would add/remove to make it easier to agree with?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b="0" i="1" kern="1200" dirty="0">
                <a:solidFill>
                  <a:schemeClr val="tx1"/>
                </a:solidFill>
                <a:effectLst/>
                <a:latin typeface="+mn-lt"/>
                <a:ea typeface="+mn-ea"/>
                <a:cs typeface="+mn-cs"/>
              </a:rPr>
              <a:t>Is there anything that is really missing from this proposal – not a minor update or something else you would want to add in, but a change that is needed to make sure the proposal is right?</a:t>
            </a:r>
            <a:endParaRPr lang="en-GB" sz="1200" b="0" i="1" dirty="0"/>
          </a:p>
          <a:p>
            <a:endParaRPr lang="en-GB" i="1" dirty="0"/>
          </a:p>
          <a:p>
            <a:pPr marL="0" indent="0">
              <a:buFontTx/>
              <a:buNone/>
            </a:pPr>
            <a:endParaRPr lang="en-GB" i="1"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14</a:t>
            </a:fld>
            <a:endParaRPr lang="en-GB"/>
          </a:p>
        </p:txBody>
      </p:sp>
    </p:spTree>
    <p:extLst>
      <p:ext uri="{BB962C8B-B14F-4D97-AF65-F5344CB8AC3E}">
        <p14:creationId xmlns:p14="http://schemas.microsoft.com/office/powerpoint/2010/main" val="104746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Conferences are also a time for you to meet likeminded students and students’ union officers and grow your networks. This will be a bit different online, if it conferences were being held in person there would be more opportunities to meet and network but you can expect a mixture of facilitated networking and informal spaces to grow your campaigning networks.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How this is facilitated is still being planned and NUS would love to hear your feedback on building student communities. So we have another exercise for you…</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15</a:t>
            </a:fld>
            <a:endParaRPr lang="en-GB"/>
          </a:p>
        </p:txBody>
      </p:sp>
    </p:spTree>
    <p:extLst>
      <p:ext uri="{BB962C8B-B14F-4D97-AF65-F5344CB8AC3E}">
        <p14:creationId xmlns:p14="http://schemas.microsoft.com/office/powerpoint/2010/main" val="169942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Conferences also have elections to volunteer positions. As NUS Officers now serve a two year term, there are no officer elections this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Positions being elected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Democratic Procedures Committee (elected at National Conference) and Steering Committees (one committee elected at each of the other conferences): These committee positions are all about making sure students are an active part of decision making at NUS. Our democracy committees lead our thinking on new models of democracy and how we implement these at NUS. They oversee our conferences and processes for generating ideas from students and students unions.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National Scrutiny Council (elected at National Conference). Throughout the year students oversee, </a:t>
            </a:r>
            <a:r>
              <a:rPr lang="en-US" sz="1200" b="0" i="0" kern="1200" dirty="0" err="1">
                <a:solidFill>
                  <a:schemeClr val="tx1"/>
                </a:solidFill>
                <a:effectLst/>
                <a:latin typeface="+mn-lt"/>
                <a:ea typeface="+mn-ea"/>
                <a:cs typeface="+mn-cs"/>
              </a:rPr>
              <a:t>scrutinise</a:t>
            </a:r>
            <a:r>
              <a:rPr lang="en-US" sz="1200" b="0" i="0" kern="1200" dirty="0">
                <a:solidFill>
                  <a:schemeClr val="tx1"/>
                </a:solidFill>
                <a:effectLst/>
                <a:latin typeface="+mn-lt"/>
                <a:ea typeface="+mn-ea"/>
                <a:cs typeface="+mn-cs"/>
              </a:rPr>
              <a:t> and feed back on our campaigning work. As well as regular surgeries directly with members, at National Conference we elect a National Scrutiny Council to meet regularly throughout to </a:t>
            </a:r>
            <a:r>
              <a:rPr lang="en-US" sz="1200" b="0" i="0" kern="1200" dirty="0" err="1">
                <a:solidFill>
                  <a:schemeClr val="tx1"/>
                </a:solidFill>
                <a:effectLst/>
                <a:latin typeface="+mn-lt"/>
                <a:ea typeface="+mn-ea"/>
                <a:cs typeface="+mn-cs"/>
              </a:rPr>
              <a:t>scrutinise</a:t>
            </a:r>
            <a:r>
              <a:rPr lang="en-US" sz="1200" b="0" i="0" kern="1200" dirty="0">
                <a:solidFill>
                  <a:schemeClr val="tx1"/>
                </a:solidFill>
                <a:effectLst/>
                <a:latin typeface="+mn-lt"/>
                <a:ea typeface="+mn-ea"/>
                <a:cs typeface="+mn-cs"/>
              </a:rPr>
              <a:t> the work of the officers.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Liberation Campaign Committee (elected at Liberation Conference). In our Liberation Conference a committee is elected to support the VP Liberation and Equality in delivering on Liberation Campaigns. These members facilitate and sustain the Liberation Student Campaigners Network for each liberation group, where students, </a:t>
            </a:r>
            <a:r>
              <a:rPr lang="en-US" sz="1200" b="0" i="0" kern="1200" dirty="0" err="1">
                <a:solidFill>
                  <a:schemeClr val="tx1"/>
                </a:solidFill>
                <a:effectLst/>
                <a:latin typeface="+mn-lt"/>
                <a:ea typeface="+mn-ea"/>
                <a:cs typeface="+mn-cs"/>
              </a:rPr>
              <a:t>sabbs</a:t>
            </a:r>
            <a:r>
              <a:rPr lang="en-US" sz="1200" b="0" i="0" kern="1200" dirty="0">
                <a:solidFill>
                  <a:schemeClr val="tx1"/>
                </a:solidFill>
                <a:effectLst/>
                <a:latin typeface="+mn-lt"/>
                <a:ea typeface="+mn-ea"/>
                <a:cs typeface="+mn-cs"/>
              </a:rPr>
              <a:t>, and SUs can share with, learn from, and support each other in their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Any student or </a:t>
            </a:r>
            <a:r>
              <a:rPr lang="en-US" sz="1200" b="0" i="0" kern="1200" dirty="0" err="1">
                <a:solidFill>
                  <a:schemeClr val="tx1"/>
                </a:solidFill>
                <a:effectLst/>
                <a:latin typeface="+mn-lt"/>
                <a:ea typeface="+mn-ea"/>
                <a:cs typeface="+mn-cs"/>
              </a:rPr>
              <a:t>sabb</a:t>
            </a:r>
            <a:r>
              <a:rPr lang="en-US" sz="1200" b="0" i="0" kern="1200" dirty="0">
                <a:solidFill>
                  <a:schemeClr val="tx1"/>
                </a:solidFill>
                <a:effectLst/>
                <a:latin typeface="+mn-lt"/>
                <a:ea typeface="+mn-ea"/>
                <a:cs typeface="+mn-cs"/>
              </a:rPr>
              <a:t> at a member SU can stand for election to these positions. More information about what the roles are, how to put yourself forward and deadlines at can be found on NUS Connect (see further reading slide) https://www.nusconnect.org.uk/nus-democratic-conferences/elections-at-conferences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Before during and after the conferences there will be opportunities to hear from the candidates and we’d also encourage you to follow candidates on social media and interact with them to ask any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Voting will take place online. Please note the photo here is not how we will actually be conducting the voting! You won’t be expected to raise your hand over zoom! Similar to SU elections you will be sent a link to vote and can view candidate manifestos online. Voting will take place via UnionCloud and will take place at the end of conferences.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16</a:t>
            </a:fld>
            <a:endParaRPr lang="en-GB"/>
          </a:p>
        </p:txBody>
      </p:sp>
    </p:spTree>
    <p:extLst>
      <p:ext uri="{BB962C8B-B14F-4D97-AF65-F5344CB8AC3E}">
        <p14:creationId xmlns:p14="http://schemas.microsoft.com/office/powerpoint/2010/main" val="348653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And now onto practical matters.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Each NUS Conference takes place online and you’ll be sent links to join the relevant conference sessions. The conferences take place over three days – but it won’t be full days of back to back sessions. Please do rest assured there will be lots of breaks between sessions and opportunities to decompress. You’ll find the dates of conferences in the 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It’s important than when you give your details to register you provide an email you check regularly! You’ll be sent important conference information including links to join sessions and to vote by email – so please do provide an up to date email address and check your junk mail folders.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All voting will take place after the conference sessions and will be done online. You’ll have a few days including the weekend to cast your vote, so you will have time to reflect before making any decisions.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Please do make NUS aware of any access requirements you have to be able to attend the online event. Every effort will be made to ensure that access requirements are met.</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17</a:t>
            </a:fld>
            <a:endParaRPr lang="en-GB"/>
          </a:p>
        </p:txBody>
      </p:sp>
    </p:spTree>
    <p:extLst>
      <p:ext uri="{BB962C8B-B14F-4D97-AF65-F5344CB8AC3E}">
        <p14:creationId xmlns:p14="http://schemas.microsoft.com/office/powerpoint/2010/main" val="192413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19</a:t>
            </a:fld>
            <a:endParaRPr lang="en-GB"/>
          </a:p>
        </p:txBody>
      </p:sp>
    </p:spTree>
    <p:extLst>
      <p:ext uri="{BB962C8B-B14F-4D97-AF65-F5344CB8AC3E}">
        <p14:creationId xmlns:p14="http://schemas.microsoft.com/office/powerpoint/2010/main" val="150726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dates of conference which can also be found on NUS Connect along with key deadlines.</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21</a:t>
            </a:fld>
            <a:endParaRPr lang="en-GB"/>
          </a:p>
        </p:txBody>
      </p:sp>
    </p:spTree>
    <p:extLst>
      <p:ext uri="{BB962C8B-B14F-4D97-AF65-F5344CB8AC3E}">
        <p14:creationId xmlns:p14="http://schemas.microsoft.com/office/powerpoint/2010/main" val="203052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training can be applied to any delegate attending any of the events listed</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2</a:t>
            </a:fld>
            <a:endParaRPr lang="en-GB"/>
          </a:p>
        </p:txBody>
      </p:sp>
    </p:spTree>
    <p:extLst>
      <p:ext uri="{BB962C8B-B14F-4D97-AF65-F5344CB8AC3E}">
        <p14:creationId xmlns:p14="http://schemas.microsoft.com/office/powerpoint/2010/main" val="128381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22</a:t>
            </a:fld>
            <a:endParaRPr lang="en-GB"/>
          </a:p>
        </p:txBody>
      </p:sp>
    </p:spTree>
    <p:extLst>
      <p:ext uri="{BB962C8B-B14F-4D97-AF65-F5344CB8AC3E}">
        <p14:creationId xmlns:p14="http://schemas.microsoft.com/office/powerpoint/2010/main" val="1929855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Notes for presenters</a:t>
            </a:r>
          </a:p>
          <a:p>
            <a:endParaRPr lang="en-GB" i="1" dirty="0"/>
          </a:p>
          <a:p>
            <a:r>
              <a:rPr lang="en-GB" i="1" dirty="0"/>
              <a:t>Last slide is links which can be circulated to delegates to find more information.</a:t>
            </a:r>
          </a:p>
          <a:p>
            <a:endParaRPr lang="en-GB" i="1" dirty="0"/>
          </a:p>
          <a:p>
            <a:r>
              <a:rPr lang="en-GB" i="1" dirty="0"/>
              <a:t>If you have a Q&amp;A please do feedback any questions for NUS back to membership@nus.org.uk – delegates can also email this address if they have questions</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23</a:t>
            </a:fld>
            <a:endParaRPr lang="en-GB"/>
          </a:p>
        </p:txBody>
      </p:sp>
    </p:spTree>
    <p:extLst>
      <p:ext uri="{BB962C8B-B14F-4D97-AF65-F5344CB8AC3E}">
        <p14:creationId xmlns:p14="http://schemas.microsoft.com/office/powerpoint/2010/main" val="313662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slide just goes through what we are covering in the session</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3</a:t>
            </a:fld>
            <a:endParaRPr lang="en-GB"/>
          </a:p>
        </p:txBody>
      </p:sp>
    </p:spTree>
    <p:extLst>
      <p:ext uri="{BB962C8B-B14F-4D97-AF65-F5344CB8AC3E}">
        <p14:creationId xmlns:p14="http://schemas.microsoft.com/office/powerpoint/2010/main" val="420733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Start with an icebreaker to get everyone talking. This can be adapted to your needs.</a:t>
            </a:r>
          </a:p>
          <a:p>
            <a:endParaRPr lang="en-GB" i="1" dirty="0"/>
          </a:p>
          <a:p>
            <a:r>
              <a:rPr lang="en-GB" i="1" dirty="0"/>
              <a:t>Make clear to people in the room that they don’t need to have attended an NUS event before. If they have that’s great – and they should still definitely attend this to see what’s new. If they’ve not we’ll go through everything they need in this session.</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4</a:t>
            </a:fld>
            <a:endParaRPr lang="en-GB"/>
          </a:p>
        </p:txBody>
      </p:sp>
    </p:spTree>
    <p:extLst>
      <p:ext uri="{BB962C8B-B14F-4D97-AF65-F5344CB8AC3E}">
        <p14:creationId xmlns:p14="http://schemas.microsoft.com/office/powerpoint/2010/main" val="381869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Group exercise: 5 – 10 minutes</a:t>
            </a:r>
          </a:p>
          <a:p>
            <a:endParaRPr lang="en-GB" i="1" dirty="0"/>
          </a:p>
          <a:p>
            <a:r>
              <a:rPr lang="en-GB" i="1" dirty="0"/>
              <a:t>We start with a group exercise where we are looking to get people thinking about good decision making.</a:t>
            </a:r>
          </a:p>
          <a:p>
            <a:endParaRPr lang="en-GB" i="1" dirty="0"/>
          </a:p>
          <a:p>
            <a:r>
              <a:rPr lang="en-GB" i="1" dirty="0"/>
              <a:t>Depending on the size of your delegation you may want to split into smaller groups (2 – 3 people) and each group tackle a different question. You could also collate thoughts on online boards such as:</a:t>
            </a:r>
          </a:p>
          <a:p>
            <a:endParaRPr lang="en-GB" i="1" dirty="0"/>
          </a:p>
          <a:p>
            <a:r>
              <a:rPr lang="en-GB" i="1" dirty="0"/>
              <a:t>https://jamboard.google.com/</a:t>
            </a:r>
          </a:p>
          <a:p>
            <a:r>
              <a:rPr lang="en-GB" i="1" dirty="0"/>
              <a:t>https://www.menti.com/</a:t>
            </a:r>
          </a:p>
          <a:p>
            <a:endParaRPr lang="en-GB" i="1" dirty="0"/>
          </a:p>
          <a:p>
            <a:r>
              <a:rPr lang="en-GB" i="1" dirty="0"/>
              <a:t>Or if you are keeping everyone all together you can do each question in turn.</a:t>
            </a:r>
          </a:p>
          <a:p>
            <a:endParaRPr lang="en-GB" i="1" dirty="0"/>
          </a:p>
          <a:p>
            <a:r>
              <a:rPr lang="en-GB" i="1" dirty="0"/>
              <a:t>What we are looking to do is get people talking about what were the conditions for good or bad decision making. How did they feel in these situations? Try and steer participants away from really specific examples and more into how it felt. It’s easiest to start with the negative – the question on what was bad about decision making. This gets people thinking. But try not to dwell on this too long and encourage a positive conversation about good decision making.</a:t>
            </a:r>
          </a:p>
          <a:p>
            <a:endParaRPr lang="en-GB" i="1" dirty="0"/>
          </a:p>
          <a:p>
            <a:r>
              <a:rPr lang="en-GB" i="1" dirty="0"/>
              <a:t>Prompts</a:t>
            </a:r>
          </a:p>
          <a:p>
            <a:endParaRPr lang="en-GB" i="1" dirty="0"/>
          </a:p>
          <a:p>
            <a:pPr marL="171450" indent="-171450">
              <a:buFontTx/>
              <a:buChar char="-"/>
            </a:pPr>
            <a:r>
              <a:rPr lang="en-GB" i="1" dirty="0"/>
              <a:t>This does not have to be a big democratic decision. Examples could be how a club/society made a decision, groupwork exercises, or even a group of people deciding what takeaway to order!</a:t>
            </a:r>
          </a:p>
          <a:p>
            <a:pPr marL="171450" indent="-171450">
              <a:buFontTx/>
              <a:buChar char="-"/>
            </a:pPr>
            <a:r>
              <a:rPr lang="en-GB" i="1" dirty="0"/>
              <a:t>Think about how you felt in this situation. Did you have all the things you needed to make a decision? Was your voice heard?</a:t>
            </a:r>
          </a:p>
          <a:p>
            <a:pPr marL="171450" indent="-171450">
              <a:buFontTx/>
              <a:buChar char="-"/>
            </a:pPr>
            <a:endParaRPr lang="en-GB" i="1" dirty="0"/>
          </a:p>
          <a:p>
            <a:pPr marL="171450" indent="-171450">
              <a:buFontTx/>
              <a:buChar char="-"/>
            </a:pPr>
            <a:endParaRPr lang="en-GB" i="1"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5</a:t>
            </a:fld>
            <a:endParaRPr lang="en-GB"/>
          </a:p>
        </p:txBody>
      </p:sp>
    </p:spTree>
    <p:extLst>
      <p:ext uri="{BB962C8B-B14F-4D97-AF65-F5344CB8AC3E}">
        <p14:creationId xmlns:p14="http://schemas.microsoft.com/office/powerpoint/2010/main" val="155337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Feedback. This slide is animated. It will appear blank first giving you the chance to sum up/bring in groups to feedback etc.</a:t>
            </a:r>
          </a:p>
          <a:p>
            <a:endParaRPr lang="en-GB" i="1" dirty="0"/>
          </a:p>
          <a:p>
            <a:r>
              <a:rPr lang="en-GB" i="1" dirty="0"/>
              <a:t>Click to reveal text boxes</a:t>
            </a:r>
          </a:p>
          <a:p>
            <a:endParaRPr lang="en-GB" i="1" dirty="0"/>
          </a:p>
          <a:p>
            <a:r>
              <a:rPr lang="en-GB" i="1" dirty="0"/>
              <a:t>These are some of the bits of feedback that have been received when NUS has run these sessions. Ask how they compare to what was discussed?</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6</a:t>
            </a:fld>
            <a:endParaRPr lang="en-GB"/>
          </a:p>
        </p:txBody>
      </p:sp>
    </p:spTree>
    <p:extLst>
      <p:ext uri="{BB962C8B-B14F-4D97-AF65-F5344CB8AC3E}">
        <p14:creationId xmlns:p14="http://schemas.microsoft.com/office/powerpoint/2010/main" val="376328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takes us to what NUS’ Conferences are all about. Fundamentally, NUS’ conferences are all about bringing students and student union officers together to make decisions. That’s why it’s really important to think about what good decision making looks like, because we want NUS Conferences to be places where you can be properly involved in making decisions about NUS’ campaigning work.</a:t>
            </a:r>
          </a:p>
          <a:p>
            <a:endParaRPr lang="en-GB" dirty="0"/>
          </a:p>
          <a:p>
            <a:r>
              <a:rPr lang="en-US" dirty="0"/>
              <a:t>NUS’ purpose is to deliver focused high impact campaigns that win for students. We’re moving away from reacting to the symptoms, and going after the root causes instead. That’s why conferences will be focused on campaigning and tackling the root causes of issues facing students.</a:t>
            </a:r>
          </a:p>
          <a:p>
            <a:endParaRPr lang="en-US" dirty="0"/>
          </a:p>
          <a:p>
            <a:r>
              <a:rPr lang="en-US" dirty="0"/>
              <a:t>NUS is trying new ways of discussion and participation at these conferences. If you’ve been to a conference before, hopefully it will feel different – with more opportunities to speak, hear from other students, learn and build your communities. There will be chances to meaningfully shape what NUS is working on and have your voice heard.</a:t>
            </a:r>
            <a:endParaRPr lang="en-GB"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7</a:t>
            </a:fld>
            <a:endParaRPr lang="en-GB"/>
          </a:p>
        </p:txBody>
      </p:sp>
    </p:spTree>
    <p:extLst>
      <p:ext uri="{BB962C8B-B14F-4D97-AF65-F5344CB8AC3E}">
        <p14:creationId xmlns:p14="http://schemas.microsoft.com/office/powerpoint/2010/main" val="177163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draft agenda for NUS Liberation Conference. You will see that the time is divided into networking sessions, workshops, energisers, policy discussions and plenaries. National Conference will look similar to this and NUS will publish the agenda closer to the time of conference.</a:t>
            </a:r>
          </a:p>
          <a:p>
            <a:endParaRPr lang="en-GB" dirty="0"/>
          </a:p>
          <a:p>
            <a:r>
              <a:rPr lang="en-GB" dirty="0"/>
              <a:t>Events will follow a similar timing format and include lots of breaks to ensure that screen time is not too long</a:t>
            </a:r>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8</a:t>
            </a:fld>
            <a:endParaRPr lang="en-GB"/>
          </a:p>
        </p:txBody>
      </p:sp>
    </p:spTree>
    <p:extLst>
      <p:ext uri="{BB962C8B-B14F-4D97-AF65-F5344CB8AC3E}">
        <p14:creationId xmlns:p14="http://schemas.microsoft.com/office/powerpoint/2010/main" val="98447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kern="1200" dirty="0">
                <a:solidFill>
                  <a:schemeClr val="tx1"/>
                </a:solidFill>
                <a:effectLst/>
                <a:latin typeface="+mn-lt"/>
                <a:ea typeface="+mn-ea"/>
                <a:cs typeface="+mn-cs"/>
              </a:rPr>
              <a:t>NUS conferences this year will be campaigns conferences built around the NUS Plan for Action. This is a plan developed by NUS Officers based on policies passed by students at last year’s conferences. You’ll find a link to this in the further reading section.</a:t>
            </a:r>
          </a:p>
          <a:p>
            <a:endParaRPr lang="en-US" sz="1400" b="0" i="0" kern="1200" dirty="0">
              <a:solidFill>
                <a:schemeClr val="tx1"/>
              </a:solidFill>
              <a:effectLst/>
              <a:latin typeface="+mn-lt"/>
              <a:ea typeface="+mn-ea"/>
              <a:cs typeface="+mn-cs"/>
            </a:endParaRPr>
          </a:p>
          <a:p>
            <a:r>
              <a:rPr lang="en-US" sz="1400" b="1" i="1" kern="1200" dirty="0">
                <a:solidFill>
                  <a:schemeClr val="tx1"/>
                </a:solidFill>
                <a:effectLst/>
                <a:latin typeface="+mn-lt"/>
                <a:ea typeface="+mn-ea"/>
                <a:cs typeface="+mn-cs"/>
              </a:rPr>
              <a:t>The covid-19 pandemic and its impact on students has exposed the issues at the heart of our education. As we rebuild society, we need a strong new vision for funded, accessible and lifelong education.</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Conferences will bring students together to build and shape the next steps of our campaigns to get there.</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You can expect conference spaces to be themed around the next steps of our </a:t>
            </a:r>
            <a:r>
              <a:rPr lang="en-US" sz="1400" b="0" i="0" kern="1200" dirty="0">
                <a:solidFill>
                  <a:schemeClr val="tx1"/>
                </a:solidFill>
                <a:effectLst/>
                <a:latin typeface="+mn-lt"/>
                <a:ea typeface="+mn-ea"/>
                <a:cs typeface="+mn-cs"/>
                <a:hlinkClick r:id="rId3"/>
              </a:rPr>
              <a:t>#StudentsDeserveBetter</a:t>
            </a:r>
            <a:r>
              <a:rPr lang="en-US" sz="1400" b="0" i="0" kern="1200" dirty="0">
                <a:solidFill>
                  <a:schemeClr val="tx1"/>
                </a:solidFill>
                <a:effectLst/>
                <a:latin typeface="+mn-lt"/>
                <a:ea typeface="+mn-ea"/>
                <a:cs typeface="+mn-cs"/>
              </a:rPr>
              <a:t> campaign, our New Vision for Education campaign,  plus other major priorities for the student movement – including </a:t>
            </a:r>
            <a:r>
              <a:rPr lang="en-US" sz="1400" b="0" i="0" kern="1200" dirty="0" err="1">
                <a:solidFill>
                  <a:schemeClr val="tx1"/>
                </a:solidFill>
                <a:effectLst/>
                <a:latin typeface="+mn-lt"/>
                <a:ea typeface="+mn-ea"/>
                <a:cs typeface="+mn-cs"/>
                <a:hlinkClick r:id="rId4"/>
              </a:rPr>
              <a:t>Decolonising</a:t>
            </a:r>
            <a:r>
              <a:rPr lang="en-US" sz="1400" b="0" i="0" kern="1200" dirty="0">
                <a:solidFill>
                  <a:schemeClr val="tx1"/>
                </a:solidFill>
                <a:effectLst/>
                <a:latin typeface="+mn-lt"/>
                <a:ea typeface="+mn-ea"/>
                <a:cs typeface="+mn-cs"/>
                <a:hlinkClick r:id="rId4"/>
              </a:rPr>
              <a:t> Education</a:t>
            </a:r>
            <a:r>
              <a:rPr lang="en-US" sz="1400" b="0" i="0" kern="1200" dirty="0">
                <a:solidFill>
                  <a:schemeClr val="tx1"/>
                </a:solidFill>
                <a:effectLst/>
                <a:latin typeface="+mn-lt"/>
                <a:ea typeface="+mn-ea"/>
                <a:cs typeface="+mn-cs"/>
              </a:rPr>
              <a:t>, campaigning on student mental health in </a:t>
            </a:r>
            <a:r>
              <a:rPr lang="en-US" sz="1400" b="0" i="0" kern="1200" dirty="0">
                <a:solidFill>
                  <a:schemeClr val="tx1"/>
                </a:solidFill>
                <a:effectLst/>
                <a:latin typeface="+mn-lt"/>
                <a:ea typeface="+mn-ea"/>
                <a:cs typeface="+mn-cs"/>
                <a:hlinkClick r:id="rId5"/>
              </a:rPr>
              <a:t>Wales </a:t>
            </a:r>
            <a:r>
              <a:rPr lang="en-US" sz="1400" b="0" i="0" kern="1200" dirty="0">
                <a:solidFill>
                  <a:schemeClr val="tx1"/>
                </a:solidFill>
                <a:effectLst/>
                <a:latin typeface="+mn-lt"/>
                <a:ea typeface="+mn-ea"/>
                <a:cs typeface="+mn-cs"/>
              </a:rPr>
              <a:t>and </a:t>
            </a:r>
            <a:r>
              <a:rPr lang="en-US" sz="1400" b="0" i="0" kern="1200" dirty="0">
                <a:solidFill>
                  <a:schemeClr val="tx1"/>
                </a:solidFill>
                <a:effectLst/>
                <a:latin typeface="+mn-lt"/>
                <a:ea typeface="+mn-ea"/>
                <a:cs typeface="+mn-cs"/>
                <a:hlinkClick r:id="rId6"/>
              </a:rPr>
              <a:t>Northern Ireland</a:t>
            </a:r>
            <a:r>
              <a:rPr lang="en-US" sz="1400" b="0" i="0" kern="1200" dirty="0">
                <a:solidFill>
                  <a:schemeClr val="tx1"/>
                </a:solidFill>
                <a:effectLst/>
                <a:latin typeface="+mn-lt"/>
                <a:ea typeface="+mn-ea"/>
                <a:cs typeface="+mn-cs"/>
              </a:rPr>
              <a:t>, preparing for elections in Scotland and Wales.</a:t>
            </a:r>
          </a:p>
          <a:p>
            <a:endParaRPr lang="en-GB" sz="1400" b="0" i="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You’ve seen a draft agenda, here also you’ll see the sorts of sessions that are happening at NUS Scotland and Wales </a:t>
            </a:r>
            <a:r>
              <a:rPr lang="en-GB" sz="1400" b="0" i="0" kern="1200" dirty="0" err="1">
                <a:solidFill>
                  <a:schemeClr val="tx1"/>
                </a:solidFill>
                <a:effectLst/>
                <a:latin typeface="+mn-lt"/>
                <a:ea typeface="+mn-ea"/>
                <a:cs typeface="+mn-cs"/>
              </a:rPr>
              <a:t>conferenences</a:t>
            </a:r>
            <a:endParaRPr lang="en-GB" sz="1400" b="0" i="0" kern="1200" dirty="0">
              <a:solidFill>
                <a:schemeClr val="tx1"/>
              </a:solidFill>
              <a:effectLst/>
              <a:latin typeface="+mn-lt"/>
              <a:ea typeface="+mn-ea"/>
              <a:cs typeface="+mn-cs"/>
            </a:endParaRPr>
          </a:p>
          <a:p>
            <a:pPr defTabSz="966612">
              <a:defRPr/>
            </a:pPr>
            <a:endParaRPr lang="en-US" sz="1300" dirty="0"/>
          </a:p>
        </p:txBody>
      </p:sp>
      <p:sp>
        <p:nvSpPr>
          <p:cNvPr id="4" name="Slide Number Placeholder 3"/>
          <p:cNvSpPr>
            <a:spLocks noGrp="1"/>
          </p:cNvSpPr>
          <p:nvPr>
            <p:ph type="sldNum" sz="quarter" idx="5"/>
          </p:nvPr>
        </p:nvSpPr>
        <p:spPr/>
        <p:txBody>
          <a:bodyPr/>
          <a:lstStyle/>
          <a:p>
            <a:pPr>
              <a:defRPr/>
            </a:pPr>
            <a:fld id="{804F7608-2BD1-4D65-B981-9B0681321489}" type="slidenum">
              <a:rPr lang="en-GB" smtClean="0"/>
              <a:pPr>
                <a:defRPr/>
              </a:pPr>
              <a:t>9</a:t>
            </a:fld>
            <a:endParaRPr lang="en-GB"/>
          </a:p>
        </p:txBody>
      </p:sp>
    </p:spTree>
    <p:extLst>
      <p:ext uri="{BB962C8B-B14F-4D97-AF65-F5344CB8AC3E}">
        <p14:creationId xmlns:p14="http://schemas.microsoft.com/office/powerpoint/2010/main" val="279735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85800" y="195486"/>
            <a:ext cx="7772400" cy="1143000"/>
          </a:xfrm>
          <a:prstGeom prst="rect">
            <a:avLst/>
          </a:prstGeom>
          <a:noFill/>
          <a:ln>
            <a:noFill/>
          </a:ln>
          <a:extLst>
            <a:ext uri="{909E8E84-426E-40dd-AFC4-6F175D3DCCD1}"/>
            <a:ext uri="{91240B29-F687-4f45-9708-019B960494DF}"/>
            <a:ext uri="{FAA26D3D-D897-4be2-8F04-BA451C77F1D7}"/>
          </a:extLst>
        </p:spPr>
        <p:txBody>
          <a:bodyPr/>
          <a:lstStyle/>
          <a:p>
            <a:pPr lvl="0"/>
            <a:r>
              <a:rPr lang="en-US"/>
              <a:t>Click to edit Master title style</a:t>
            </a:r>
          </a:p>
        </p:txBody>
      </p:sp>
      <p:sp>
        <p:nvSpPr>
          <p:cNvPr id="5" name="Rectangle 3"/>
          <p:cNvSpPr>
            <a:spLocks noGrp="1" noChangeArrowheads="1"/>
          </p:cNvSpPr>
          <p:nvPr>
            <p:ph idx="1"/>
          </p:nvPr>
        </p:nvSpPr>
        <p:spPr bwMode="auto">
          <a:xfrm>
            <a:off x="685800" y="1563638"/>
            <a:ext cx="7772400" cy="3657600"/>
          </a:xfrm>
          <a:prstGeom prst="rect">
            <a:avLst/>
          </a:prstGeom>
          <a:noFill/>
          <a:ln>
            <a:noFill/>
          </a:ln>
          <a:extLst>
            <a:ext uri="{909E8E84-426E-40dd-AFC4-6F175D3DCCD1}"/>
            <a:ext uri="{91240B29-F687-4f45-9708-019B960494DF}"/>
            <a:ext uri="{FAA26D3D-D897-4be2-8F04-BA451C77F1D7}"/>
          </a:extLst>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03089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ground for PowerPoint 1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60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95263"/>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685800" y="1563688"/>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1" fontAlgn="base" hangingPunct="1">
        <a:spcBef>
          <a:spcPct val="0"/>
        </a:spcBef>
        <a:spcAft>
          <a:spcPct val="0"/>
        </a:spcAft>
        <a:defRPr sz="3600">
          <a:solidFill>
            <a:schemeClr val="bg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600">
          <a:solidFill>
            <a:schemeClr val="bg1"/>
          </a:solidFill>
          <a:latin typeface="Verdana"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bg1"/>
          </a:solidFill>
          <a:latin typeface="Verdana"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bg1"/>
          </a:solidFill>
          <a:latin typeface="Verdana"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bg1"/>
          </a:solidFill>
          <a:latin typeface="Verdana"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S PGothic" panose="020B0600070205080204" pitchFamily="34" charset="-128"/>
          <a:cs typeface="ＭＳ Ｐゴシック" charset="0"/>
        </a:defRPr>
      </a:lvl1pPr>
      <a:lvl2pPr marL="438150" indent="-269875" algn="l" rtl="0" eaLnBrk="1" fontAlgn="base" hangingPunct="1">
        <a:spcBef>
          <a:spcPct val="20000"/>
        </a:spcBef>
        <a:spcAft>
          <a:spcPct val="0"/>
        </a:spcAft>
        <a:buBlip>
          <a:blip r:embed="rId4"/>
        </a:buBlip>
        <a:defRPr>
          <a:solidFill>
            <a:schemeClr val="tx1"/>
          </a:solidFill>
          <a:latin typeface="+mn-lt"/>
          <a:ea typeface="MS PGothic" panose="020B0600070205080204" pitchFamily="34" charset="-128"/>
        </a:defRPr>
      </a:lvl2pPr>
      <a:lvl3pPr marL="914400" algn="l" rtl="0" eaLnBrk="1" fontAlgn="base" hangingPunct="1">
        <a:spcBef>
          <a:spcPct val="20000"/>
        </a:spcBef>
        <a:spcAft>
          <a:spcPct val="0"/>
        </a:spcAft>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us.org.uk/articles/nus-publishes-policy-proposals-ahead-of-conferences-202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membership@nus.org.uk"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us.org.uk/recite-me-tool-guid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mailto:membership@nus.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usconnect.org.uk/governance/nus-code-of-conduct" TargetMode="External"/><Relationship Id="rId2" Type="http://schemas.openxmlformats.org/officeDocument/2006/relationships/hyperlink" Target="https://www.nus.org.uk/pronouns" TargetMode="Externa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us.org.uk/articles/nus-publishes-policy-proposals-ahead-of-conferences-2021"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mailto:membership@nus.org.uk" TargetMode="External"/><Relationship Id="rId3" Type="http://schemas.openxmlformats.org/officeDocument/2006/relationships/hyperlink" Target="https://www.nus.org.uk/" TargetMode="External"/><Relationship Id="rId7" Type="http://schemas.openxmlformats.org/officeDocument/2006/relationships/hyperlink" Target="http://www.nus.org.uk/stand"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nus-usi.org/" TargetMode="External"/><Relationship Id="rId5" Type="http://schemas.openxmlformats.org/officeDocument/2006/relationships/hyperlink" Target="https://www.nus-wales.org.uk/" TargetMode="External"/><Relationship Id="rId4" Type="http://schemas.openxmlformats.org/officeDocument/2006/relationships/hyperlink" Target="https://www.nus-scotland.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2 for PowerPoint 1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60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txBox="1">
            <a:spLocks/>
          </p:cNvSpPr>
          <p:nvPr/>
        </p:nvSpPr>
        <p:spPr bwMode="auto">
          <a:xfrm>
            <a:off x="304242" y="722996"/>
            <a:ext cx="61245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Blip>
                <a:blip r:embed="rId4"/>
              </a:buBlip>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a:spcBef>
                <a:spcPct val="0"/>
              </a:spcBef>
            </a:pPr>
            <a:r>
              <a:rPr lang="en-GB" altLang="en-US" sz="3600" b="1" dirty="0">
                <a:solidFill>
                  <a:schemeClr val="bg1"/>
                </a:solidFill>
                <a:latin typeface="Verdana"/>
                <a:ea typeface="MS PGothic"/>
                <a:cs typeface="Verdana"/>
              </a:rPr>
              <a:t>What to expect at NUS Conferences</a:t>
            </a:r>
          </a:p>
        </p:txBody>
      </p:sp>
      <p:sp>
        <p:nvSpPr>
          <p:cNvPr id="3076" name="TextBox 1"/>
          <p:cNvSpPr txBox="1">
            <a:spLocks noChangeArrowheads="1"/>
          </p:cNvSpPr>
          <p:nvPr/>
        </p:nvSpPr>
        <p:spPr bwMode="auto">
          <a:xfrm>
            <a:off x="1764642" y="-946498"/>
            <a:ext cx="58326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Blip>
                <a:blip r:embed="rId4"/>
              </a:buBlip>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a:spcBef>
                <a:spcPct val="0"/>
              </a:spcBef>
            </a:pPr>
            <a:r>
              <a:rPr lang="en-GB" altLang="en-US" sz="1600" b="1" dirty="0">
                <a:solidFill>
                  <a:schemeClr val="bg1"/>
                </a:solidFill>
              </a:rPr>
              <a:t>Delegate Training Slides</a:t>
            </a:r>
          </a:p>
          <a:p>
            <a:pPr>
              <a:spcBef>
                <a:spcPct val="0"/>
              </a:spcBef>
            </a:pPr>
            <a:r>
              <a:rPr lang="en-GB" altLang="en-US" sz="1600" i="1" dirty="0">
                <a:solidFill>
                  <a:schemeClr val="bg1"/>
                </a:solidFill>
                <a:ea typeface="Verdana" panose="020B0604030504040204" pitchFamily="34" charset="0"/>
              </a:rPr>
              <a:t>Prepared by NUS for use in Students’ Unions</a:t>
            </a:r>
          </a:p>
          <a:p>
            <a:pPr>
              <a:spcBef>
                <a:spcPct val="0"/>
              </a:spcBef>
            </a:pPr>
            <a:endParaRPr lang="en-GB" altLang="en-US" sz="1600" dirty="0">
              <a:solidFill>
                <a:schemeClr val="bg1"/>
              </a:solidFill>
              <a:ea typeface="Verdana" panose="020B0604030504040204" pitchFamily="34" charset="0"/>
            </a:endParaRPr>
          </a:p>
          <a:p>
            <a:pPr>
              <a:spcBef>
                <a:spcPct val="0"/>
              </a:spcBef>
            </a:pPr>
            <a:endParaRPr lang="en-GB" altLang="en-US" sz="1800" dirty="0">
              <a:solidFill>
                <a:schemeClr val="bg1"/>
              </a:solidFill>
              <a:ea typeface="Verdana" panose="020B0604030504040204" pitchFamily="34" charset="0"/>
            </a:endParaRPr>
          </a:p>
        </p:txBody>
      </p:sp>
    </p:spTree>
    <p:extLst>
      <p:ext uri="{BB962C8B-B14F-4D97-AF65-F5344CB8AC3E}">
        <p14:creationId xmlns:p14="http://schemas.microsoft.com/office/powerpoint/2010/main" val="93898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dirty="0"/>
              <a:t>New Ideas</a:t>
            </a:r>
          </a:p>
        </p:txBody>
      </p:sp>
      <p:pic>
        <p:nvPicPr>
          <p:cNvPr id="5" name="Content Placeholder 4">
            <a:extLst>
              <a:ext uri="{FF2B5EF4-FFF2-40B4-BE49-F238E27FC236}">
                <a16:creationId xmlns:a16="http://schemas.microsoft.com/office/drawing/2014/main" id="{88CA9B7C-4F42-4397-9BE0-6318D338D5BB}"/>
              </a:ext>
            </a:extLst>
          </p:cNvPr>
          <p:cNvPicPr>
            <a:picLocks noGrp="1" noChangeAspect="1"/>
          </p:cNvPicPr>
          <p:nvPr>
            <p:ph idx="1"/>
          </p:nvPr>
        </p:nvPicPr>
        <p:blipFill>
          <a:blip r:embed="rId3"/>
          <a:stretch>
            <a:fillRect/>
          </a:stretch>
        </p:blipFill>
        <p:spPr>
          <a:xfrm>
            <a:off x="4909975" y="1429078"/>
            <a:ext cx="3853309" cy="2648882"/>
          </a:xfrm>
        </p:spPr>
      </p:pic>
      <p:sp>
        <p:nvSpPr>
          <p:cNvPr id="6" name="TextBox 5">
            <a:extLst>
              <a:ext uri="{FF2B5EF4-FFF2-40B4-BE49-F238E27FC236}">
                <a16:creationId xmlns:a16="http://schemas.microsoft.com/office/drawing/2014/main" id="{F6DAC56B-C610-4B04-B7BC-6EC99C5BE951}"/>
              </a:ext>
            </a:extLst>
          </p:cNvPr>
          <p:cNvSpPr txBox="1"/>
          <p:nvPr/>
        </p:nvSpPr>
        <p:spPr>
          <a:xfrm>
            <a:off x="380010" y="1338486"/>
            <a:ext cx="4025735" cy="4124206"/>
          </a:xfrm>
          <a:prstGeom prst="rect">
            <a:avLst/>
          </a:prstGeom>
          <a:noFill/>
        </p:spPr>
        <p:txBody>
          <a:bodyPr wrap="square" rtlCol="0">
            <a:spAutoFit/>
          </a:bodyPr>
          <a:lstStyle/>
          <a:p>
            <a:r>
              <a:rPr lang="en-GB" sz="2000" dirty="0">
                <a:latin typeface="+mj-lt"/>
              </a:rPr>
              <a:t>Talking about what NUS should be shouting about</a:t>
            </a:r>
          </a:p>
          <a:p>
            <a:endParaRPr lang="en-GB" dirty="0">
              <a:latin typeface="+mj-lt"/>
            </a:endParaRPr>
          </a:p>
          <a:p>
            <a:pPr marL="342900" indent="-342900">
              <a:buFont typeface="Arial" panose="020B0604020202020204" pitchFamily="34" charset="0"/>
              <a:buChar char="•"/>
            </a:pPr>
            <a:r>
              <a:rPr lang="en-GB" sz="1800" dirty="0">
                <a:latin typeface="+mj-lt"/>
              </a:rPr>
              <a:t>Discuss ideas that have been submitted by Students’ Unions</a:t>
            </a:r>
          </a:p>
          <a:p>
            <a:pPr marL="342900" indent="-342900">
              <a:buFont typeface="Arial" panose="020B0604020202020204" pitchFamily="34" charset="0"/>
              <a:buChar char="•"/>
            </a:pPr>
            <a:r>
              <a:rPr lang="en-GB" sz="1800" dirty="0">
                <a:latin typeface="+mj-lt"/>
              </a:rPr>
              <a:t>You choose what’s being discussed</a:t>
            </a:r>
          </a:p>
          <a:p>
            <a:pPr marL="342900" indent="-342900">
              <a:buFont typeface="Arial" panose="020B0604020202020204" pitchFamily="34" charset="0"/>
              <a:buChar char="•"/>
            </a:pPr>
            <a:r>
              <a:rPr lang="en-GB" sz="1800" dirty="0">
                <a:latin typeface="+mj-lt"/>
              </a:rPr>
              <a:t>Workshops where we’ll try to facilitate good decision making</a:t>
            </a:r>
          </a:p>
          <a:p>
            <a:pPr marL="342900" indent="-342900">
              <a:buFont typeface="Arial" panose="020B0604020202020204" pitchFamily="34" charset="0"/>
              <a:buChar char="•"/>
            </a:pPr>
            <a:r>
              <a:rPr lang="en-GB" sz="1800" dirty="0">
                <a:latin typeface="+mj-lt"/>
              </a:rPr>
              <a:t>Voting takes place after conference</a:t>
            </a:r>
          </a:p>
          <a:p>
            <a:pPr marL="342900" indent="-342900">
              <a:buFont typeface="Arial" panose="020B0604020202020204" pitchFamily="34" charset="0"/>
              <a:buChar char="•"/>
            </a:pPr>
            <a:endParaRPr lang="en-GB" sz="1800" dirty="0">
              <a:latin typeface="+mj-lt"/>
            </a:endParaRPr>
          </a:p>
        </p:txBody>
      </p:sp>
    </p:spTree>
    <p:extLst>
      <p:ext uri="{BB962C8B-B14F-4D97-AF65-F5344CB8AC3E}">
        <p14:creationId xmlns:p14="http://schemas.microsoft.com/office/powerpoint/2010/main" val="183332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sz="3200" dirty="0"/>
              <a:t>National Conference Proposals</a:t>
            </a:r>
          </a:p>
        </p:txBody>
      </p:sp>
      <p:sp>
        <p:nvSpPr>
          <p:cNvPr id="4" name="Content Placeholder 3">
            <a:extLst>
              <a:ext uri="{FF2B5EF4-FFF2-40B4-BE49-F238E27FC236}">
                <a16:creationId xmlns:a16="http://schemas.microsoft.com/office/drawing/2014/main" id="{3B8F7334-F4EF-4AC2-8075-62194C7F6057}"/>
              </a:ext>
            </a:extLst>
          </p:cNvPr>
          <p:cNvSpPr>
            <a:spLocks noGrp="1"/>
          </p:cNvSpPr>
          <p:nvPr>
            <p:ph idx="1"/>
          </p:nvPr>
        </p:nvSpPr>
        <p:spPr>
          <a:xfrm>
            <a:off x="425885" y="1338486"/>
            <a:ext cx="4146115" cy="2820155"/>
          </a:xfrm>
        </p:spPr>
        <p:txBody>
          <a:bodyPr/>
          <a:lstStyle/>
          <a:p>
            <a:r>
              <a:rPr lang="en-US" sz="1100" dirty="0"/>
              <a:t>These proposals have been submitted by Students’ Unions</a:t>
            </a:r>
          </a:p>
          <a:p>
            <a:endParaRPr lang="en-US" sz="1100" dirty="0"/>
          </a:p>
          <a:p>
            <a:pPr>
              <a:buFont typeface="Arial" panose="020B0604020202020204" pitchFamily="34" charset="0"/>
              <a:buChar char="•"/>
            </a:pPr>
            <a:r>
              <a:rPr lang="en-US" sz="1100" dirty="0"/>
              <a:t>Atypical Students Deserve Better</a:t>
            </a:r>
          </a:p>
          <a:p>
            <a:pPr>
              <a:buFont typeface="Arial" panose="020B0604020202020204" pitchFamily="34" charset="0"/>
              <a:buChar char="•"/>
            </a:pPr>
            <a:r>
              <a:rPr lang="en-US" sz="1100" dirty="0"/>
              <a:t>Bullying</a:t>
            </a:r>
          </a:p>
          <a:p>
            <a:pPr>
              <a:buFont typeface="Arial" panose="020B0604020202020204" pitchFamily="34" charset="0"/>
              <a:buChar char="•"/>
            </a:pPr>
            <a:r>
              <a:rPr lang="en-US" sz="1100" dirty="0"/>
              <a:t>Cost of Living</a:t>
            </a:r>
          </a:p>
          <a:p>
            <a:pPr>
              <a:buFont typeface="Arial" panose="020B0604020202020204" pitchFamily="34" charset="0"/>
              <a:buChar char="•"/>
            </a:pPr>
            <a:r>
              <a:rPr lang="en-US" sz="1100" dirty="0"/>
              <a:t>Course Materials Licensing</a:t>
            </a:r>
          </a:p>
          <a:p>
            <a:pPr>
              <a:buFont typeface="Arial" panose="020B0604020202020204" pitchFamily="34" charset="0"/>
              <a:buChar char="•"/>
            </a:pPr>
            <a:r>
              <a:rPr lang="en-US" sz="1100" dirty="0"/>
              <a:t>Disabled Students’ Allowance</a:t>
            </a:r>
          </a:p>
          <a:p>
            <a:pPr>
              <a:buFont typeface="Arial" panose="020B0604020202020204" pitchFamily="34" charset="0"/>
              <a:buChar char="•"/>
            </a:pPr>
            <a:r>
              <a:rPr lang="en-US" sz="1100" dirty="0"/>
              <a:t>Erasmus+</a:t>
            </a:r>
          </a:p>
          <a:p>
            <a:pPr>
              <a:buFont typeface="Arial" panose="020B0604020202020204" pitchFamily="34" charset="0"/>
              <a:buChar char="•"/>
            </a:pPr>
            <a:r>
              <a:rPr lang="en-US" sz="1100" dirty="0"/>
              <a:t>Fees and Finance</a:t>
            </a:r>
          </a:p>
          <a:p>
            <a:pPr>
              <a:buFont typeface="Arial" panose="020B0604020202020204" pitchFamily="34" charset="0"/>
              <a:buChar char="•"/>
            </a:pPr>
            <a:r>
              <a:rPr lang="en-US" sz="1100" dirty="0"/>
              <a:t>Healthcare Students</a:t>
            </a:r>
          </a:p>
          <a:p>
            <a:pPr>
              <a:buFont typeface="Arial" panose="020B0604020202020204" pitchFamily="34" charset="0"/>
              <a:buChar char="•"/>
            </a:pPr>
            <a:r>
              <a:rPr lang="en-US" sz="1100" dirty="0"/>
              <a:t>Life Skills in Education</a:t>
            </a:r>
          </a:p>
          <a:p>
            <a:pPr>
              <a:buFont typeface="Arial" panose="020B0604020202020204" pitchFamily="34" charset="0"/>
              <a:buChar char="•"/>
            </a:pPr>
            <a:r>
              <a:rPr lang="en-US" sz="1100" dirty="0"/>
              <a:t>Mental Health</a:t>
            </a:r>
          </a:p>
          <a:p>
            <a:pPr>
              <a:buFont typeface="Arial" panose="020B0604020202020204" pitchFamily="34" charset="0"/>
              <a:buChar char="•"/>
            </a:pPr>
            <a:r>
              <a:rPr lang="en-US" sz="1100" dirty="0"/>
              <a:t>Practical Courses Making Up Learning</a:t>
            </a:r>
          </a:p>
          <a:p>
            <a:pPr>
              <a:buFont typeface="Arial" panose="020B0604020202020204" pitchFamily="34" charset="0"/>
              <a:buChar char="•"/>
            </a:pPr>
            <a:r>
              <a:rPr lang="en-US" sz="1100" dirty="0"/>
              <a:t>Pronouns on Microsoft Teams</a:t>
            </a:r>
          </a:p>
          <a:p>
            <a:pPr>
              <a:buFont typeface="Arial" panose="020B0604020202020204" pitchFamily="34" charset="0"/>
              <a:buChar char="•"/>
            </a:pPr>
            <a:r>
              <a:rPr lang="en-US" sz="1100" dirty="0" err="1"/>
              <a:t>Renationalising</a:t>
            </a:r>
            <a:r>
              <a:rPr lang="en-US" sz="1100" dirty="0"/>
              <a:t> Apprenticeship Provision</a:t>
            </a:r>
          </a:p>
          <a:p>
            <a:pPr>
              <a:buFont typeface="Arial" panose="020B0604020202020204" pitchFamily="34" charset="0"/>
              <a:buChar char="•"/>
            </a:pPr>
            <a:r>
              <a:rPr lang="en-US" sz="1100" dirty="0"/>
              <a:t>Sexual Violence, NDAs and Relationship Abuse</a:t>
            </a:r>
          </a:p>
          <a:p>
            <a:pPr>
              <a:buFont typeface="Arial" panose="020B0604020202020204" pitchFamily="34" charset="0"/>
              <a:buChar char="•"/>
            </a:pPr>
            <a:r>
              <a:rPr lang="en-US" sz="1100" dirty="0"/>
              <a:t>Student Housing</a:t>
            </a:r>
            <a:endParaRPr lang="en-GB" sz="1100" dirty="0"/>
          </a:p>
        </p:txBody>
      </p:sp>
      <p:sp>
        <p:nvSpPr>
          <p:cNvPr id="5" name="TextBox 4">
            <a:extLst>
              <a:ext uri="{FF2B5EF4-FFF2-40B4-BE49-F238E27FC236}">
                <a16:creationId xmlns:a16="http://schemas.microsoft.com/office/drawing/2014/main" id="{1B411316-4F5C-490E-8B79-A203934C76B1}"/>
              </a:ext>
            </a:extLst>
          </p:cNvPr>
          <p:cNvSpPr txBox="1"/>
          <p:nvPr/>
        </p:nvSpPr>
        <p:spPr>
          <a:xfrm>
            <a:off x="5135671" y="1338486"/>
            <a:ext cx="3582444" cy="2631490"/>
          </a:xfrm>
          <a:prstGeom prst="rect">
            <a:avLst/>
          </a:prstGeom>
          <a:noFill/>
        </p:spPr>
        <p:txBody>
          <a:bodyPr wrap="square" rtlCol="0">
            <a:spAutoFit/>
          </a:bodyPr>
          <a:lstStyle/>
          <a:p>
            <a:r>
              <a:rPr lang="en-GB" sz="1100" dirty="0">
                <a:latin typeface="+mj-lt"/>
              </a:rPr>
              <a:t>At National Conference we will be discussing and voting on </a:t>
            </a:r>
            <a:r>
              <a:rPr lang="en-GB" sz="1100" b="1" i="1" dirty="0">
                <a:latin typeface="+mj-lt"/>
              </a:rPr>
              <a:t>6 of these proposals</a:t>
            </a:r>
            <a:r>
              <a:rPr lang="en-GB" sz="1100" dirty="0">
                <a:latin typeface="+mj-lt"/>
              </a:rPr>
              <a:t>.</a:t>
            </a:r>
          </a:p>
          <a:p>
            <a:endParaRPr lang="en-GB" sz="1100" dirty="0">
              <a:latin typeface="+mj-lt"/>
            </a:endParaRPr>
          </a:p>
          <a:p>
            <a:r>
              <a:rPr lang="en-GB" sz="1100" dirty="0">
                <a:latin typeface="+mj-lt"/>
              </a:rPr>
              <a:t>It is </a:t>
            </a:r>
            <a:r>
              <a:rPr lang="en-GB" sz="1100" b="1" i="1" dirty="0">
                <a:latin typeface="+mj-lt"/>
              </a:rPr>
              <a:t>your choice </a:t>
            </a:r>
            <a:r>
              <a:rPr lang="en-GB" sz="1100" dirty="0">
                <a:latin typeface="+mj-lt"/>
              </a:rPr>
              <a:t>which ones go forward</a:t>
            </a:r>
          </a:p>
          <a:p>
            <a:endParaRPr lang="en-GB" sz="1100" dirty="0">
              <a:latin typeface="+mj-lt"/>
            </a:endParaRPr>
          </a:p>
          <a:p>
            <a:r>
              <a:rPr lang="en-GB" sz="1100" dirty="0">
                <a:latin typeface="+mj-lt"/>
              </a:rPr>
              <a:t>Between 4 – 10 March you can vote on which policies you want to take forward to conference</a:t>
            </a:r>
          </a:p>
          <a:p>
            <a:endParaRPr lang="en-GB" sz="1100" dirty="0">
              <a:latin typeface="+mj-lt"/>
            </a:endParaRPr>
          </a:p>
          <a:p>
            <a:r>
              <a:rPr lang="en-GB" sz="1100" dirty="0">
                <a:latin typeface="+mj-lt"/>
              </a:rPr>
              <a:t>You will receive a link where you can rank the policies in what is called a </a:t>
            </a:r>
            <a:r>
              <a:rPr lang="en-GB" sz="1100" b="1" dirty="0">
                <a:latin typeface="+mj-lt"/>
              </a:rPr>
              <a:t>priority ballot</a:t>
            </a:r>
          </a:p>
          <a:p>
            <a:endParaRPr lang="en-GB" sz="1100" b="1" dirty="0">
              <a:latin typeface="+mj-lt"/>
            </a:endParaRPr>
          </a:p>
          <a:p>
            <a:r>
              <a:rPr lang="en-GB" sz="1100" b="1" dirty="0">
                <a:latin typeface="+mj-lt"/>
              </a:rPr>
              <a:t>Read policies at </a:t>
            </a:r>
            <a:r>
              <a:rPr lang="en-GB" sz="1100" b="1" dirty="0">
                <a:latin typeface="+mj-lt"/>
                <a:hlinkClick r:id="rId3"/>
              </a:rPr>
              <a:t>https://www.nus.org.uk/articles/nus-publishes-policy-proposals-ahead-of-conferences-2021</a:t>
            </a:r>
            <a:r>
              <a:rPr lang="en-GB" sz="1100" b="1" dirty="0">
                <a:latin typeface="+mj-lt"/>
              </a:rPr>
              <a:t> </a:t>
            </a:r>
          </a:p>
        </p:txBody>
      </p:sp>
    </p:spTree>
    <p:extLst>
      <p:ext uri="{BB962C8B-B14F-4D97-AF65-F5344CB8AC3E}">
        <p14:creationId xmlns:p14="http://schemas.microsoft.com/office/powerpoint/2010/main" val="242293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sz="3200" dirty="0"/>
              <a:t>Conference Proposals</a:t>
            </a:r>
          </a:p>
        </p:txBody>
      </p:sp>
      <p:sp>
        <p:nvSpPr>
          <p:cNvPr id="4" name="Content Placeholder 3">
            <a:extLst>
              <a:ext uri="{FF2B5EF4-FFF2-40B4-BE49-F238E27FC236}">
                <a16:creationId xmlns:a16="http://schemas.microsoft.com/office/drawing/2014/main" id="{3B8F7334-F4EF-4AC2-8075-62194C7F6057}"/>
              </a:ext>
            </a:extLst>
          </p:cNvPr>
          <p:cNvSpPr>
            <a:spLocks noGrp="1"/>
          </p:cNvSpPr>
          <p:nvPr>
            <p:ph idx="1"/>
          </p:nvPr>
        </p:nvSpPr>
        <p:spPr>
          <a:xfrm>
            <a:off x="425885" y="1338487"/>
            <a:ext cx="4146115" cy="527892"/>
          </a:xfrm>
        </p:spPr>
        <p:txBody>
          <a:bodyPr/>
          <a:lstStyle/>
          <a:p>
            <a:r>
              <a:rPr lang="en-US" sz="1100" dirty="0"/>
              <a:t>These proposals have been submitted by Students’ Unions</a:t>
            </a:r>
          </a:p>
          <a:p>
            <a:endParaRPr lang="en-US" sz="1100" dirty="0"/>
          </a:p>
        </p:txBody>
      </p:sp>
      <p:sp>
        <p:nvSpPr>
          <p:cNvPr id="5" name="TextBox 4">
            <a:extLst>
              <a:ext uri="{FF2B5EF4-FFF2-40B4-BE49-F238E27FC236}">
                <a16:creationId xmlns:a16="http://schemas.microsoft.com/office/drawing/2014/main" id="{1B411316-4F5C-490E-8B79-A203934C76B1}"/>
              </a:ext>
            </a:extLst>
          </p:cNvPr>
          <p:cNvSpPr txBox="1"/>
          <p:nvPr/>
        </p:nvSpPr>
        <p:spPr>
          <a:xfrm>
            <a:off x="438411" y="3868743"/>
            <a:ext cx="6638794" cy="461665"/>
          </a:xfrm>
          <a:prstGeom prst="rect">
            <a:avLst/>
          </a:prstGeom>
          <a:noFill/>
        </p:spPr>
        <p:txBody>
          <a:bodyPr wrap="square" rtlCol="0">
            <a:spAutoFit/>
          </a:bodyPr>
          <a:lstStyle/>
          <a:p>
            <a:r>
              <a:rPr lang="en-GB" sz="1200" dirty="0">
                <a:latin typeface="+mj-lt"/>
              </a:rPr>
              <a:t>Each of these conferences will discuss </a:t>
            </a:r>
            <a:r>
              <a:rPr lang="en-GB" sz="1200" b="1" dirty="0">
                <a:latin typeface="+mj-lt"/>
              </a:rPr>
              <a:t>4 proposals. </a:t>
            </a:r>
            <a:r>
              <a:rPr lang="en-GB" sz="1200" dirty="0">
                <a:latin typeface="+mj-lt"/>
              </a:rPr>
              <a:t>As these are the number submitted there will not be a priority ballot (except for Scotland Conference)</a:t>
            </a:r>
          </a:p>
        </p:txBody>
      </p:sp>
      <p:graphicFrame>
        <p:nvGraphicFramePr>
          <p:cNvPr id="6" name="Table 5">
            <a:extLst>
              <a:ext uri="{FF2B5EF4-FFF2-40B4-BE49-F238E27FC236}">
                <a16:creationId xmlns:a16="http://schemas.microsoft.com/office/drawing/2014/main" id="{39BD4C4B-3337-4016-88AE-7760A7EB95D0}"/>
              </a:ext>
            </a:extLst>
          </p:cNvPr>
          <p:cNvGraphicFramePr>
            <a:graphicFrameLocks noGrp="1"/>
          </p:cNvGraphicFramePr>
          <p:nvPr>
            <p:extLst>
              <p:ext uri="{D42A27DB-BD31-4B8C-83A1-F6EECF244321}">
                <p14:modId xmlns:p14="http://schemas.microsoft.com/office/powerpoint/2010/main" val="990651799"/>
              </p:ext>
            </p:extLst>
          </p:nvPr>
        </p:nvGraphicFramePr>
        <p:xfrm>
          <a:off x="593733" y="1784244"/>
          <a:ext cx="7961544" cy="1735770"/>
        </p:xfrm>
        <a:graphic>
          <a:graphicData uri="http://schemas.openxmlformats.org/drawingml/2006/table">
            <a:tbl>
              <a:tblPr firstRow="1" bandRow="1">
                <a:tableStyleId>{5C22544A-7EE6-4342-B048-85BDC9FD1C3A}</a:tableStyleId>
              </a:tblPr>
              <a:tblGrid>
                <a:gridCol w="1990386">
                  <a:extLst>
                    <a:ext uri="{9D8B030D-6E8A-4147-A177-3AD203B41FA5}">
                      <a16:colId xmlns:a16="http://schemas.microsoft.com/office/drawing/2014/main" val="902971356"/>
                    </a:ext>
                  </a:extLst>
                </a:gridCol>
                <a:gridCol w="1990386">
                  <a:extLst>
                    <a:ext uri="{9D8B030D-6E8A-4147-A177-3AD203B41FA5}">
                      <a16:colId xmlns:a16="http://schemas.microsoft.com/office/drawing/2014/main" val="2154021853"/>
                    </a:ext>
                  </a:extLst>
                </a:gridCol>
                <a:gridCol w="1990386">
                  <a:extLst>
                    <a:ext uri="{9D8B030D-6E8A-4147-A177-3AD203B41FA5}">
                      <a16:colId xmlns:a16="http://schemas.microsoft.com/office/drawing/2014/main" val="3853408799"/>
                    </a:ext>
                  </a:extLst>
                </a:gridCol>
                <a:gridCol w="1990386">
                  <a:extLst>
                    <a:ext uri="{9D8B030D-6E8A-4147-A177-3AD203B41FA5}">
                      <a16:colId xmlns:a16="http://schemas.microsoft.com/office/drawing/2014/main" val="1685243998"/>
                    </a:ext>
                  </a:extLst>
                </a:gridCol>
              </a:tblGrid>
              <a:tr h="272141">
                <a:tc>
                  <a:txBody>
                    <a:bodyPr/>
                    <a:lstStyle/>
                    <a:p>
                      <a:r>
                        <a:rPr lang="en-GB" sz="1000" dirty="0">
                          <a:solidFill>
                            <a:schemeClr val="tx1"/>
                          </a:solidFill>
                        </a:rPr>
                        <a:t>Liberation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Wales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Scotland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NUS-USI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336282"/>
                  </a:ext>
                </a:extLst>
              </a:tr>
              <a:tr h="272141">
                <a:tc>
                  <a:txBody>
                    <a:bodyPr/>
                    <a:lstStyle/>
                    <a:p>
                      <a:pPr algn="l" fontAlgn="b"/>
                      <a:r>
                        <a:rPr lang="en-GB" sz="1000" b="0" i="0" u="none" strike="noStrike" dirty="0">
                          <a:solidFill>
                            <a:srgbClr val="000000"/>
                          </a:solidFill>
                          <a:effectLst/>
                          <a:latin typeface="Verdana" panose="020B0604030504040204" pitchFamily="34" charset="0"/>
                        </a:rPr>
                        <a:t>DSA + accessibility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Apprentices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Apprentices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89947"/>
                  </a:ext>
                </a:extLst>
              </a:tr>
              <a:tr h="306449">
                <a:tc>
                  <a:txBody>
                    <a:bodyPr/>
                    <a:lstStyle/>
                    <a:p>
                      <a:pPr algn="l" fontAlgn="b"/>
                      <a:r>
                        <a:rPr lang="en-GB" sz="1000" b="0" i="0" u="none" strike="noStrike" dirty="0">
                          <a:solidFill>
                            <a:srgbClr val="000000"/>
                          </a:solidFill>
                          <a:effectLst/>
                          <a:latin typeface="Verdana" panose="020B0604030504040204" pitchFamily="34" charset="0"/>
                        </a:rPr>
                        <a:t>Gender based violence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Blended learning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Verdana" panose="020B0604030504040204" pitchFamily="34" charset="0"/>
                        </a:rPr>
                        <a:t>Climate emergency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099971"/>
                  </a:ext>
                </a:extLst>
              </a:tr>
              <a:tr h="306449">
                <a:tc>
                  <a:txBody>
                    <a:bodyPr/>
                    <a:lstStyle/>
                    <a:p>
                      <a:pPr algn="l" fontAlgn="b"/>
                      <a:r>
                        <a:rPr lang="en-GB" sz="1000" b="0" i="0" u="none" strike="noStrike">
                          <a:solidFill>
                            <a:srgbClr val="000000"/>
                          </a:solidFill>
                          <a:effectLst/>
                          <a:latin typeface="Verdana" panose="020B0604030504040204" pitchFamily="34" charset="0"/>
                        </a:rPr>
                        <a:t>Period Poverty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Gender based violence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Verdana" panose="020B0604030504040204" pitchFamily="34" charset="0"/>
                        </a:rPr>
                        <a:t>Erasmus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71560"/>
                  </a:ext>
                </a:extLst>
              </a:tr>
              <a:tr h="306449">
                <a:tc>
                  <a:txBody>
                    <a:bodyPr/>
                    <a:lstStyle/>
                    <a:p>
                      <a:pPr algn="l" fontAlgn="b"/>
                      <a:r>
                        <a:rPr lang="en-GB" sz="1000" b="0" i="0" u="none" strike="noStrike" dirty="0">
                          <a:solidFill>
                            <a:srgbClr val="000000"/>
                          </a:solidFill>
                          <a:effectLst/>
                          <a:latin typeface="Verdana" panose="020B0604030504040204" pitchFamily="34" charset="0"/>
                        </a:rPr>
                        <a:t>Pronouns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Life skills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Gender based violence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750037"/>
                  </a:ext>
                </a:extLst>
              </a:tr>
              <a:tr h="272141">
                <a:tc>
                  <a:txBody>
                    <a:bodyPr/>
                    <a:lstStyle/>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0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Verdana" panose="020B0604030504040204" pitchFamily="34" charset="0"/>
                        </a:rPr>
                        <a:t>Housing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485317"/>
                  </a:ext>
                </a:extLst>
              </a:tr>
            </a:tbl>
          </a:graphicData>
        </a:graphic>
      </p:graphicFrame>
    </p:spTree>
    <p:extLst>
      <p:ext uri="{BB962C8B-B14F-4D97-AF65-F5344CB8AC3E}">
        <p14:creationId xmlns:p14="http://schemas.microsoft.com/office/powerpoint/2010/main" val="403448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dirty="0"/>
              <a:t>New Ideas - Discussion</a:t>
            </a:r>
          </a:p>
        </p:txBody>
      </p:sp>
      <p:pic>
        <p:nvPicPr>
          <p:cNvPr id="5" name="Content Placeholder 4">
            <a:extLst>
              <a:ext uri="{FF2B5EF4-FFF2-40B4-BE49-F238E27FC236}">
                <a16:creationId xmlns:a16="http://schemas.microsoft.com/office/drawing/2014/main" id="{88CA9B7C-4F42-4397-9BE0-6318D338D5BB}"/>
              </a:ext>
            </a:extLst>
          </p:cNvPr>
          <p:cNvPicPr>
            <a:picLocks noGrp="1" noChangeAspect="1"/>
          </p:cNvPicPr>
          <p:nvPr>
            <p:ph idx="1"/>
          </p:nvPr>
        </p:nvPicPr>
        <p:blipFill>
          <a:blip r:embed="rId3"/>
          <a:stretch>
            <a:fillRect/>
          </a:stretch>
        </p:blipFill>
        <p:spPr>
          <a:xfrm>
            <a:off x="4909975" y="1429078"/>
            <a:ext cx="3853309" cy="2648882"/>
          </a:xfrm>
        </p:spPr>
      </p:pic>
      <p:sp>
        <p:nvSpPr>
          <p:cNvPr id="6" name="TextBox 5">
            <a:extLst>
              <a:ext uri="{FF2B5EF4-FFF2-40B4-BE49-F238E27FC236}">
                <a16:creationId xmlns:a16="http://schemas.microsoft.com/office/drawing/2014/main" id="{F6DAC56B-C610-4B04-B7BC-6EC99C5BE951}"/>
              </a:ext>
            </a:extLst>
          </p:cNvPr>
          <p:cNvSpPr txBox="1"/>
          <p:nvPr/>
        </p:nvSpPr>
        <p:spPr>
          <a:xfrm>
            <a:off x="380010" y="1338486"/>
            <a:ext cx="4025735" cy="3016210"/>
          </a:xfrm>
          <a:prstGeom prst="rect">
            <a:avLst/>
          </a:prstGeom>
          <a:noFill/>
        </p:spPr>
        <p:txBody>
          <a:bodyPr wrap="square" rtlCol="0">
            <a:spAutoFit/>
          </a:bodyPr>
          <a:lstStyle/>
          <a:p>
            <a:r>
              <a:rPr lang="en-GB" sz="1600" dirty="0">
                <a:latin typeface="+mj-lt"/>
              </a:rPr>
              <a:t>Policy will be discussed in workshops</a:t>
            </a:r>
          </a:p>
          <a:p>
            <a:endParaRPr lang="en-GB" sz="1600" dirty="0">
              <a:latin typeface="+mj-lt"/>
            </a:endParaRPr>
          </a:p>
          <a:p>
            <a:pPr marL="457200" indent="-457200">
              <a:buAutoNum type="arabicParenR"/>
            </a:pPr>
            <a:r>
              <a:rPr lang="en-GB" sz="1600" dirty="0">
                <a:latin typeface="+mj-lt"/>
              </a:rPr>
              <a:t>Understanding the issue</a:t>
            </a:r>
          </a:p>
          <a:p>
            <a:pPr marL="457200" indent="-457200">
              <a:buAutoNum type="arabicParenR"/>
            </a:pPr>
            <a:r>
              <a:rPr lang="en-US" sz="1600" dirty="0">
                <a:latin typeface="+mj-lt"/>
              </a:rPr>
              <a:t>where do we agree/where do we disagree?</a:t>
            </a:r>
          </a:p>
          <a:p>
            <a:pPr marL="457200" indent="-457200">
              <a:buAutoNum type="arabicParenR"/>
            </a:pPr>
            <a:r>
              <a:rPr lang="en-US" sz="1600" dirty="0">
                <a:latin typeface="+mj-lt"/>
              </a:rPr>
              <a:t>Is there anything you would add/remove to make it easier to agree with? (amendments)</a:t>
            </a:r>
          </a:p>
          <a:p>
            <a:pPr marL="457200" indent="-457200">
              <a:buAutoNum type="arabicParenR"/>
            </a:pPr>
            <a:endParaRPr lang="en-US" sz="1600" dirty="0">
              <a:latin typeface="+mj-lt"/>
            </a:endParaRPr>
          </a:p>
          <a:p>
            <a:r>
              <a:rPr lang="en-US" sz="1600" dirty="0">
                <a:latin typeface="+mj-lt"/>
              </a:rPr>
              <a:t>1.5 hour sessions mainly in breakout spaces – designed to be interactive</a:t>
            </a:r>
            <a:endParaRPr lang="en-GB" sz="1400" dirty="0">
              <a:latin typeface="+mj-lt"/>
            </a:endParaRPr>
          </a:p>
          <a:p>
            <a:pPr marL="342900" indent="-342900">
              <a:buFont typeface="Arial" panose="020B0604020202020204" pitchFamily="34" charset="0"/>
              <a:buChar char="•"/>
            </a:pPr>
            <a:endParaRPr lang="en-GB" sz="1400" dirty="0">
              <a:latin typeface="+mj-lt"/>
            </a:endParaRPr>
          </a:p>
        </p:txBody>
      </p:sp>
    </p:spTree>
    <p:extLst>
      <p:ext uri="{BB962C8B-B14F-4D97-AF65-F5344CB8AC3E}">
        <p14:creationId xmlns:p14="http://schemas.microsoft.com/office/powerpoint/2010/main" val="263482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3BA3-1C1A-4CD7-B14A-4994E6A15603}"/>
              </a:ext>
            </a:extLst>
          </p:cNvPr>
          <p:cNvSpPr>
            <a:spLocks noGrp="1"/>
          </p:cNvSpPr>
          <p:nvPr>
            <p:ph type="title"/>
          </p:nvPr>
        </p:nvSpPr>
        <p:spPr/>
        <p:txBody>
          <a:bodyPr/>
          <a:lstStyle/>
          <a:p>
            <a:r>
              <a:rPr lang="en-GB" dirty="0"/>
              <a:t>Talking about the proposals</a:t>
            </a:r>
          </a:p>
        </p:txBody>
      </p:sp>
      <p:sp>
        <p:nvSpPr>
          <p:cNvPr id="3" name="Content Placeholder 2">
            <a:extLst>
              <a:ext uri="{FF2B5EF4-FFF2-40B4-BE49-F238E27FC236}">
                <a16:creationId xmlns:a16="http://schemas.microsoft.com/office/drawing/2014/main" id="{A53CB8F3-987F-4535-ABF9-338D92342C20}"/>
              </a:ext>
            </a:extLst>
          </p:cNvPr>
          <p:cNvSpPr>
            <a:spLocks noGrp="1"/>
          </p:cNvSpPr>
          <p:nvPr>
            <p:ph idx="1"/>
          </p:nvPr>
        </p:nvSpPr>
        <p:spPr>
          <a:xfrm>
            <a:off x="510436" y="1338486"/>
            <a:ext cx="6529192" cy="3657600"/>
          </a:xfrm>
        </p:spPr>
        <p:txBody>
          <a:bodyPr/>
          <a:lstStyle/>
          <a:p>
            <a:r>
              <a:rPr lang="en-GB" b="1" i="1" dirty="0">
                <a:solidFill>
                  <a:srgbClr val="7030A0"/>
                </a:solidFill>
              </a:rPr>
              <a:t>Group Exercise</a:t>
            </a:r>
          </a:p>
          <a:p>
            <a:endParaRPr lang="en-GB" dirty="0"/>
          </a:p>
          <a:p>
            <a:r>
              <a:rPr lang="en-GB" sz="1800" dirty="0"/>
              <a:t>Choose one of the conference proposals to review.</a:t>
            </a:r>
          </a:p>
          <a:p>
            <a:endParaRPr lang="en-GB" sz="1800" b="1" dirty="0"/>
          </a:p>
          <a:p>
            <a:pPr>
              <a:buFont typeface="+mj-lt"/>
              <a:buAutoNum type="arabicPeriod"/>
            </a:pPr>
            <a:r>
              <a:rPr lang="en-GB" sz="1800" b="1" dirty="0"/>
              <a:t>Do you understand the proposal and what it’s asking?</a:t>
            </a:r>
          </a:p>
          <a:p>
            <a:pPr>
              <a:buFont typeface="+mj-lt"/>
              <a:buAutoNum type="arabicPeriod"/>
            </a:pPr>
            <a:endParaRPr lang="en-GB" sz="1800" b="1" dirty="0"/>
          </a:p>
          <a:p>
            <a:pPr>
              <a:buFont typeface="+mj-lt"/>
              <a:buAutoNum type="arabicPeriod"/>
            </a:pPr>
            <a:r>
              <a:rPr lang="en-GB" sz="1800" b="1" dirty="0"/>
              <a:t>Do you agree with what is being said?</a:t>
            </a:r>
          </a:p>
          <a:p>
            <a:pPr>
              <a:buFont typeface="+mj-lt"/>
              <a:buAutoNum type="arabicPeriod"/>
            </a:pPr>
            <a:endParaRPr lang="en-GB" sz="1800" b="1" dirty="0"/>
          </a:p>
          <a:p>
            <a:pPr>
              <a:buFont typeface="+mj-lt"/>
              <a:buAutoNum type="arabicPeriod"/>
            </a:pPr>
            <a:r>
              <a:rPr lang="en-GB" sz="1800" b="1" dirty="0"/>
              <a:t>Is there anything that needs fundamentally changing?</a:t>
            </a:r>
          </a:p>
          <a:p>
            <a:endParaRPr lang="en-GB" dirty="0"/>
          </a:p>
          <a:p>
            <a:endParaRPr lang="en-GB" dirty="0"/>
          </a:p>
        </p:txBody>
      </p:sp>
    </p:spTree>
    <p:extLst>
      <p:ext uri="{BB962C8B-B14F-4D97-AF65-F5344CB8AC3E}">
        <p14:creationId xmlns:p14="http://schemas.microsoft.com/office/powerpoint/2010/main" val="263360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dirty="0"/>
              <a:t>Community Building</a:t>
            </a:r>
          </a:p>
        </p:txBody>
      </p:sp>
      <p:pic>
        <p:nvPicPr>
          <p:cNvPr id="5" name="Content Placeholder 4">
            <a:extLst>
              <a:ext uri="{FF2B5EF4-FFF2-40B4-BE49-F238E27FC236}">
                <a16:creationId xmlns:a16="http://schemas.microsoft.com/office/drawing/2014/main" id="{88CA9B7C-4F42-4397-9BE0-6318D338D5BB}"/>
              </a:ext>
            </a:extLst>
          </p:cNvPr>
          <p:cNvPicPr>
            <a:picLocks noGrp="1" noChangeAspect="1"/>
          </p:cNvPicPr>
          <p:nvPr>
            <p:ph idx="1"/>
          </p:nvPr>
        </p:nvPicPr>
        <p:blipFill>
          <a:blip r:embed="rId3"/>
          <a:stretch>
            <a:fillRect/>
          </a:stretch>
        </p:blipFill>
        <p:spPr>
          <a:xfrm>
            <a:off x="4910195" y="1428750"/>
            <a:ext cx="3852869" cy="2649538"/>
          </a:xfrm>
        </p:spPr>
      </p:pic>
      <p:sp>
        <p:nvSpPr>
          <p:cNvPr id="6" name="TextBox 5">
            <a:extLst>
              <a:ext uri="{FF2B5EF4-FFF2-40B4-BE49-F238E27FC236}">
                <a16:creationId xmlns:a16="http://schemas.microsoft.com/office/drawing/2014/main" id="{F6DAC56B-C610-4B04-B7BC-6EC99C5BE951}"/>
              </a:ext>
            </a:extLst>
          </p:cNvPr>
          <p:cNvSpPr txBox="1"/>
          <p:nvPr/>
        </p:nvSpPr>
        <p:spPr>
          <a:xfrm>
            <a:off x="380010" y="1338486"/>
            <a:ext cx="4025735" cy="3046988"/>
          </a:xfrm>
          <a:prstGeom prst="rect">
            <a:avLst/>
          </a:prstGeom>
          <a:noFill/>
        </p:spPr>
        <p:txBody>
          <a:bodyPr wrap="square" rtlCol="0">
            <a:spAutoFit/>
          </a:bodyPr>
          <a:lstStyle/>
          <a:p>
            <a:r>
              <a:rPr lang="en-GB" b="1" dirty="0">
                <a:latin typeface="+mj-lt"/>
              </a:rPr>
              <a:t>We want to use our conferences to build communities in the student movement</a:t>
            </a:r>
          </a:p>
          <a:p>
            <a:pPr marL="342900" indent="-342900">
              <a:buFont typeface="Arial" panose="020B0604020202020204" pitchFamily="34" charset="0"/>
              <a:buChar char="•"/>
            </a:pPr>
            <a:r>
              <a:rPr lang="en-GB" dirty="0">
                <a:latin typeface="+mj-lt"/>
              </a:rPr>
              <a:t>Speak to likeminded people</a:t>
            </a:r>
          </a:p>
          <a:p>
            <a:pPr marL="342900" indent="-342900">
              <a:buFont typeface="Arial" panose="020B0604020202020204" pitchFamily="34" charset="0"/>
              <a:buChar char="•"/>
            </a:pPr>
            <a:r>
              <a:rPr lang="en-GB" dirty="0">
                <a:latin typeface="+mj-lt"/>
              </a:rPr>
              <a:t>Grow your campaigning networks</a:t>
            </a:r>
          </a:p>
        </p:txBody>
      </p:sp>
    </p:spTree>
    <p:extLst>
      <p:ext uri="{BB962C8B-B14F-4D97-AF65-F5344CB8AC3E}">
        <p14:creationId xmlns:p14="http://schemas.microsoft.com/office/powerpoint/2010/main" val="26622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dirty="0"/>
              <a:t>Elections</a:t>
            </a:r>
          </a:p>
        </p:txBody>
      </p:sp>
      <p:pic>
        <p:nvPicPr>
          <p:cNvPr id="5" name="Content Placeholder 4">
            <a:extLst>
              <a:ext uri="{FF2B5EF4-FFF2-40B4-BE49-F238E27FC236}">
                <a16:creationId xmlns:a16="http://schemas.microsoft.com/office/drawing/2014/main" id="{88CA9B7C-4F42-4397-9BE0-6318D338D5BB}"/>
              </a:ext>
            </a:extLst>
          </p:cNvPr>
          <p:cNvPicPr>
            <a:picLocks noGrp="1" noChangeAspect="1"/>
          </p:cNvPicPr>
          <p:nvPr>
            <p:ph idx="1"/>
          </p:nvPr>
        </p:nvPicPr>
        <p:blipFill>
          <a:blip r:embed="rId3"/>
          <a:stretch>
            <a:fillRect/>
          </a:stretch>
        </p:blipFill>
        <p:spPr>
          <a:xfrm>
            <a:off x="4909975" y="1429189"/>
            <a:ext cx="3853309" cy="2648659"/>
          </a:xfrm>
        </p:spPr>
      </p:pic>
      <p:sp>
        <p:nvSpPr>
          <p:cNvPr id="6" name="TextBox 5">
            <a:extLst>
              <a:ext uri="{FF2B5EF4-FFF2-40B4-BE49-F238E27FC236}">
                <a16:creationId xmlns:a16="http://schemas.microsoft.com/office/drawing/2014/main" id="{F6DAC56B-C610-4B04-B7BC-6EC99C5BE951}"/>
              </a:ext>
            </a:extLst>
          </p:cNvPr>
          <p:cNvSpPr txBox="1"/>
          <p:nvPr/>
        </p:nvSpPr>
        <p:spPr>
          <a:xfrm>
            <a:off x="380010" y="1338486"/>
            <a:ext cx="4025735" cy="4124206"/>
          </a:xfrm>
          <a:prstGeom prst="rect">
            <a:avLst/>
          </a:prstGeom>
          <a:noFill/>
        </p:spPr>
        <p:txBody>
          <a:bodyPr wrap="square" rtlCol="0">
            <a:spAutoFit/>
          </a:bodyPr>
          <a:lstStyle/>
          <a:p>
            <a:r>
              <a:rPr lang="en-GB" sz="2000" dirty="0">
                <a:latin typeface="+mj-lt"/>
              </a:rPr>
              <a:t>Elections for volunteer positions will be run at conferences</a:t>
            </a:r>
          </a:p>
          <a:p>
            <a:endParaRPr lang="en-GB" sz="2000" dirty="0">
              <a:latin typeface="+mj-lt"/>
            </a:endParaRPr>
          </a:p>
          <a:p>
            <a:pPr marL="342900" indent="-342900">
              <a:buFont typeface="Arial" panose="020B0604020202020204" pitchFamily="34" charset="0"/>
              <a:buChar char="•"/>
            </a:pPr>
            <a:r>
              <a:rPr lang="en-GB" sz="2000" dirty="0">
                <a:latin typeface="+mj-lt"/>
              </a:rPr>
              <a:t>Democratic procedures, scrutiny and Liberation campaigns roles being elected</a:t>
            </a:r>
          </a:p>
          <a:p>
            <a:pPr marL="342900" indent="-342900">
              <a:buFont typeface="Arial" panose="020B0604020202020204" pitchFamily="34" charset="0"/>
              <a:buChar char="•"/>
            </a:pPr>
            <a:r>
              <a:rPr lang="en-GB" sz="2000" dirty="0">
                <a:latin typeface="+mj-lt"/>
              </a:rPr>
              <a:t>Any student can stand for these positions</a:t>
            </a:r>
          </a:p>
          <a:p>
            <a:pPr marL="342900" indent="-342900">
              <a:buFont typeface="Arial" panose="020B0604020202020204" pitchFamily="34" charset="0"/>
              <a:buChar char="•"/>
            </a:pPr>
            <a:r>
              <a:rPr lang="en-GB" sz="2000" dirty="0">
                <a:latin typeface="+mj-lt"/>
              </a:rPr>
              <a:t>Online voting</a:t>
            </a:r>
          </a:p>
          <a:p>
            <a:endParaRPr lang="en-GB" dirty="0">
              <a:latin typeface="+mj-lt"/>
            </a:endParaRPr>
          </a:p>
          <a:p>
            <a:pPr marL="342900" indent="-342900">
              <a:buFont typeface="Arial" panose="020B0604020202020204" pitchFamily="34" charset="0"/>
              <a:buChar char="•"/>
            </a:pPr>
            <a:endParaRPr lang="en-GB" sz="1800" dirty="0">
              <a:latin typeface="+mj-lt"/>
            </a:endParaRPr>
          </a:p>
        </p:txBody>
      </p:sp>
    </p:spTree>
    <p:extLst>
      <p:ext uri="{BB962C8B-B14F-4D97-AF65-F5344CB8AC3E}">
        <p14:creationId xmlns:p14="http://schemas.microsoft.com/office/powerpoint/2010/main" val="168371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dirty="0"/>
              <a:t>Practical Stuff</a:t>
            </a:r>
          </a:p>
        </p:txBody>
      </p:sp>
      <p:pic>
        <p:nvPicPr>
          <p:cNvPr id="5" name="Content Placeholder 4">
            <a:extLst>
              <a:ext uri="{FF2B5EF4-FFF2-40B4-BE49-F238E27FC236}">
                <a16:creationId xmlns:a16="http://schemas.microsoft.com/office/drawing/2014/main" id="{88CA9B7C-4F42-4397-9BE0-6318D338D5BB}"/>
              </a:ext>
            </a:extLst>
          </p:cNvPr>
          <p:cNvPicPr>
            <a:picLocks noGrp="1" noChangeAspect="1"/>
          </p:cNvPicPr>
          <p:nvPr>
            <p:ph idx="1"/>
          </p:nvPr>
        </p:nvPicPr>
        <p:blipFill>
          <a:blip r:embed="rId3"/>
          <a:stretch>
            <a:fillRect/>
          </a:stretch>
        </p:blipFill>
        <p:spPr>
          <a:xfrm>
            <a:off x="290474" y="1488612"/>
            <a:ext cx="3853309" cy="2648567"/>
          </a:xfrm>
        </p:spPr>
      </p:pic>
      <p:sp>
        <p:nvSpPr>
          <p:cNvPr id="6" name="TextBox 5">
            <a:extLst>
              <a:ext uri="{FF2B5EF4-FFF2-40B4-BE49-F238E27FC236}">
                <a16:creationId xmlns:a16="http://schemas.microsoft.com/office/drawing/2014/main" id="{F6DAC56B-C610-4B04-B7BC-6EC99C5BE951}"/>
              </a:ext>
            </a:extLst>
          </p:cNvPr>
          <p:cNvSpPr txBox="1"/>
          <p:nvPr/>
        </p:nvSpPr>
        <p:spPr>
          <a:xfrm>
            <a:off x="4572000" y="1338486"/>
            <a:ext cx="4025735" cy="2970044"/>
          </a:xfrm>
          <a:prstGeom prst="rect">
            <a:avLst/>
          </a:prstGeom>
          <a:noFill/>
        </p:spPr>
        <p:txBody>
          <a:bodyPr wrap="square" rtlCol="0">
            <a:spAutoFit/>
          </a:bodyPr>
          <a:lstStyle/>
          <a:p>
            <a:pPr marL="342900" indent="-342900">
              <a:buFont typeface="Arial" panose="020B0604020202020204" pitchFamily="34" charset="0"/>
              <a:buChar char="•"/>
            </a:pPr>
            <a:r>
              <a:rPr lang="en-GB" sz="1700" dirty="0">
                <a:latin typeface="+mj-lt"/>
              </a:rPr>
              <a:t>All conferences online via Zoom</a:t>
            </a:r>
          </a:p>
          <a:p>
            <a:pPr marL="342900" indent="-342900">
              <a:buFont typeface="Arial" panose="020B0604020202020204" pitchFamily="34" charset="0"/>
              <a:buChar char="•"/>
            </a:pPr>
            <a:r>
              <a:rPr lang="en-GB" sz="1700" dirty="0">
                <a:latin typeface="+mj-lt"/>
              </a:rPr>
              <a:t>Take place over three days – with lots of breaks</a:t>
            </a:r>
          </a:p>
          <a:p>
            <a:pPr marL="342900" indent="-342900">
              <a:buFont typeface="Arial" panose="020B0604020202020204" pitchFamily="34" charset="0"/>
              <a:buChar char="•"/>
            </a:pPr>
            <a:r>
              <a:rPr lang="en-GB" sz="1700" dirty="0">
                <a:latin typeface="+mj-lt"/>
              </a:rPr>
              <a:t>Dates in next slide</a:t>
            </a:r>
          </a:p>
          <a:p>
            <a:pPr marL="342900" indent="-342900">
              <a:buFont typeface="Arial" panose="020B0604020202020204" pitchFamily="34" charset="0"/>
              <a:buChar char="•"/>
            </a:pPr>
            <a:r>
              <a:rPr lang="en-GB" sz="1700" dirty="0">
                <a:latin typeface="+mj-lt"/>
              </a:rPr>
              <a:t>Please provide an email you regularly check!</a:t>
            </a:r>
          </a:p>
          <a:p>
            <a:pPr marL="342900" indent="-342900">
              <a:buFont typeface="Arial" panose="020B0604020202020204" pitchFamily="34" charset="0"/>
              <a:buChar char="•"/>
            </a:pPr>
            <a:r>
              <a:rPr lang="en-GB" sz="1700" dirty="0">
                <a:latin typeface="+mj-lt"/>
              </a:rPr>
              <a:t>ALL voting takes place after conference sessions</a:t>
            </a:r>
          </a:p>
          <a:p>
            <a:pPr marL="342900" indent="-342900">
              <a:buFont typeface="Arial" panose="020B0604020202020204" pitchFamily="34" charset="0"/>
              <a:buChar char="•"/>
            </a:pPr>
            <a:r>
              <a:rPr lang="en-GB" sz="1700" dirty="0">
                <a:latin typeface="+mj-lt"/>
              </a:rPr>
              <a:t>Let NUS know about any access requirements</a:t>
            </a:r>
          </a:p>
          <a:p>
            <a:pPr marL="342900" indent="-342900">
              <a:buFont typeface="Arial" panose="020B0604020202020204" pitchFamily="34" charset="0"/>
              <a:buChar char="•"/>
            </a:pPr>
            <a:endParaRPr lang="en-GB" sz="1700" dirty="0">
              <a:latin typeface="+mj-lt"/>
            </a:endParaRPr>
          </a:p>
        </p:txBody>
      </p:sp>
    </p:spTree>
    <p:extLst>
      <p:ext uri="{BB962C8B-B14F-4D97-AF65-F5344CB8AC3E}">
        <p14:creationId xmlns:p14="http://schemas.microsoft.com/office/powerpoint/2010/main" val="372067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5473-6BC4-4F25-B8AB-40955D31FC5D}"/>
              </a:ext>
            </a:extLst>
          </p:cNvPr>
          <p:cNvSpPr>
            <a:spLocks noGrp="1"/>
          </p:cNvSpPr>
          <p:nvPr>
            <p:ph type="title"/>
          </p:nvPr>
        </p:nvSpPr>
        <p:spPr/>
        <p:txBody>
          <a:bodyPr/>
          <a:lstStyle/>
          <a:p>
            <a:r>
              <a:rPr lang="en-GB" dirty="0"/>
              <a:t>How does voting work?</a:t>
            </a:r>
          </a:p>
        </p:txBody>
      </p:sp>
      <p:sp>
        <p:nvSpPr>
          <p:cNvPr id="3" name="Content Placeholder 2">
            <a:extLst>
              <a:ext uri="{FF2B5EF4-FFF2-40B4-BE49-F238E27FC236}">
                <a16:creationId xmlns:a16="http://schemas.microsoft.com/office/drawing/2014/main" id="{0FD44C1A-B9AA-4BB3-AE15-309A2E38DB92}"/>
              </a:ext>
            </a:extLst>
          </p:cNvPr>
          <p:cNvSpPr>
            <a:spLocks noGrp="1"/>
          </p:cNvSpPr>
          <p:nvPr>
            <p:ph idx="1"/>
          </p:nvPr>
        </p:nvSpPr>
        <p:spPr>
          <a:xfrm>
            <a:off x="84611" y="1385508"/>
            <a:ext cx="8981385" cy="3657600"/>
          </a:xfrm>
        </p:spPr>
        <p:txBody>
          <a:bodyPr/>
          <a:lstStyle/>
          <a:p>
            <a:pPr>
              <a:buFont typeface="Arial"/>
              <a:buChar char="•"/>
            </a:pPr>
            <a:r>
              <a:rPr lang="en-GB" sz="1600" dirty="0">
                <a:ea typeface="MS PGothic"/>
              </a:rPr>
              <a:t>All voting takes place online</a:t>
            </a:r>
            <a:r>
              <a:rPr lang="en-GB" sz="1600" dirty="0">
                <a:ea typeface="+mn-lt"/>
                <a:cs typeface="+mn-lt"/>
              </a:rPr>
              <a:t>. You will be voting on </a:t>
            </a:r>
            <a:r>
              <a:rPr lang="en-GB" sz="1600" b="1" dirty="0">
                <a:ea typeface="+mn-lt"/>
                <a:cs typeface="+mn-lt"/>
              </a:rPr>
              <a:t>policy</a:t>
            </a:r>
            <a:r>
              <a:rPr lang="en-GB" sz="1600" dirty="0">
                <a:ea typeface="+mn-lt"/>
                <a:cs typeface="+mn-lt"/>
              </a:rPr>
              <a:t> and on candidates for </a:t>
            </a:r>
            <a:r>
              <a:rPr lang="en-GB" sz="1600" b="1" dirty="0">
                <a:ea typeface="+mn-lt"/>
                <a:cs typeface="+mn-lt"/>
              </a:rPr>
              <a:t>elections</a:t>
            </a:r>
            <a:endParaRPr lang="en-US" sz="1600" b="1" dirty="0"/>
          </a:p>
          <a:p>
            <a:pPr>
              <a:buFont typeface="Arial"/>
              <a:buChar char="•"/>
            </a:pPr>
            <a:endParaRPr lang="en-GB" sz="1600" dirty="0">
              <a:ea typeface="+mn-lt"/>
              <a:cs typeface="+mn-lt"/>
            </a:endParaRPr>
          </a:p>
          <a:p>
            <a:pPr>
              <a:buFont typeface="Arial"/>
              <a:buChar char="•"/>
            </a:pPr>
            <a:r>
              <a:rPr lang="en-GB" sz="1600" dirty="0">
                <a:ea typeface="+mn-lt"/>
                <a:cs typeface="+mn-lt"/>
              </a:rPr>
              <a:t>You will be asked to rank your preferred candidates in order of preference. Policy voting will be a simple FOR or AGAINST</a:t>
            </a:r>
          </a:p>
          <a:p>
            <a:pPr>
              <a:buFont typeface="Arial"/>
              <a:buChar char="•"/>
            </a:pPr>
            <a:endParaRPr lang="en-GB" sz="1600" dirty="0">
              <a:ea typeface="+mn-lt"/>
              <a:cs typeface="+mn-lt"/>
            </a:endParaRPr>
          </a:p>
          <a:p>
            <a:pPr>
              <a:buFont typeface="Arial"/>
              <a:buChar char="•"/>
            </a:pPr>
            <a:r>
              <a:rPr lang="en-GB" sz="1600" dirty="0">
                <a:ea typeface="+mn-lt"/>
                <a:cs typeface="+mn-lt"/>
              </a:rPr>
              <a:t>You will be sent a link to vote once conference finishes along with information on what you are voting on</a:t>
            </a:r>
          </a:p>
          <a:p>
            <a:pPr marL="0" indent="0"/>
            <a:endParaRPr lang="en-GB" sz="1600" dirty="0">
              <a:ea typeface="+mn-lt"/>
              <a:cs typeface="+mn-lt"/>
            </a:endParaRPr>
          </a:p>
          <a:p>
            <a:pPr>
              <a:buFont typeface="Arial"/>
              <a:buChar char="•"/>
            </a:pPr>
            <a:r>
              <a:rPr lang="en-GB" sz="1600" dirty="0">
                <a:ea typeface="+mn-lt"/>
                <a:cs typeface="+mn-lt"/>
              </a:rPr>
              <a:t>Links will be sent to your registered email addresses. </a:t>
            </a:r>
            <a:r>
              <a:rPr lang="en-GB" sz="1600" b="1" dirty="0">
                <a:solidFill>
                  <a:srgbClr val="FF0000"/>
                </a:solidFill>
                <a:ea typeface="+mn-lt"/>
                <a:cs typeface="+mn-lt"/>
              </a:rPr>
              <a:t>Please check your junk mail</a:t>
            </a:r>
          </a:p>
          <a:p>
            <a:pPr>
              <a:buFont typeface="Arial"/>
              <a:buChar char="•"/>
            </a:pPr>
            <a:endParaRPr lang="en-GB" sz="1600" dirty="0">
              <a:ea typeface="+mn-lt"/>
              <a:cs typeface="+mn-lt"/>
            </a:endParaRPr>
          </a:p>
          <a:p>
            <a:pPr>
              <a:buFont typeface="Arial"/>
              <a:buChar char="•"/>
            </a:pPr>
            <a:r>
              <a:rPr lang="en-GB" sz="1600" b="1" dirty="0">
                <a:ea typeface="+mn-lt"/>
                <a:cs typeface="+mn-lt"/>
              </a:rPr>
              <a:t>Any problems please email </a:t>
            </a:r>
            <a:r>
              <a:rPr lang="en-GB" sz="1600" b="1" dirty="0">
                <a:ea typeface="+mn-lt"/>
                <a:cs typeface="+mn-lt"/>
                <a:hlinkClick r:id="rId2"/>
              </a:rPr>
              <a:t>membership@nus.org.uk</a:t>
            </a:r>
            <a:r>
              <a:rPr lang="en-GB" sz="1600" b="1" dirty="0">
                <a:ea typeface="+mn-lt"/>
                <a:cs typeface="+mn-lt"/>
              </a:rPr>
              <a:t> </a:t>
            </a:r>
          </a:p>
        </p:txBody>
      </p:sp>
    </p:spTree>
    <p:extLst>
      <p:ext uri="{BB962C8B-B14F-4D97-AF65-F5344CB8AC3E}">
        <p14:creationId xmlns:p14="http://schemas.microsoft.com/office/powerpoint/2010/main" val="299252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8912-C81E-4FDE-AAEE-57C59649E6BE}"/>
              </a:ext>
            </a:extLst>
          </p:cNvPr>
          <p:cNvSpPr>
            <a:spLocks noGrp="1"/>
          </p:cNvSpPr>
          <p:nvPr>
            <p:ph type="title"/>
          </p:nvPr>
        </p:nvSpPr>
        <p:spPr/>
        <p:txBody>
          <a:bodyPr/>
          <a:lstStyle/>
          <a:p>
            <a:r>
              <a:rPr lang="en-GB" sz="2800" dirty="0"/>
              <a:t>Online accessibility</a:t>
            </a:r>
          </a:p>
        </p:txBody>
      </p:sp>
      <p:sp>
        <p:nvSpPr>
          <p:cNvPr id="3" name="Content Placeholder 2">
            <a:extLst>
              <a:ext uri="{FF2B5EF4-FFF2-40B4-BE49-F238E27FC236}">
                <a16:creationId xmlns:a16="http://schemas.microsoft.com/office/drawing/2014/main" id="{F4C60CED-FB3D-403F-8748-D66795F7D932}"/>
              </a:ext>
            </a:extLst>
          </p:cNvPr>
          <p:cNvSpPr>
            <a:spLocks noGrp="1"/>
          </p:cNvSpPr>
          <p:nvPr>
            <p:ph idx="1"/>
          </p:nvPr>
        </p:nvSpPr>
        <p:spPr>
          <a:xfrm>
            <a:off x="685800" y="1466223"/>
            <a:ext cx="7772400" cy="3657600"/>
          </a:xfrm>
        </p:spPr>
        <p:txBody>
          <a:bodyPr/>
          <a:lstStyle/>
          <a:p>
            <a:r>
              <a:rPr lang="en-GB" dirty="0">
                <a:ea typeface="MS PGothic"/>
              </a:rPr>
              <a:t>Here are the steps we’re taking to make online events accessible:</a:t>
            </a:r>
          </a:p>
          <a:p>
            <a:pPr>
              <a:buFont typeface="Arial" panose="020B0604020202020204" pitchFamily="34" charset="0"/>
              <a:buChar char="•"/>
            </a:pPr>
            <a:r>
              <a:rPr lang="en-GB" dirty="0"/>
              <a:t>Speech to text translation for live captioning</a:t>
            </a:r>
          </a:p>
          <a:p>
            <a:pPr>
              <a:buFont typeface="Arial" panose="020B0604020202020204" pitchFamily="34" charset="0"/>
              <a:buChar char="•"/>
            </a:pPr>
            <a:r>
              <a:rPr lang="en-GB" dirty="0">
                <a:ea typeface="MS PGothic"/>
              </a:rPr>
              <a:t>Content will be posted on NUS website with ability to c</a:t>
            </a:r>
            <a:r>
              <a:rPr lang="en-US" dirty="0" err="1">
                <a:ea typeface="MS PGothic"/>
              </a:rPr>
              <a:t>hange</a:t>
            </a:r>
            <a:r>
              <a:rPr lang="en-US" dirty="0">
                <a:ea typeface="MS PGothic"/>
              </a:rPr>
              <a:t> text, </a:t>
            </a:r>
            <a:r>
              <a:rPr lang="en-US" dirty="0" err="1">
                <a:ea typeface="MS PGothic"/>
              </a:rPr>
              <a:t>colours</a:t>
            </a:r>
            <a:r>
              <a:rPr lang="en-US" dirty="0">
                <a:ea typeface="MS PGothic"/>
              </a:rPr>
              <a:t>, read text aloud, change languages and more. Look for </a:t>
            </a:r>
            <a:r>
              <a:rPr lang="en-US" dirty="0">
                <a:ea typeface="MS PGothic"/>
                <a:hlinkClick r:id="rId3"/>
              </a:rPr>
              <a:t>Read me Aloud</a:t>
            </a:r>
            <a:r>
              <a:rPr lang="en-US" dirty="0">
                <a:ea typeface="MS PGothic"/>
              </a:rPr>
              <a:t> button</a:t>
            </a:r>
          </a:p>
          <a:p>
            <a:pPr>
              <a:buFont typeface="Arial" panose="020B0604020202020204" pitchFamily="34" charset="0"/>
              <a:buChar char="•"/>
            </a:pPr>
            <a:r>
              <a:rPr lang="en-GB" dirty="0"/>
              <a:t>Content provided in advance on request</a:t>
            </a:r>
          </a:p>
          <a:p>
            <a:pPr>
              <a:buFont typeface="Arial" panose="020B0604020202020204" pitchFamily="34" charset="0"/>
              <a:buChar char="•"/>
            </a:pPr>
            <a:r>
              <a:rPr lang="en-GB" dirty="0">
                <a:ea typeface="MS PGothic"/>
              </a:rPr>
              <a:t>Let us know of any access requirements – via your SU or email </a:t>
            </a:r>
            <a:r>
              <a:rPr lang="en-GB" dirty="0">
                <a:ea typeface="MS PGothic"/>
                <a:hlinkClick r:id="rId4"/>
              </a:rPr>
              <a:t>membership@nus.org.uk</a:t>
            </a:r>
            <a:r>
              <a:rPr lang="en-GB" dirty="0">
                <a:ea typeface="MS PGothic"/>
              </a:rPr>
              <a:t> </a:t>
            </a:r>
            <a:endParaRPr lang="en-GB" dirty="0"/>
          </a:p>
        </p:txBody>
      </p:sp>
      <p:pic>
        <p:nvPicPr>
          <p:cNvPr id="1026" name="Picture 2" descr="Read me aloud">
            <a:extLst>
              <a:ext uri="{FF2B5EF4-FFF2-40B4-BE49-F238E27FC236}">
                <a16:creationId xmlns:a16="http://schemas.microsoft.com/office/drawing/2014/main" id="{5FC9887F-2152-429A-BA0E-59B134FC73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3" t="24149" r="4826" b="11955"/>
          <a:stretch/>
        </p:blipFill>
        <p:spPr bwMode="auto">
          <a:xfrm>
            <a:off x="6643502" y="3270724"/>
            <a:ext cx="1923802" cy="48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5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93C-0302-4D2F-80E2-908B3576C2AC}"/>
              </a:ext>
            </a:extLst>
          </p:cNvPr>
          <p:cNvSpPr>
            <a:spLocks noGrp="1"/>
          </p:cNvSpPr>
          <p:nvPr>
            <p:ph type="title"/>
          </p:nvPr>
        </p:nvSpPr>
        <p:spPr/>
        <p:txBody>
          <a:bodyPr/>
          <a:lstStyle/>
          <a:p>
            <a:r>
              <a:rPr lang="en-GB" dirty="0"/>
              <a:t>Who is this training for?</a:t>
            </a:r>
          </a:p>
        </p:txBody>
      </p:sp>
      <p:sp>
        <p:nvSpPr>
          <p:cNvPr id="3" name="Content Placeholder 2">
            <a:extLst>
              <a:ext uri="{FF2B5EF4-FFF2-40B4-BE49-F238E27FC236}">
                <a16:creationId xmlns:a16="http://schemas.microsoft.com/office/drawing/2014/main" id="{4FE09C15-506C-4322-8F60-4E4ABAF43198}"/>
              </a:ext>
            </a:extLst>
          </p:cNvPr>
          <p:cNvSpPr>
            <a:spLocks noGrp="1"/>
          </p:cNvSpPr>
          <p:nvPr>
            <p:ph idx="1"/>
          </p:nvPr>
        </p:nvSpPr>
        <p:spPr/>
        <p:txBody>
          <a:bodyPr/>
          <a:lstStyle/>
          <a:p>
            <a:r>
              <a:rPr lang="en-GB" dirty="0"/>
              <a:t>Anyone attending one of NUS’ 5 campaigns and democracy conferences this year</a:t>
            </a:r>
          </a:p>
          <a:p>
            <a:endParaRPr lang="en-GB" dirty="0"/>
          </a:p>
          <a:p>
            <a:pPr>
              <a:buFont typeface="Arial" panose="020B0604020202020204" pitchFamily="34" charset="0"/>
              <a:buChar char="•"/>
            </a:pPr>
            <a:r>
              <a:rPr lang="en-GB" dirty="0"/>
              <a:t>National Conference</a:t>
            </a:r>
          </a:p>
          <a:p>
            <a:pPr>
              <a:buFont typeface="Arial" panose="020B0604020202020204" pitchFamily="34" charset="0"/>
              <a:buChar char="•"/>
            </a:pPr>
            <a:r>
              <a:rPr lang="en-GB" dirty="0"/>
              <a:t>Liberation Conference</a:t>
            </a:r>
          </a:p>
          <a:p>
            <a:pPr>
              <a:buFont typeface="Arial" panose="020B0604020202020204" pitchFamily="34" charset="0"/>
              <a:buChar char="•"/>
            </a:pPr>
            <a:r>
              <a:rPr lang="en-GB" dirty="0"/>
              <a:t>Scotland Conference</a:t>
            </a:r>
          </a:p>
          <a:p>
            <a:pPr>
              <a:buFont typeface="Arial" panose="020B0604020202020204" pitchFamily="34" charset="0"/>
              <a:buChar char="•"/>
            </a:pPr>
            <a:r>
              <a:rPr lang="en-GB" dirty="0"/>
              <a:t>Wales Conference</a:t>
            </a:r>
          </a:p>
          <a:p>
            <a:pPr>
              <a:buFont typeface="Arial" panose="020B0604020202020204" pitchFamily="34" charset="0"/>
              <a:buChar char="•"/>
            </a:pPr>
            <a:r>
              <a:rPr lang="en-GB" dirty="0"/>
              <a:t>NUS-USI Conference</a:t>
            </a:r>
          </a:p>
        </p:txBody>
      </p:sp>
    </p:spTree>
    <p:extLst>
      <p:ext uri="{BB962C8B-B14F-4D97-AF65-F5344CB8AC3E}">
        <p14:creationId xmlns:p14="http://schemas.microsoft.com/office/powerpoint/2010/main" val="210884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0B1B-43A9-4E5F-859D-DB3AB823BFDE}"/>
              </a:ext>
            </a:extLst>
          </p:cNvPr>
          <p:cNvSpPr>
            <a:spLocks noGrp="1"/>
          </p:cNvSpPr>
          <p:nvPr>
            <p:ph type="title"/>
          </p:nvPr>
        </p:nvSpPr>
        <p:spPr/>
        <p:txBody>
          <a:bodyPr/>
          <a:lstStyle/>
          <a:p>
            <a:r>
              <a:rPr lang="en-GB" sz="2800" dirty="0"/>
              <a:t>Online etiquette guide</a:t>
            </a:r>
          </a:p>
        </p:txBody>
      </p:sp>
      <p:sp>
        <p:nvSpPr>
          <p:cNvPr id="3" name="Content Placeholder 2">
            <a:extLst>
              <a:ext uri="{FF2B5EF4-FFF2-40B4-BE49-F238E27FC236}">
                <a16:creationId xmlns:a16="http://schemas.microsoft.com/office/drawing/2014/main" id="{6ACEBE92-7993-4582-8A38-882F08170BCD}"/>
              </a:ext>
            </a:extLst>
          </p:cNvPr>
          <p:cNvSpPr>
            <a:spLocks noGrp="1"/>
          </p:cNvSpPr>
          <p:nvPr>
            <p:ph idx="1"/>
          </p:nvPr>
        </p:nvSpPr>
        <p:spPr>
          <a:xfrm>
            <a:off x="309464" y="1505746"/>
            <a:ext cx="4671763" cy="3657600"/>
          </a:xfrm>
        </p:spPr>
        <p:txBody>
          <a:bodyPr/>
          <a:lstStyle/>
          <a:p>
            <a:pPr>
              <a:buFont typeface="Wingdings" panose="05000000000000000000" pitchFamily="2" charset="2"/>
              <a:buChar char="ü"/>
            </a:pPr>
            <a:r>
              <a:rPr lang="en-US" sz="1400" dirty="0">
                <a:ea typeface="MS PGothic"/>
              </a:rPr>
              <a:t>Add your </a:t>
            </a:r>
            <a:r>
              <a:rPr lang="en-US" sz="1400" b="1" u="sng" dirty="0">
                <a:ea typeface="MS PGothic"/>
                <a:hlinkClick r:id="rId2"/>
              </a:rPr>
              <a:t>pronouns</a:t>
            </a:r>
            <a:r>
              <a:rPr lang="en-US" sz="1400" dirty="0">
                <a:ea typeface="MS PGothic"/>
              </a:rPr>
              <a:t> (e.g. He/ She/ They/ </a:t>
            </a:r>
            <a:r>
              <a:rPr lang="en-US" sz="1400" dirty="0" err="1">
                <a:ea typeface="MS PGothic"/>
              </a:rPr>
              <a:t>Zie</a:t>
            </a:r>
            <a:r>
              <a:rPr lang="en-US" sz="1400" dirty="0">
                <a:ea typeface="MS PGothic"/>
              </a:rPr>
              <a:t>/ Zim) to your name in Zoom</a:t>
            </a:r>
            <a:r>
              <a:rPr lang="en-US" sz="1400" b="1" dirty="0">
                <a:ea typeface="MS PGothic"/>
              </a:rPr>
              <a:t> </a:t>
            </a:r>
          </a:p>
          <a:p>
            <a:pPr>
              <a:buFont typeface="Wingdings" panose="05000000000000000000" pitchFamily="2" charset="2"/>
              <a:buChar char="ü"/>
            </a:pPr>
            <a:r>
              <a:rPr lang="en-US" sz="1400" dirty="0">
                <a:ea typeface="MS PGothic"/>
              </a:rPr>
              <a:t>Speak slowly and clearly</a:t>
            </a:r>
            <a:endParaRPr lang="en-US" sz="1400" b="1" dirty="0">
              <a:ea typeface="MS PGothic"/>
            </a:endParaRPr>
          </a:p>
          <a:p>
            <a:pPr>
              <a:buFont typeface="Wingdings" panose="05000000000000000000" pitchFamily="2" charset="2"/>
              <a:buChar char="ü"/>
            </a:pPr>
            <a:r>
              <a:rPr lang="en-US" sz="1400" dirty="0">
                <a:ea typeface="MS PGothic"/>
              </a:rPr>
              <a:t>Don’t talk over each other </a:t>
            </a:r>
            <a:r>
              <a:rPr lang="en-US" sz="1400" b="1" dirty="0">
                <a:ea typeface="MS PGothic"/>
              </a:rPr>
              <a:t> </a:t>
            </a:r>
            <a:endParaRPr lang="en-US" sz="1400" dirty="0">
              <a:ea typeface="MS PGothic"/>
            </a:endParaRPr>
          </a:p>
          <a:p>
            <a:pPr>
              <a:buFont typeface="Wingdings" panose="05000000000000000000" pitchFamily="2" charset="2"/>
              <a:buChar char="ü"/>
            </a:pPr>
            <a:r>
              <a:rPr lang="en-US" sz="1400" dirty="0">
                <a:ea typeface="MS PGothic"/>
              </a:rPr>
              <a:t>Unmute your microphone when speaking, and mute when not</a:t>
            </a:r>
            <a:r>
              <a:rPr lang="en-US" sz="1400" b="1" dirty="0">
                <a:ea typeface="MS PGothic"/>
              </a:rPr>
              <a:t> </a:t>
            </a:r>
            <a:endParaRPr lang="en-US" sz="1400" dirty="0">
              <a:ea typeface="MS PGothic"/>
            </a:endParaRPr>
          </a:p>
          <a:p>
            <a:pPr>
              <a:buFont typeface="Wingdings" panose="05000000000000000000" pitchFamily="2" charset="2"/>
              <a:buChar char="ü"/>
            </a:pPr>
            <a:r>
              <a:rPr lang="en-US" sz="1400" dirty="0">
                <a:ea typeface="MS PGothic"/>
              </a:rPr>
              <a:t>If you want to ask a question, you can use the chat window to get attention.</a:t>
            </a:r>
            <a:r>
              <a:rPr lang="en-US" sz="1400" b="1" dirty="0">
                <a:ea typeface="MS PGothic"/>
              </a:rPr>
              <a:t> </a:t>
            </a:r>
            <a:endParaRPr lang="en-US" sz="1400" dirty="0">
              <a:ea typeface="MS PGothic"/>
            </a:endParaRPr>
          </a:p>
          <a:p>
            <a:pPr>
              <a:buFont typeface="Wingdings" panose="05000000000000000000" pitchFamily="2" charset="2"/>
              <a:buChar char="ü"/>
            </a:pPr>
            <a:r>
              <a:rPr lang="en-US" sz="1400" dirty="0"/>
              <a:t>Join the meeting a few minutes before the start time to make sure everything is working.</a:t>
            </a:r>
            <a:r>
              <a:rPr lang="en-US" sz="1400" b="1" dirty="0"/>
              <a:t> </a:t>
            </a:r>
          </a:p>
          <a:p>
            <a:pPr>
              <a:buFont typeface="Wingdings" panose="05000000000000000000" pitchFamily="2" charset="2"/>
              <a:buChar char="ü"/>
            </a:pPr>
            <a:r>
              <a:rPr lang="en-US" sz="1400" dirty="0">
                <a:ea typeface="MS PGothic"/>
              </a:rPr>
              <a:t>Abide by the </a:t>
            </a:r>
            <a:r>
              <a:rPr lang="en-US" sz="1400" dirty="0">
                <a:ea typeface="MS PGothic"/>
                <a:hlinkClick r:id="rId3"/>
              </a:rPr>
              <a:t>NUS Code of Conduct</a:t>
            </a:r>
            <a:endParaRPr lang="en-US" sz="1400" dirty="0">
              <a:hlinkClick r:id="rId3"/>
            </a:endParaRPr>
          </a:p>
          <a:p>
            <a:pPr>
              <a:buFont typeface="Wingdings" panose="05000000000000000000" pitchFamily="2" charset="2"/>
              <a:buChar char="ü"/>
            </a:pPr>
            <a:endParaRPr lang="en-US" sz="1400" b="1" dirty="0"/>
          </a:p>
          <a:p>
            <a:endParaRPr lang="en-GB" sz="1400" dirty="0"/>
          </a:p>
        </p:txBody>
      </p:sp>
      <p:pic>
        <p:nvPicPr>
          <p:cNvPr id="4" name="Content Placeholder 4">
            <a:extLst>
              <a:ext uri="{FF2B5EF4-FFF2-40B4-BE49-F238E27FC236}">
                <a16:creationId xmlns:a16="http://schemas.microsoft.com/office/drawing/2014/main" id="{141509B0-4CCD-4507-BD6D-66FF2C22306D}"/>
              </a:ext>
            </a:extLst>
          </p:cNvPr>
          <p:cNvPicPr>
            <a:picLocks noChangeAspect="1"/>
          </p:cNvPicPr>
          <p:nvPr/>
        </p:nvPicPr>
        <p:blipFill>
          <a:blip r:embed="rId4"/>
          <a:stretch>
            <a:fillRect/>
          </a:stretch>
        </p:blipFill>
        <p:spPr bwMode="auto">
          <a:xfrm>
            <a:off x="4981227" y="1505746"/>
            <a:ext cx="3853309" cy="264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909E8E84-426E-40dd-AFC4-6F175D3DCCD1}"/>
            <a:ext uri="{91240B29-F687-4f45-9708-019B960494DF}"/>
            <a:ext uri="{FAA26D3D-D897-4be2-8F04-BA451C77F1D7}"/>
          </a:extLst>
        </p:spPr>
      </p:pic>
    </p:spTree>
    <p:extLst>
      <p:ext uri="{BB962C8B-B14F-4D97-AF65-F5344CB8AC3E}">
        <p14:creationId xmlns:p14="http://schemas.microsoft.com/office/powerpoint/2010/main" val="3334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C5EB-1F6F-4266-9633-96B699DEB932}"/>
              </a:ext>
            </a:extLst>
          </p:cNvPr>
          <p:cNvSpPr>
            <a:spLocks noGrp="1"/>
          </p:cNvSpPr>
          <p:nvPr>
            <p:ph type="title"/>
          </p:nvPr>
        </p:nvSpPr>
        <p:spPr/>
        <p:txBody>
          <a:bodyPr/>
          <a:lstStyle/>
          <a:p>
            <a:r>
              <a:rPr lang="en-GB" dirty="0"/>
              <a:t>Conference Dates</a:t>
            </a:r>
          </a:p>
        </p:txBody>
      </p:sp>
      <p:sp>
        <p:nvSpPr>
          <p:cNvPr id="3" name="Content Placeholder 2">
            <a:extLst>
              <a:ext uri="{FF2B5EF4-FFF2-40B4-BE49-F238E27FC236}">
                <a16:creationId xmlns:a16="http://schemas.microsoft.com/office/drawing/2014/main" id="{30D7F905-9AF4-4F01-8A25-C77889989927}"/>
              </a:ext>
            </a:extLst>
          </p:cNvPr>
          <p:cNvSpPr>
            <a:spLocks noGrp="1"/>
          </p:cNvSpPr>
          <p:nvPr>
            <p:ph idx="1"/>
          </p:nvPr>
        </p:nvSpPr>
        <p:spPr/>
        <p:txBody>
          <a:bodyPr/>
          <a:lstStyle/>
          <a:p>
            <a:r>
              <a:rPr lang="en-GB" dirty="0"/>
              <a:t>2 – 4 March: NUS Wales Conference</a:t>
            </a:r>
          </a:p>
          <a:p>
            <a:r>
              <a:rPr lang="en-GB" dirty="0"/>
              <a:t>10 – 12 March: NUS Scotland Conference</a:t>
            </a:r>
          </a:p>
          <a:p>
            <a:r>
              <a:rPr lang="en-GB" dirty="0"/>
              <a:t>23 – 25 March: Liberation Conference</a:t>
            </a:r>
          </a:p>
          <a:p>
            <a:r>
              <a:rPr lang="en-GB" dirty="0"/>
              <a:t>6 – 8 April: National Conference</a:t>
            </a:r>
          </a:p>
          <a:p>
            <a:r>
              <a:rPr lang="en-GB" dirty="0"/>
              <a:t>27 – 29 April: NUS-USI Conference</a:t>
            </a:r>
          </a:p>
          <a:p>
            <a:endParaRPr lang="en-GB" dirty="0"/>
          </a:p>
          <a:p>
            <a:r>
              <a:rPr lang="en-GB" dirty="0"/>
              <a:t>https://www.nusconnect.org.uk/conferences/about-nus-conferences/key-deadlines </a:t>
            </a:r>
          </a:p>
        </p:txBody>
      </p:sp>
    </p:spTree>
    <p:extLst>
      <p:ext uri="{BB962C8B-B14F-4D97-AF65-F5344CB8AC3E}">
        <p14:creationId xmlns:p14="http://schemas.microsoft.com/office/powerpoint/2010/main" val="52864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7802-0C42-4D98-A7AF-F2289230FD63}"/>
              </a:ext>
            </a:extLst>
          </p:cNvPr>
          <p:cNvSpPr>
            <a:spLocks noGrp="1"/>
          </p:cNvSpPr>
          <p:nvPr>
            <p:ph type="title"/>
          </p:nvPr>
        </p:nvSpPr>
        <p:spPr/>
        <p:txBody>
          <a:bodyPr/>
          <a:lstStyle/>
          <a:p>
            <a:r>
              <a:rPr lang="en-GB" dirty="0"/>
              <a:t>Preparing for conference</a:t>
            </a:r>
          </a:p>
        </p:txBody>
      </p:sp>
      <p:sp>
        <p:nvSpPr>
          <p:cNvPr id="3" name="Content Placeholder 2">
            <a:extLst>
              <a:ext uri="{FF2B5EF4-FFF2-40B4-BE49-F238E27FC236}">
                <a16:creationId xmlns:a16="http://schemas.microsoft.com/office/drawing/2014/main" id="{E07A4248-72A3-431E-ACD8-CCBC8BC21270}"/>
              </a:ext>
            </a:extLst>
          </p:cNvPr>
          <p:cNvSpPr>
            <a:spLocks noGrp="1"/>
          </p:cNvSpPr>
          <p:nvPr>
            <p:ph idx="1"/>
          </p:nvPr>
        </p:nvSpPr>
        <p:spPr>
          <a:xfrm>
            <a:off x="685800" y="1290414"/>
            <a:ext cx="7772400" cy="3657600"/>
          </a:xfrm>
        </p:spPr>
        <p:txBody>
          <a:bodyPr/>
          <a:lstStyle/>
          <a:p>
            <a:pPr marL="0" indent="0"/>
            <a:r>
              <a:rPr lang="en-GB" sz="1800" dirty="0"/>
              <a:t>Here’s some ideas for how you can get ready for conference</a:t>
            </a:r>
          </a:p>
          <a:p>
            <a:pPr>
              <a:buFont typeface="Wingdings" panose="05000000000000000000" pitchFamily="2" charset="2"/>
              <a:buChar char="ü"/>
            </a:pPr>
            <a:r>
              <a:rPr lang="en-GB" sz="1800" dirty="0">
                <a:hlinkClick r:id="rId3"/>
              </a:rPr>
              <a:t>Read the policy online</a:t>
            </a:r>
            <a:endParaRPr lang="en-GB" sz="1800" dirty="0"/>
          </a:p>
          <a:p>
            <a:pPr>
              <a:buFont typeface="Wingdings" panose="05000000000000000000" pitchFamily="2" charset="2"/>
              <a:buChar char="ü"/>
            </a:pPr>
            <a:r>
              <a:rPr lang="en-GB" sz="1800" dirty="0"/>
              <a:t>Get together and discuss the policy proposals. You could run through the policy review exercise again</a:t>
            </a:r>
          </a:p>
          <a:p>
            <a:pPr>
              <a:buFont typeface="Wingdings" panose="05000000000000000000" pitchFamily="2" charset="2"/>
              <a:buChar char="ü"/>
            </a:pPr>
            <a:r>
              <a:rPr lang="en-GB" sz="1800" dirty="0"/>
              <a:t>Reach out to other delegates and start talking about conference</a:t>
            </a:r>
          </a:p>
          <a:p>
            <a:pPr>
              <a:buFont typeface="Wingdings" panose="05000000000000000000" pitchFamily="2" charset="2"/>
              <a:buChar char="ü"/>
            </a:pPr>
            <a:r>
              <a:rPr lang="en-GB" sz="1800" dirty="0"/>
              <a:t>Read up on NUS campaigns</a:t>
            </a:r>
          </a:p>
          <a:p>
            <a:pPr>
              <a:buFont typeface="Wingdings" panose="05000000000000000000" pitchFamily="2" charset="2"/>
              <a:buChar char="ü"/>
            </a:pPr>
            <a:r>
              <a:rPr lang="en-GB" sz="1800" dirty="0"/>
              <a:t>Attend an accountability session and hear about the work of our officer team</a:t>
            </a:r>
          </a:p>
          <a:p>
            <a:pPr>
              <a:buFont typeface="Wingdings" panose="05000000000000000000" pitchFamily="2" charset="2"/>
              <a:buChar char="ü"/>
            </a:pPr>
            <a:endParaRPr lang="en-GB" sz="1800" dirty="0"/>
          </a:p>
          <a:p>
            <a:pPr>
              <a:buFont typeface="Wingdings" panose="05000000000000000000" pitchFamily="2" charset="2"/>
              <a:buChar char="ü"/>
            </a:pPr>
            <a:endParaRPr lang="en-GB" dirty="0"/>
          </a:p>
          <a:p>
            <a:pPr>
              <a:buFont typeface="Wingdings" panose="05000000000000000000" pitchFamily="2" charset="2"/>
              <a:buChar char="ü"/>
            </a:pPr>
            <a:endParaRPr lang="en-GB" dirty="0"/>
          </a:p>
        </p:txBody>
      </p:sp>
    </p:spTree>
    <p:extLst>
      <p:ext uri="{BB962C8B-B14F-4D97-AF65-F5344CB8AC3E}">
        <p14:creationId xmlns:p14="http://schemas.microsoft.com/office/powerpoint/2010/main" val="217300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BD54-9D95-41F0-8003-23E2C9D69EFF}"/>
              </a:ext>
            </a:extLst>
          </p:cNvPr>
          <p:cNvSpPr>
            <a:spLocks noGrp="1"/>
          </p:cNvSpPr>
          <p:nvPr>
            <p:ph type="title"/>
          </p:nvPr>
        </p:nvSpPr>
        <p:spPr/>
        <p:txBody>
          <a:bodyPr/>
          <a:lstStyle/>
          <a:p>
            <a:r>
              <a:rPr lang="en-GB" dirty="0"/>
              <a:t>Further Info on Conferences</a:t>
            </a:r>
          </a:p>
        </p:txBody>
      </p:sp>
      <p:sp>
        <p:nvSpPr>
          <p:cNvPr id="3" name="Content Placeholder 2">
            <a:extLst>
              <a:ext uri="{FF2B5EF4-FFF2-40B4-BE49-F238E27FC236}">
                <a16:creationId xmlns:a16="http://schemas.microsoft.com/office/drawing/2014/main" id="{EBDA9105-0F3C-4405-B788-1A20711DE1F4}"/>
              </a:ext>
            </a:extLst>
          </p:cNvPr>
          <p:cNvSpPr>
            <a:spLocks noGrp="1"/>
          </p:cNvSpPr>
          <p:nvPr>
            <p:ph idx="1"/>
          </p:nvPr>
        </p:nvSpPr>
        <p:spPr/>
        <p:txBody>
          <a:bodyPr/>
          <a:lstStyle/>
          <a:p>
            <a:pPr marL="0" indent="0"/>
            <a:r>
              <a:rPr lang="en-GB" dirty="0"/>
              <a:t>More information can be found at</a:t>
            </a:r>
          </a:p>
          <a:p>
            <a:pPr marL="0" indent="0"/>
            <a:r>
              <a:rPr lang="en-GB" dirty="0">
                <a:hlinkClick r:id="rId3"/>
              </a:rPr>
              <a:t>https://www.nus.org.uk/</a:t>
            </a:r>
            <a:endParaRPr lang="en-GB" dirty="0"/>
          </a:p>
          <a:p>
            <a:pPr marL="0" indent="0"/>
            <a:r>
              <a:rPr lang="en-GB" dirty="0">
                <a:hlinkClick r:id="rId4"/>
              </a:rPr>
              <a:t>https://www.nus-scotland.org.uk/</a:t>
            </a:r>
            <a:endParaRPr lang="en-GB" dirty="0"/>
          </a:p>
          <a:p>
            <a:pPr marL="0" indent="0"/>
            <a:r>
              <a:rPr lang="en-GB" dirty="0">
                <a:hlinkClick r:id="rId5"/>
              </a:rPr>
              <a:t>https://www.nus-wales.org.uk/</a:t>
            </a:r>
            <a:endParaRPr lang="en-GB" dirty="0"/>
          </a:p>
          <a:p>
            <a:pPr marL="0" indent="0"/>
            <a:r>
              <a:rPr lang="en-GB" dirty="0">
                <a:hlinkClick r:id="rId6"/>
              </a:rPr>
              <a:t>https://www.nus-usi.org/</a:t>
            </a:r>
            <a:endParaRPr lang="en-GB" dirty="0"/>
          </a:p>
          <a:p>
            <a:endParaRPr lang="en-GB" dirty="0"/>
          </a:p>
          <a:p>
            <a:r>
              <a:rPr lang="en-GB" dirty="0"/>
              <a:t>Elections - </a:t>
            </a:r>
            <a:r>
              <a:rPr lang="en-GB" dirty="0">
                <a:hlinkClick r:id="rId7"/>
              </a:rPr>
              <a:t>www.nus.org.uk/stand</a:t>
            </a:r>
            <a:r>
              <a:rPr lang="en-GB" dirty="0"/>
              <a:t> </a:t>
            </a:r>
          </a:p>
          <a:p>
            <a:endParaRPr lang="en-GB" b="1" dirty="0"/>
          </a:p>
          <a:p>
            <a:r>
              <a:rPr lang="en-GB" b="1" dirty="0"/>
              <a:t>If you have questions for NUS email </a:t>
            </a:r>
            <a:r>
              <a:rPr lang="en-GB" dirty="0">
                <a:hlinkClick r:id="rId8"/>
              </a:rPr>
              <a:t>membership@nus.org.uk</a:t>
            </a:r>
            <a:r>
              <a:rPr lang="en-GB" dirty="0"/>
              <a:t> </a:t>
            </a:r>
          </a:p>
        </p:txBody>
      </p:sp>
    </p:spTree>
    <p:extLst>
      <p:ext uri="{BB962C8B-B14F-4D97-AF65-F5344CB8AC3E}">
        <p14:creationId xmlns:p14="http://schemas.microsoft.com/office/powerpoint/2010/main" val="60890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ABB0-B902-4662-94FC-A447469C4835}"/>
              </a:ext>
            </a:extLst>
          </p:cNvPr>
          <p:cNvSpPr>
            <a:spLocks noGrp="1"/>
          </p:cNvSpPr>
          <p:nvPr>
            <p:ph type="title"/>
          </p:nvPr>
        </p:nvSpPr>
        <p:spPr/>
        <p:txBody>
          <a:bodyPr/>
          <a:lstStyle/>
          <a:p>
            <a:r>
              <a:rPr lang="en-GB" dirty="0">
                <a:ea typeface="MS PGothic"/>
              </a:rPr>
              <a:t>What we will do</a:t>
            </a:r>
          </a:p>
        </p:txBody>
      </p:sp>
      <p:sp>
        <p:nvSpPr>
          <p:cNvPr id="536" name="TextBox 535">
            <a:extLst>
              <a:ext uri="{FF2B5EF4-FFF2-40B4-BE49-F238E27FC236}">
                <a16:creationId xmlns:a16="http://schemas.microsoft.com/office/drawing/2014/main" id="{2D2211F8-68DA-42C4-8092-A0806CA2F3D0}"/>
              </a:ext>
            </a:extLst>
          </p:cNvPr>
          <p:cNvSpPr txBox="1"/>
          <p:nvPr/>
        </p:nvSpPr>
        <p:spPr>
          <a:xfrm>
            <a:off x="685828" y="1672474"/>
            <a:ext cx="797509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dirty="0">
                <a:latin typeface="Verdana"/>
                <a:cs typeface="Times"/>
              </a:rPr>
              <a:t>Who’s in the (virtual) room?</a:t>
            </a:r>
          </a:p>
          <a:p>
            <a:pPr marL="342900" indent="-342900">
              <a:buFont typeface="Arial" panose="020B0604020202020204" pitchFamily="34" charset="0"/>
              <a:buChar char="•"/>
            </a:pPr>
            <a:r>
              <a:rPr lang="en-US" dirty="0">
                <a:latin typeface="Verdana"/>
                <a:cs typeface="Times"/>
              </a:rPr>
              <a:t>Talk about decision-making</a:t>
            </a:r>
          </a:p>
          <a:p>
            <a:pPr marL="342900" indent="-342900">
              <a:buFont typeface="Arial" panose="020B0604020202020204" pitchFamily="34" charset="0"/>
              <a:buChar char="•"/>
            </a:pPr>
            <a:r>
              <a:rPr lang="en-US" dirty="0">
                <a:latin typeface="Verdana"/>
                <a:cs typeface="Times"/>
              </a:rPr>
              <a:t>Let you know about what happens at NUS Conferences</a:t>
            </a:r>
          </a:p>
          <a:p>
            <a:pPr marL="342900" indent="-342900">
              <a:buFont typeface="Arial" panose="020B0604020202020204" pitchFamily="34" charset="0"/>
              <a:buChar char="•"/>
            </a:pPr>
            <a:r>
              <a:rPr lang="en-US" dirty="0">
                <a:latin typeface="Verdana"/>
                <a:cs typeface="Times"/>
              </a:rPr>
              <a:t>Tips for getting ready for conferences</a:t>
            </a:r>
          </a:p>
        </p:txBody>
      </p:sp>
    </p:spTree>
    <p:extLst>
      <p:ext uri="{BB962C8B-B14F-4D97-AF65-F5344CB8AC3E}">
        <p14:creationId xmlns:p14="http://schemas.microsoft.com/office/powerpoint/2010/main" val="114522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0147-B89C-4218-9908-048925FB9B65}"/>
              </a:ext>
            </a:extLst>
          </p:cNvPr>
          <p:cNvSpPr>
            <a:spLocks noGrp="1"/>
          </p:cNvSpPr>
          <p:nvPr>
            <p:ph type="title"/>
          </p:nvPr>
        </p:nvSpPr>
        <p:spPr/>
        <p:txBody>
          <a:bodyPr/>
          <a:lstStyle/>
          <a:p>
            <a:r>
              <a:rPr lang="en-GB" dirty="0"/>
              <a:t>Who’s in the room?	</a:t>
            </a:r>
          </a:p>
        </p:txBody>
      </p:sp>
      <p:sp>
        <p:nvSpPr>
          <p:cNvPr id="3" name="Content Placeholder 2">
            <a:extLst>
              <a:ext uri="{FF2B5EF4-FFF2-40B4-BE49-F238E27FC236}">
                <a16:creationId xmlns:a16="http://schemas.microsoft.com/office/drawing/2014/main" id="{980AA64C-54D8-477B-9E36-A226A654D430}"/>
              </a:ext>
            </a:extLst>
          </p:cNvPr>
          <p:cNvSpPr>
            <a:spLocks noGrp="1"/>
          </p:cNvSpPr>
          <p:nvPr>
            <p:ph idx="1"/>
          </p:nvPr>
        </p:nvSpPr>
        <p:spPr/>
        <p:txBody>
          <a:bodyPr/>
          <a:lstStyle/>
          <a:p>
            <a:r>
              <a:rPr lang="en-GB" dirty="0"/>
              <a:t>We’re going to do a round of introductions:</a:t>
            </a:r>
          </a:p>
          <a:p>
            <a:pPr>
              <a:buFont typeface="Arial" panose="020B0604020202020204" pitchFamily="34" charset="0"/>
              <a:buChar char="•"/>
            </a:pPr>
            <a:r>
              <a:rPr lang="en-GB" dirty="0"/>
              <a:t>Your name</a:t>
            </a:r>
          </a:p>
          <a:p>
            <a:pPr>
              <a:buFont typeface="Arial" panose="020B0604020202020204" pitchFamily="34" charset="0"/>
              <a:buChar char="•"/>
            </a:pPr>
            <a:r>
              <a:rPr lang="en-GB" dirty="0"/>
              <a:t>What you are studying/your officer role</a:t>
            </a:r>
          </a:p>
          <a:p>
            <a:pPr>
              <a:buFont typeface="Arial" panose="020B0604020202020204" pitchFamily="34" charset="0"/>
              <a:buChar char="•"/>
            </a:pPr>
            <a:r>
              <a:rPr lang="en-GB" dirty="0"/>
              <a:t>Why you wanted to be an NUS delegate</a:t>
            </a:r>
          </a:p>
        </p:txBody>
      </p:sp>
    </p:spTree>
    <p:extLst>
      <p:ext uri="{BB962C8B-B14F-4D97-AF65-F5344CB8AC3E}">
        <p14:creationId xmlns:p14="http://schemas.microsoft.com/office/powerpoint/2010/main" val="320059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3BA3-1C1A-4CD7-B14A-4994E6A15603}"/>
              </a:ext>
            </a:extLst>
          </p:cNvPr>
          <p:cNvSpPr>
            <a:spLocks noGrp="1"/>
          </p:cNvSpPr>
          <p:nvPr>
            <p:ph type="title"/>
          </p:nvPr>
        </p:nvSpPr>
        <p:spPr/>
        <p:txBody>
          <a:bodyPr/>
          <a:lstStyle/>
          <a:p>
            <a:r>
              <a:rPr lang="en-GB" dirty="0"/>
              <a:t>Let’s talk about decision making</a:t>
            </a:r>
          </a:p>
        </p:txBody>
      </p:sp>
      <p:sp>
        <p:nvSpPr>
          <p:cNvPr id="3" name="Content Placeholder 2">
            <a:extLst>
              <a:ext uri="{FF2B5EF4-FFF2-40B4-BE49-F238E27FC236}">
                <a16:creationId xmlns:a16="http://schemas.microsoft.com/office/drawing/2014/main" id="{A53CB8F3-987F-4535-ABF9-338D92342C20}"/>
              </a:ext>
            </a:extLst>
          </p:cNvPr>
          <p:cNvSpPr>
            <a:spLocks noGrp="1"/>
          </p:cNvSpPr>
          <p:nvPr>
            <p:ph idx="1"/>
          </p:nvPr>
        </p:nvSpPr>
        <p:spPr/>
        <p:txBody>
          <a:bodyPr/>
          <a:lstStyle/>
          <a:p>
            <a:r>
              <a:rPr lang="en-GB" b="1" i="1" dirty="0">
                <a:solidFill>
                  <a:srgbClr val="7030A0"/>
                </a:solidFill>
              </a:rPr>
              <a:t>Group Exercise</a:t>
            </a:r>
          </a:p>
          <a:p>
            <a:endParaRPr lang="en-GB" dirty="0"/>
          </a:p>
          <a:p>
            <a:r>
              <a:rPr lang="en-GB" sz="1800" dirty="0"/>
              <a:t>Think about a time that you have been in a </a:t>
            </a:r>
            <a:r>
              <a:rPr lang="en-GB" sz="1800" b="1" dirty="0"/>
              <a:t>decision-making space that you didn’t feel comfortable </a:t>
            </a:r>
            <a:r>
              <a:rPr lang="en-GB" sz="1800" dirty="0"/>
              <a:t>in. </a:t>
            </a:r>
            <a:r>
              <a:rPr lang="en-GB" sz="1800" b="1" dirty="0"/>
              <a:t>What was bad about it?</a:t>
            </a:r>
          </a:p>
          <a:p>
            <a:endParaRPr lang="en-GB" sz="1800" dirty="0"/>
          </a:p>
          <a:p>
            <a:r>
              <a:rPr lang="en-GB" sz="1800" dirty="0"/>
              <a:t>Think about a time where </a:t>
            </a:r>
            <a:r>
              <a:rPr lang="en-GB" sz="1800" b="1" dirty="0"/>
              <a:t>decision-making has worked well</a:t>
            </a:r>
            <a:r>
              <a:rPr lang="en-GB" sz="1800" dirty="0"/>
              <a:t> and you have been able to participate – </a:t>
            </a:r>
            <a:r>
              <a:rPr lang="en-GB" sz="1800" b="1" dirty="0"/>
              <a:t>what was good about it?</a:t>
            </a:r>
          </a:p>
          <a:p>
            <a:endParaRPr lang="en-GB" dirty="0"/>
          </a:p>
          <a:p>
            <a:endParaRPr lang="en-GB" dirty="0"/>
          </a:p>
        </p:txBody>
      </p:sp>
    </p:spTree>
    <p:extLst>
      <p:ext uri="{BB962C8B-B14F-4D97-AF65-F5344CB8AC3E}">
        <p14:creationId xmlns:p14="http://schemas.microsoft.com/office/powerpoint/2010/main" val="275476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8DA9-7560-4012-89F9-F1A3D474BA8F}"/>
              </a:ext>
            </a:extLst>
          </p:cNvPr>
          <p:cNvSpPr>
            <a:spLocks noGrp="1"/>
          </p:cNvSpPr>
          <p:nvPr>
            <p:ph type="title"/>
          </p:nvPr>
        </p:nvSpPr>
        <p:spPr/>
        <p:txBody>
          <a:bodyPr/>
          <a:lstStyle/>
          <a:p>
            <a:r>
              <a:rPr lang="en-GB" dirty="0"/>
              <a:t>Feedback time!</a:t>
            </a:r>
          </a:p>
        </p:txBody>
      </p:sp>
      <p:sp>
        <p:nvSpPr>
          <p:cNvPr id="3" name="Content Placeholder 2">
            <a:extLst>
              <a:ext uri="{FF2B5EF4-FFF2-40B4-BE49-F238E27FC236}">
                <a16:creationId xmlns:a16="http://schemas.microsoft.com/office/drawing/2014/main" id="{B773AE3F-8BF7-4576-87B2-F832482265B8}"/>
              </a:ext>
            </a:extLst>
          </p:cNvPr>
          <p:cNvSpPr>
            <a:spLocks noGrp="1"/>
          </p:cNvSpPr>
          <p:nvPr>
            <p:ph idx="1"/>
          </p:nvPr>
        </p:nvSpPr>
        <p:spPr>
          <a:xfrm>
            <a:off x="385876" y="1338486"/>
            <a:ext cx="8260689" cy="418781"/>
          </a:xfrm>
        </p:spPr>
        <p:txBody>
          <a:bodyPr/>
          <a:lstStyle/>
          <a:p>
            <a:r>
              <a:rPr lang="en-GB" sz="1200" dirty="0"/>
              <a:t>Here’s what other people have said. How do they compare with what your group came up with?</a:t>
            </a:r>
          </a:p>
        </p:txBody>
      </p:sp>
      <p:sp>
        <p:nvSpPr>
          <p:cNvPr id="4" name="TextBox 3">
            <a:extLst>
              <a:ext uri="{FF2B5EF4-FFF2-40B4-BE49-F238E27FC236}">
                <a16:creationId xmlns:a16="http://schemas.microsoft.com/office/drawing/2014/main" id="{44720388-DA35-4AAF-BB3E-AF38E0BFF3C9}"/>
              </a:ext>
            </a:extLst>
          </p:cNvPr>
          <p:cNvSpPr txBox="1"/>
          <p:nvPr/>
        </p:nvSpPr>
        <p:spPr>
          <a:xfrm>
            <a:off x="497434" y="1757267"/>
            <a:ext cx="3950208" cy="2554545"/>
          </a:xfrm>
          <a:prstGeom prst="rect">
            <a:avLst/>
          </a:prstGeom>
          <a:solidFill>
            <a:srgbClr val="FF6699"/>
          </a:solidFill>
          <a:ln>
            <a:solidFill>
              <a:schemeClr val="tx1"/>
            </a:solidFill>
          </a:ln>
        </p:spPr>
        <p:txBody>
          <a:bodyPr wrap="square" rtlCol="0">
            <a:spAutoFit/>
          </a:bodyPr>
          <a:lstStyle/>
          <a:p>
            <a:r>
              <a:rPr lang="en-GB" sz="1600" b="1" dirty="0">
                <a:latin typeface="+mj-lt"/>
              </a:rPr>
              <a:t>Decision making that hasn’t worked well</a:t>
            </a:r>
          </a:p>
          <a:p>
            <a:endParaRPr lang="en-GB" sz="1600" dirty="0">
              <a:latin typeface="+mj-lt"/>
            </a:endParaRPr>
          </a:p>
          <a:p>
            <a:pPr marL="285750" indent="-285750">
              <a:buFont typeface="Wingdings" panose="05000000000000000000" pitchFamily="2" charset="2"/>
              <a:buChar char="ü"/>
            </a:pPr>
            <a:r>
              <a:rPr lang="en-GB" sz="1600" dirty="0">
                <a:latin typeface="+mj-lt"/>
              </a:rPr>
              <a:t>Lack of knowledge on the issue</a:t>
            </a:r>
          </a:p>
          <a:p>
            <a:pPr marL="285750" indent="-285750">
              <a:buFont typeface="Wingdings" panose="05000000000000000000" pitchFamily="2" charset="2"/>
              <a:buChar char="ü"/>
            </a:pPr>
            <a:r>
              <a:rPr lang="en-GB" sz="1600" dirty="0">
                <a:latin typeface="+mj-lt"/>
              </a:rPr>
              <a:t>Being talked over</a:t>
            </a:r>
          </a:p>
          <a:p>
            <a:pPr marL="285750" indent="-285750">
              <a:buFont typeface="Wingdings" panose="05000000000000000000" pitchFamily="2" charset="2"/>
              <a:buChar char="ü"/>
            </a:pPr>
            <a:r>
              <a:rPr lang="en-GB" sz="1600" dirty="0">
                <a:latin typeface="+mj-lt"/>
              </a:rPr>
              <a:t>Feeling like the decision has already been made</a:t>
            </a:r>
          </a:p>
          <a:p>
            <a:pPr marL="285750" indent="-285750">
              <a:buFont typeface="Wingdings" panose="05000000000000000000" pitchFamily="2" charset="2"/>
              <a:buChar char="ü"/>
            </a:pPr>
            <a:r>
              <a:rPr lang="en-GB" sz="1600" dirty="0">
                <a:latin typeface="+mj-lt"/>
              </a:rPr>
              <a:t>Not being listened to or respected</a:t>
            </a:r>
          </a:p>
          <a:p>
            <a:pPr marL="285750" indent="-285750">
              <a:buFont typeface="Wingdings" panose="05000000000000000000" pitchFamily="2" charset="2"/>
              <a:buChar char="ü"/>
            </a:pPr>
            <a:r>
              <a:rPr lang="en-GB" sz="1600" dirty="0">
                <a:latin typeface="+mj-lt"/>
              </a:rPr>
              <a:t>Lived experience not taken into account</a:t>
            </a:r>
            <a:endParaRPr lang="en-GB" sz="2000" dirty="0">
              <a:latin typeface="+mj-lt"/>
            </a:endParaRPr>
          </a:p>
        </p:txBody>
      </p:sp>
      <p:sp>
        <p:nvSpPr>
          <p:cNvPr id="5" name="TextBox 4">
            <a:extLst>
              <a:ext uri="{FF2B5EF4-FFF2-40B4-BE49-F238E27FC236}">
                <a16:creationId xmlns:a16="http://schemas.microsoft.com/office/drawing/2014/main" id="{5E9BE34A-AAA9-4ECC-B2C5-90DA3AB9B23D}"/>
              </a:ext>
            </a:extLst>
          </p:cNvPr>
          <p:cNvSpPr txBox="1"/>
          <p:nvPr/>
        </p:nvSpPr>
        <p:spPr>
          <a:xfrm>
            <a:off x="4696360" y="1757267"/>
            <a:ext cx="3950208" cy="1815882"/>
          </a:xfrm>
          <a:prstGeom prst="rect">
            <a:avLst/>
          </a:prstGeom>
          <a:solidFill>
            <a:schemeClr val="accent1">
              <a:lumMod val="90000"/>
            </a:schemeClr>
          </a:solidFill>
          <a:ln>
            <a:solidFill>
              <a:schemeClr val="tx1"/>
            </a:solidFill>
          </a:ln>
        </p:spPr>
        <p:txBody>
          <a:bodyPr wrap="square" rtlCol="0">
            <a:spAutoFit/>
          </a:bodyPr>
          <a:lstStyle/>
          <a:p>
            <a:r>
              <a:rPr lang="en-GB" sz="1600" b="1" dirty="0">
                <a:latin typeface="+mj-lt"/>
              </a:rPr>
              <a:t>Good decision making</a:t>
            </a:r>
          </a:p>
          <a:p>
            <a:endParaRPr lang="en-GB" sz="1600" dirty="0">
              <a:latin typeface="+mj-lt"/>
            </a:endParaRPr>
          </a:p>
          <a:p>
            <a:pPr marL="342900" indent="-342900">
              <a:buFont typeface="Wingdings" panose="05000000000000000000" pitchFamily="2" charset="2"/>
              <a:buChar char="ü"/>
            </a:pPr>
            <a:r>
              <a:rPr lang="en-GB" sz="1600" dirty="0">
                <a:latin typeface="+mj-lt"/>
              </a:rPr>
              <a:t>Given all the right information</a:t>
            </a:r>
          </a:p>
          <a:p>
            <a:pPr marL="342900" indent="-342900">
              <a:buFont typeface="Wingdings" panose="05000000000000000000" pitchFamily="2" charset="2"/>
              <a:buChar char="ü"/>
            </a:pPr>
            <a:r>
              <a:rPr lang="en-GB" sz="1600" dirty="0">
                <a:latin typeface="+mj-lt"/>
              </a:rPr>
              <a:t>Feel my voice is heard</a:t>
            </a:r>
          </a:p>
          <a:p>
            <a:pPr marL="342900" indent="-342900">
              <a:buFont typeface="Wingdings" panose="05000000000000000000" pitchFamily="2" charset="2"/>
              <a:buChar char="ü"/>
            </a:pPr>
            <a:r>
              <a:rPr lang="en-GB" sz="1600" dirty="0">
                <a:latin typeface="+mj-lt"/>
              </a:rPr>
              <a:t>Opportunities to discuss and hear other perspectives</a:t>
            </a:r>
          </a:p>
          <a:p>
            <a:pPr marL="342900" indent="-342900">
              <a:buFont typeface="Wingdings" panose="05000000000000000000" pitchFamily="2" charset="2"/>
              <a:buChar char="ü"/>
            </a:pPr>
            <a:r>
              <a:rPr lang="en-GB" sz="1600" dirty="0">
                <a:latin typeface="+mj-lt"/>
              </a:rPr>
              <a:t>Respectful</a:t>
            </a:r>
          </a:p>
        </p:txBody>
      </p:sp>
    </p:spTree>
    <p:extLst>
      <p:ext uri="{BB962C8B-B14F-4D97-AF65-F5344CB8AC3E}">
        <p14:creationId xmlns:p14="http://schemas.microsoft.com/office/powerpoint/2010/main" val="34942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7E-6022-4FC9-8EF0-162B6FF0BA24}"/>
              </a:ext>
            </a:extLst>
          </p:cNvPr>
          <p:cNvSpPr>
            <a:spLocks noGrp="1"/>
          </p:cNvSpPr>
          <p:nvPr>
            <p:ph type="title"/>
          </p:nvPr>
        </p:nvSpPr>
        <p:spPr/>
        <p:txBody>
          <a:bodyPr/>
          <a:lstStyle/>
          <a:p>
            <a:r>
              <a:rPr lang="en-GB" sz="3200" dirty="0"/>
              <a:t>What NUS Conferences are about</a:t>
            </a:r>
          </a:p>
        </p:txBody>
      </p:sp>
      <p:sp>
        <p:nvSpPr>
          <p:cNvPr id="3" name="Content Placeholder 2">
            <a:extLst>
              <a:ext uri="{FF2B5EF4-FFF2-40B4-BE49-F238E27FC236}">
                <a16:creationId xmlns:a16="http://schemas.microsoft.com/office/drawing/2014/main" id="{93CDE85C-04D6-4C1A-BBAF-86F100FFC5DB}"/>
              </a:ext>
            </a:extLst>
          </p:cNvPr>
          <p:cNvSpPr>
            <a:spLocks noGrp="1"/>
          </p:cNvSpPr>
          <p:nvPr>
            <p:ph idx="1"/>
          </p:nvPr>
        </p:nvSpPr>
        <p:spPr>
          <a:xfrm>
            <a:off x="685800" y="1485900"/>
            <a:ext cx="7772400" cy="3657600"/>
          </a:xfrm>
        </p:spPr>
        <p:txBody>
          <a:bodyPr/>
          <a:lstStyle/>
          <a:p>
            <a:r>
              <a:rPr lang="en-GB" sz="1600" b="1" dirty="0"/>
              <a:t>NUS’ Conferences are all about students </a:t>
            </a:r>
            <a:r>
              <a:rPr lang="en-US" sz="1600" b="1" kern="1200" dirty="0"/>
              <a:t>coming together to make decisions</a:t>
            </a:r>
          </a:p>
          <a:p>
            <a:endParaRPr lang="en-US" sz="1600" kern="1200" dirty="0"/>
          </a:p>
          <a:p>
            <a:r>
              <a:rPr lang="en-US" sz="1600" kern="1200" dirty="0">
                <a:ea typeface="MS PGothic"/>
              </a:rPr>
              <a:t>We want to grasp at the root of the big issues facing students today.</a:t>
            </a:r>
            <a:endParaRPr lang="en-GB" sz="1600" dirty="0">
              <a:ea typeface="MS PGothic"/>
            </a:endParaRPr>
          </a:p>
          <a:p>
            <a:endParaRPr lang="en-GB" sz="1600" dirty="0"/>
          </a:p>
          <a:p>
            <a:r>
              <a:rPr lang="en-GB" sz="1600" dirty="0">
                <a:ea typeface="MS PGothic"/>
              </a:rPr>
              <a:t>They are your opportunity to shape NUS’ campaigning priorities and decide what we should be shouting about</a:t>
            </a:r>
          </a:p>
          <a:p>
            <a:endParaRPr lang="en-GB" sz="1600" dirty="0"/>
          </a:p>
          <a:p>
            <a:r>
              <a:rPr lang="en-GB" sz="1600" dirty="0">
                <a:ea typeface="MS PGothic"/>
              </a:rPr>
              <a:t>We’re trying new things to give you more opportunities to properly participate in decision making and have your voices heard</a:t>
            </a:r>
          </a:p>
        </p:txBody>
      </p:sp>
    </p:spTree>
    <p:extLst>
      <p:ext uri="{BB962C8B-B14F-4D97-AF65-F5344CB8AC3E}">
        <p14:creationId xmlns:p14="http://schemas.microsoft.com/office/powerpoint/2010/main" val="251045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DA84-FC61-44FE-B635-D2ED9A9BFB72}"/>
              </a:ext>
            </a:extLst>
          </p:cNvPr>
          <p:cNvSpPr>
            <a:spLocks noGrp="1"/>
          </p:cNvSpPr>
          <p:nvPr>
            <p:ph type="title"/>
          </p:nvPr>
        </p:nvSpPr>
        <p:spPr/>
        <p:txBody>
          <a:bodyPr/>
          <a:lstStyle/>
          <a:p>
            <a:r>
              <a:rPr lang="en-GB" sz="2800" dirty="0"/>
              <a:t>Liberation Conference Draft Agenda</a:t>
            </a:r>
          </a:p>
        </p:txBody>
      </p:sp>
      <p:graphicFrame>
        <p:nvGraphicFramePr>
          <p:cNvPr id="4" name="Content Placeholder 3">
            <a:extLst>
              <a:ext uri="{FF2B5EF4-FFF2-40B4-BE49-F238E27FC236}">
                <a16:creationId xmlns:a16="http://schemas.microsoft.com/office/drawing/2014/main" id="{EB966877-7964-44D0-9A3C-9D56F4871481}"/>
              </a:ext>
            </a:extLst>
          </p:cNvPr>
          <p:cNvGraphicFramePr>
            <a:graphicFrameLocks noGrp="1"/>
          </p:cNvGraphicFramePr>
          <p:nvPr>
            <p:ph idx="1"/>
            <p:extLst>
              <p:ext uri="{D42A27DB-BD31-4B8C-83A1-F6EECF244321}">
                <p14:modId xmlns:p14="http://schemas.microsoft.com/office/powerpoint/2010/main" val="1062647210"/>
              </p:ext>
            </p:extLst>
          </p:nvPr>
        </p:nvGraphicFramePr>
        <p:xfrm>
          <a:off x="685800" y="1338486"/>
          <a:ext cx="7772400" cy="2993281"/>
        </p:xfrm>
        <a:graphic>
          <a:graphicData uri="http://schemas.openxmlformats.org/drawingml/2006/table">
            <a:tbl>
              <a:tblPr firstRow="1" firstCol="1" bandRow="1">
                <a:tableStyleId>{F5AB1C69-6EDB-4FF4-983F-18BD219EF322}</a:tableStyleId>
              </a:tblPr>
              <a:tblGrid>
                <a:gridCol w="1439883">
                  <a:extLst>
                    <a:ext uri="{9D8B030D-6E8A-4147-A177-3AD203B41FA5}">
                      <a16:colId xmlns:a16="http://schemas.microsoft.com/office/drawing/2014/main" val="690229525"/>
                    </a:ext>
                  </a:extLst>
                </a:gridCol>
                <a:gridCol w="2446317">
                  <a:extLst>
                    <a:ext uri="{9D8B030D-6E8A-4147-A177-3AD203B41FA5}">
                      <a16:colId xmlns:a16="http://schemas.microsoft.com/office/drawing/2014/main" val="3404538287"/>
                    </a:ext>
                  </a:extLst>
                </a:gridCol>
                <a:gridCol w="1943100">
                  <a:extLst>
                    <a:ext uri="{9D8B030D-6E8A-4147-A177-3AD203B41FA5}">
                      <a16:colId xmlns:a16="http://schemas.microsoft.com/office/drawing/2014/main" val="2807247100"/>
                    </a:ext>
                  </a:extLst>
                </a:gridCol>
                <a:gridCol w="1943100">
                  <a:extLst>
                    <a:ext uri="{9D8B030D-6E8A-4147-A177-3AD203B41FA5}">
                      <a16:colId xmlns:a16="http://schemas.microsoft.com/office/drawing/2014/main" val="2214406718"/>
                    </a:ext>
                  </a:extLst>
                </a:gridCol>
              </a:tblGrid>
              <a:tr h="226580">
                <a:tc>
                  <a:txBody>
                    <a:bodyPr/>
                    <a:lstStyle/>
                    <a:p>
                      <a:pPr algn="ctr">
                        <a:spcAft>
                          <a:spcPts val="0"/>
                        </a:spcAft>
                      </a:pPr>
                      <a:r>
                        <a:rPr lang="en-GB" sz="900" dirty="0">
                          <a:solidFill>
                            <a:schemeClr val="tx1"/>
                          </a:solidFill>
                          <a:effectLst/>
                        </a:rPr>
                        <a:t> </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dirty="0">
                          <a:solidFill>
                            <a:schemeClr val="tx1"/>
                          </a:solidFill>
                          <a:effectLst/>
                        </a:rPr>
                        <a:t>24 March</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900" dirty="0">
                          <a:solidFill>
                            <a:schemeClr val="tx1"/>
                          </a:solidFill>
                          <a:effectLst/>
                        </a:rPr>
                        <a:t>25 March</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900" dirty="0">
                          <a:solidFill>
                            <a:schemeClr val="tx1"/>
                          </a:solidFill>
                          <a:effectLst/>
                        </a:rPr>
                        <a:t>26 March</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58907"/>
                  </a:ext>
                </a:extLst>
              </a:tr>
              <a:tr h="226580">
                <a:tc>
                  <a:txBody>
                    <a:bodyPr/>
                    <a:lstStyle/>
                    <a:p>
                      <a:pPr algn="ctr">
                        <a:spcAft>
                          <a:spcPts val="0"/>
                        </a:spcAft>
                      </a:pPr>
                      <a:r>
                        <a:rPr lang="en-GB" sz="900" dirty="0">
                          <a:solidFill>
                            <a:schemeClr val="tx1"/>
                          </a:solidFill>
                          <a:effectLst/>
                        </a:rPr>
                        <a:t>9.00 – 9.30</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dirty="0">
                          <a:solidFill>
                            <a:schemeClr val="tx1"/>
                          </a:solidFill>
                          <a:effectLst/>
                        </a:rPr>
                        <a:t>Energiser </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a:solidFill>
                            <a:schemeClr val="tx1"/>
                          </a:solidFill>
                          <a:effectLst/>
                        </a:rPr>
                        <a:t>Energiser</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a:solidFill>
                            <a:schemeClr val="tx1"/>
                          </a:solidFill>
                          <a:effectLst/>
                        </a:rPr>
                        <a:t>Energiser</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431241"/>
                  </a:ext>
                </a:extLst>
              </a:tr>
              <a:tr h="1132901">
                <a:tc>
                  <a:txBody>
                    <a:bodyPr/>
                    <a:lstStyle/>
                    <a:p>
                      <a:pPr algn="ctr">
                        <a:spcAft>
                          <a:spcPts val="0"/>
                        </a:spcAft>
                      </a:pPr>
                      <a:r>
                        <a:rPr lang="en-GB" sz="900">
                          <a:solidFill>
                            <a:schemeClr val="tx1"/>
                          </a:solidFill>
                          <a:effectLst/>
                        </a:rPr>
                        <a:t>Block one 9.30 – 11</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dirty="0">
                          <a:solidFill>
                            <a:schemeClr val="tx1"/>
                          </a:solidFill>
                          <a:effectLst/>
                        </a:rPr>
                        <a:t>Welcome session</a:t>
                      </a:r>
                    </a:p>
                    <a:p>
                      <a:pPr algn="ctr">
                        <a:spcAft>
                          <a:spcPts val="0"/>
                        </a:spcAft>
                      </a:pPr>
                      <a:endParaRPr lang="en-GB" sz="900" dirty="0">
                        <a:solidFill>
                          <a:schemeClr val="tx1"/>
                        </a:solidFill>
                        <a:effectLst/>
                      </a:endParaRPr>
                    </a:p>
                    <a:p>
                      <a:pPr algn="ctr">
                        <a:spcAft>
                          <a:spcPts val="0"/>
                        </a:spcAft>
                      </a:pPr>
                      <a:r>
                        <a:rPr lang="en-GB" sz="900" dirty="0">
                          <a:solidFill>
                            <a:schemeClr val="tx1"/>
                          </a:solidFill>
                          <a:effectLst/>
                        </a:rPr>
                        <a:t>Panel</a:t>
                      </a:r>
                    </a:p>
                    <a:p>
                      <a:pPr algn="ctr">
                        <a:spcAft>
                          <a:spcPts val="0"/>
                        </a:spcAft>
                      </a:pPr>
                      <a:r>
                        <a:rPr lang="en-GB" sz="900" dirty="0">
                          <a:solidFill>
                            <a:schemeClr val="tx1"/>
                          </a:solidFill>
                          <a:effectLst/>
                        </a:rPr>
                        <a:t>From Political Education to Action </a:t>
                      </a:r>
                    </a:p>
                    <a:p>
                      <a:pPr algn="ctr">
                        <a:spcAft>
                          <a:spcPts val="0"/>
                        </a:spcAft>
                      </a:pPr>
                      <a:r>
                        <a:rPr lang="en-GB" sz="900" dirty="0">
                          <a:solidFill>
                            <a:schemeClr val="tx1"/>
                          </a:solidFill>
                          <a:effectLst/>
                        </a:rPr>
                        <a:t> </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Policy Discussion and Debate Session 1</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Policy Discussion and Debate Session 2</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668139"/>
                  </a:ext>
                </a:extLst>
              </a:tr>
              <a:tr h="226580">
                <a:tc>
                  <a:txBody>
                    <a:bodyPr/>
                    <a:lstStyle/>
                    <a:p>
                      <a:pPr algn="ctr">
                        <a:spcAft>
                          <a:spcPts val="0"/>
                        </a:spcAft>
                      </a:pPr>
                      <a:r>
                        <a:rPr lang="en-GB" sz="900">
                          <a:solidFill>
                            <a:schemeClr val="tx1"/>
                          </a:solidFill>
                          <a:effectLst/>
                        </a:rPr>
                        <a:t>Break</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a:solidFill>
                            <a:schemeClr val="tx1"/>
                          </a:solidFill>
                          <a:effectLst/>
                        </a:rPr>
                        <a:t>Break</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Break</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a:solidFill>
                            <a:schemeClr val="tx1"/>
                          </a:solidFill>
                          <a:effectLst/>
                        </a:rPr>
                        <a:t>Break</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140370"/>
                  </a:ext>
                </a:extLst>
              </a:tr>
              <a:tr h="226580">
                <a:tc>
                  <a:txBody>
                    <a:bodyPr/>
                    <a:lstStyle/>
                    <a:p>
                      <a:pPr algn="ctr">
                        <a:spcAft>
                          <a:spcPts val="0"/>
                        </a:spcAft>
                      </a:pPr>
                      <a:r>
                        <a:rPr lang="en-GB" sz="900" dirty="0">
                          <a:solidFill>
                            <a:schemeClr val="tx1"/>
                          </a:solidFill>
                          <a:effectLst/>
                        </a:rPr>
                        <a:t>1.30 – 2</a:t>
                      </a:r>
                    </a:p>
                    <a:p>
                      <a:pPr algn="ctr">
                        <a:spcAft>
                          <a:spcPts val="0"/>
                        </a:spcAft>
                      </a:pPr>
                      <a:r>
                        <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Optional sessions</a:t>
                      </a: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Caucus networking</a:t>
                      </a: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The future of NUS Liberation</a:t>
                      </a: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Energiser</a:t>
                      </a: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402071"/>
                  </a:ext>
                </a:extLst>
              </a:tr>
              <a:tr h="226580">
                <a:tc>
                  <a:txBody>
                    <a:bodyPr/>
                    <a:lstStyle/>
                    <a:p>
                      <a:pPr algn="ctr">
                        <a:spcAft>
                          <a:spcPts val="0"/>
                        </a:spcAft>
                      </a:pPr>
                      <a:r>
                        <a:rPr lang="en-GB" sz="900">
                          <a:solidFill>
                            <a:schemeClr val="tx1"/>
                          </a:solidFill>
                          <a:effectLst/>
                        </a:rPr>
                        <a:t>Break</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a:solidFill>
                            <a:schemeClr val="tx1"/>
                          </a:solidFill>
                          <a:effectLst/>
                        </a:rPr>
                        <a:t>Break</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Break</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Break</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504100"/>
                  </a:ext>
                </a:extLst>
              </a:tr>
              <a:tr h="453160">
                <a:tc>
                  <a:txBody>
                    <a:bodyPr/>
                    <a:lstStyle/>
                    <a:p>
                      <a:pPr algn="ctr">
                        <a:spcAft>
                          <a:spcPts val="0"/>
                        </a:spcAft>
                      </a:pPr>
                      <a:r>
                        <a:rPr lang="en-GB" sz="900">
                          <a:solidFill>
                            <a:schemeClr val="tx1"/>
                          </a:solidFill>
                          <a:effectLst/>
                        </a:rPr>
                        <a:t>Block two 2.30 - 4</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US" sz="900" dirty="0">
                        <a:solidFill>
                          <a:schemeClr val="tx1"/>
                        </a:solidFill>
                        <a:effectLst/>
                      </a:endParaRPr>
                    </a:p>
                    <a:p>
                      <a:pPr algn="ctr">
                        <a:spcAft>
                          <a:spcPts val="0"/>
                        </a:spcAft>
                      </a:pPr>
                      <a:r>
                        <a:rPr lang="en-US" sz="900" dirty="0" err="1">
                          <a:solidFill>
                            <a:schemeClr val="tx1"/>
                          </a:solidFill>
                          <a:effectLst/>
                        </a:rPr>
                        <a:t>Decolonise</a:t>
                      </a:r>
                      <a:r>
                        <a:rPr lang="en-US" sz="900" dirty="0">
                          <a:solidFill>
                            <a:schemeClr val="tx1"/>
                          </a:solidFill>
                          <a:effectLst/>
                        </a:rPr>
                        <a:t> Education and LGBT+/trans/ </a:t>
                      </a:r>
                    </a:p>
                    <a:p>
                      <a:pPr algn="ctr">
                        <a:spcAft>
                          <a:spcPts val="0"/>
                        </a:spcAft>
                      </a:pPr>
                      <a:r>
                        <a:rPr lang="en-US" sz="900" dirty="0">
                          <a:solidFill>
                            <a:schemeClr val="tx1"/>
                          </a:solidFill>
                          <a:effectLst/>
                        </a:rPr>
                        <a:t>black/ disabled/ women workshops</a:t>
                      </a: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Caucus networking sessions</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900" dirty="0">
                          <a:solidFill>
                            <a:schemeClr val="tx1"/>
                          </a:solidFill>
                          <a:effectLst/>
                        </a:rPr>
                        <a:t>Disruptive workshops and closing session</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8264437"/>
                  </a:ext>
                </a:extLst>
              </a:tr>
              <a:tr h="226580">
                <a:tc>
                  <a:txBody>
                    <a:bodyPr/>
                    <a:lstStyle/>
                    <a:p>
                      <a:pPr algn="ctr">
                        <a:spcAft>
                          <a:spcPts val="0"/>
                        </a:spcAft>
                      </a:pPr>
                      <a:r>
                        <a:rPr lang="en-GB" sz="900">
                          <a:solidFill>
                            <a:schemeClr val="tx1"/>
                          </a:solidFill>
                          <a:effectLst/>
                        </a:rPr>
                        <a:t>Close</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900">
                          <a:solidFill>
                            <a:schemeClr val="tx1"/>
                          </a:solidFill>
                          <a:effectLst/>
                        </a:rPr>
                        <a:t>Close</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900">
                          <a:solidFill>
                            <a:schemeClr val="tx1"/>
                          </a:solidFill>
                          <a:effectLst/>
                        </a:rPr>
                        <a:t>Close</a:t>
                      </a:r>
                      <a:endParaRPr lang="en-GB" sz="9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900" dirty="0">
                          <a:solidFill>
                            <a:schemeClr val="tx1"/>
                          </a:solidFill>
                          <a:effectLst/>
                        </a:rPr>
                        <a:t>Close</a:t>
                      </a:r>
                      <a:endParaRPr lang="en-GB"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0182" marR="601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58018008"/>
                  </a:ext>
                </a:extLst>
              </a:tr>
            </a:tbl>
          </a:graphicData>
        </a:graphic>
      </p:graphicFrame>
    </p:spTree>
    <p:extLst>
      <p:ext uri="{BB962C8B-B14F-4D97-AF65-F5344CB8AC3E}">
        <p14:creationId xmlns:p14="http://schemas.microsoft.com/office/powerpoint/2010/main" val="144167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D408-67D2-40F8-B8B2-4BECCBB3D1C3}"/>
              </a:ext>
            </a:extLst>
          </p:cNvPr>
          <p:cNvSpPr>
            <a:spLocks noGrp="1"/>
          </p:cNvSpPr>
          <p:nvPr>
            <p:ph type="title"/>
          </p:nvPr>
        </p:nvSpPr>
        <p:spPr/>
        <p:txBody>
          <a:bodyPr/>
          <a:lstStyle/>
          <a:p>
            <a:r>
              <a:rPr lang="en-GB" dirty="0"/>
              <a:t>Campaigns</a:t>
            </a:r>
          </a:p>
        </p:txBody>
      </p:sp>
      <p:pic>
        <p:nvPicPr>
          <p:cNvPr id="5" name="Content Placeholder 4">
            <a:extLst>
              <a:ext uri="{FF2B5EF4-FFF2-40B4-BE49-F238E27FC236}">
                <a16:creationId xmlns:a16="http://schemas.microsoft.com/office/drawing/2014/main" id="{88CA9B7C-4F42-4397-9BE0-6318D338D5BB}"/>
              </a:ext>
            </a:extLst>
          </p:cNvPr>
          <p:cNvPicPr>
            <a:picLocks noGrp="1" noChangeAspect="1"/>
          </p:cNvPicPr>
          <p:nvPr>
            <p:ph idx="1"/>
          </p:nvPr>
        </p:nvPicPr>
        <p:blipFill>
          <a:blip r:embed="rId3"/>
          <a:stretch>
            <a:fillRect/>
          </a:stretch>
        </p:blipFill>
        <p:spPr>
          <a:xfrm>
            <a:off x="4909270" y="1428750"/>
            <a:ext cx="3854720" cy="2649538"/>
          </a:xfrm>
        </p:spPr>
      </p:pic>
      <p:sp>
        <p:nvSpPr>
          <p:cNvPr id="6" name="TextBox 5">
            <a:extLst>
              <a:ext uri="{FF2B5EF4-FFF2-40B4-BE49-F238E27FC236}">
                <a16:creationId xmlns:a16="http://schemas.microsoft.com/office/drawing/2014/main" id="{F6DAC56B-C610-4B04-B7BC-6EC99C5BE951}"/>
              </a:ext>
            </a:extLst>
          </p:cNvPr>
          <p:cNvSpPr txBox="1"/>
          <p:nvPr/>
        </p:nvSpPr>
        <p:spPr>
          <a:xfrm>
            <a:off x="380010" y="1338486"/>
            <a:ext cx="4025735" cy="3108543"/>
          </a:xfrm>
          <a:prstGeom prst="rect">
            <a:avLst/>
          </a:prstGeom>
          <a:noFill/>
        </p:spPr>
        <p:txBody>
          <a:bodyPr wrap="square" rtlCol="0">
            <a:spAutoFit/>
          </a:bodyPr>
          <a:lstStyle/>
          <a:p>
            <a:r>
              <a:rPr lang="en-GB" sz="1400" b="1" dirty="0">
                <a:latin typeface="+mj-lt"/>
              </a:rPr>
              <a:t>Majority of content will be campaigns based. For example:</a:t>
            </a:r>
          </a:p>
          <a:p>
            <a:endParaRPr lang="en-GB" sz="1400" dirty="0">
              <a:latin typeface="+mj-lt"/>
            </a:endParaRPr>
          </a:p>
          <a:p>
            <a:r>
              <a:rPr lang="en-GB" sz="1400" i="1" dirty="0">
                <a:latin typeface="+mj-lt"/>
              </a:rPr>
              <a:t>NUS Wales Conference </a:t>
            </a:r>
            <a:r>
              <a:rPr lang="en-GB" sz="1400" dirty="0">
                <a:latin typeface="+mj-lt"/>
              </a:rPr>
              <a:t>includes Dr Alex George speaking on Mental Health, </a:t>
            </a:r>
            <a:r>
              <a:rPr lang="en-US" sz="1400" dirty="0">
                <a:latin typeface="+mj-lt"/>
              </a:rPr>
              <a:t>Election Campaign workshop with the </a:t>
            </a:r>
            <a:r>
              <a:rPr lang="en-US" sz="1400" dirty="0" err="1">
                <a:latin typeface="+mj-lt"/>
              </a:rPr>
              <a:t>Senedd</a:t>
            </a:r>
            <a:r>
              <a:rPr lang="en-US" sz="1400" dirty="0">
                <a:latin typeface="+mj-lt"/>
              </a:rPr>
              <a:t> Commission and the Electoral Commission, Privilege and </a:t>
            </a:r>
            <a:r>
              <a:rPr lang="en-US" sz="1400" dirty="0" err="1">
                <a:latin typeface="+mj-lt"/>
              </a:rPr>
              <a:t>Decolonisation</a:t>
            </a:r>
            <a:r>
              <a:rPr lang="en-US" sz="1400" dirty="0">
                <a:latin typeface="+mj-lt"/>
              </a:rPr>
              <a:t> Workshop</a:t>
            </a:r>
          </a:p>
          <a:p>
            <a:endParaRPr lang="en-US" sz="1400" dirty="0">
              <a:latin typeface="+mj-lt"/>
            </a:endParaRPr>
          </a:p>
          <a:p>
            <a:r>
              <a:rPr lang="en-US" sz="1400" i="1" dirty="0">
                <a:latin typeface="+mj-lt"/>
              </a:rPr>
              <a:t>NUS Scotland Conference </a:t>
            </a:r>
            <a:r>
              <a:rPr lang="en-US" sz="1400" dirty="0">
                <a:latin typeface="+mj-lt"/>
              </a:rPr>
              <a:t>will have Holyrood party hustings, climate change and COP workshop, </a:t>
            </a:r>
            <a:r>
              <a:rPr lang="en-US" sz="1400" dirty="0" err="1">
                <a:latin typeface="+mj-lt"/>
              </a:rPr>
              <a:t>covid</a:t>
            </a:r>
            <a:r>
              <a:rPr lang="en-US" sz="1400" dirty="0">
                <a:latin typeface="+mj-lt"/>
              </a:rPr>
              <a:t> panel.</a:t>
            </a:r>
          </a:p>
          <a:p>
            <a:endParaRPr lang="en-US" sz="1400" dirty="0">
              <a:latin typeface="+mj-lt"/>
            </a:endParaRPr>
          </a:p>
        </p:txBody>
      </p:sp>
    </p:spTree>
    <p:extLst>
      <p:ext uri="{BB962C8B-B14F-4D97-AF65-F5344CB8AC3E}">
        <p14:creationId xmlns:p14="http://schemas.microsoft.com/office/powerpoint/2010/main" val="155980332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ratCon 2017 - HE Reforms Workshop Presentation [Compatibility Mode] [Read-Only]" id="{24948E9F-46B6-48A7-8F7F-C2BC07BC2058}" vid="{08C00FA6-3C23-4EE3-8591-CA9C7B764E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55A00B95E99449BD540555016C720B" ma:contentTypeVersion="10" ma:contentTypeDescription="Create a new document." ma:contentTypeScope="" ma:versionID="71b28e9beb79ef9f58f9456cd397b0c7">
  <xsd:schema xmlns:xsd="http://www.w3.org/2001/XMLSchema" xmlns:xs="http://www.w3.org/2001/XMLSchema" xmlns:p="http://schemas.microsoft.com/office/2006/metadata/properties" xmlns:ns2="6a623996-9bf5-4a9c-8ea7-5c9f49ddcc51" xmlns:ns3="33aeee91-04d6-4f4e-b999-93c2805d7236" targetNamespace="http://schemas.microsoft.com/office/2006/metadata/properties" ma:root="true" ma:fieldsID="dc2f8714191b73e68de42c58306082a6" ns2:_="" ns3:_="">
    <xsd:import namespace="6a623996-9bf5-4a9c-8ea7-5c9f49ddcc51"/>
    <xsd:import namespace="33aeee91-04d6-4f4e-b999-93c2805d72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23996-9bf5-4a9c-8ea7-5c9f49ddc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eee91-04d6-4f4e-b999-93c2805d72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914C45-A205-4FF2-ABD5-E8DE42561631}">
  <ds:schemaRefs>
    <ds:schemaRef ds:uri="http://schemas.microsoft.com/sharepoint/v3/contenttype/forms"/>
  </ds:schemaRefs>
</ds:datastoreItem>
</file>

<file path=customXml/itemProps2.xml><?xml version="1.0" encoding="utf-8"?>
<ds:datastoreItem xmlns:ds="http://schemas.openxmlformats.org/officeDocument/2006/customXml" ds:itemID="{256ECB86-B2EC-433B-B56E-EB95ED61EA20}">
  <ds:schemaRefs>
    <ds:schemaRef ds:uri="http://purl.org/dc/terms/"/>
    <ds:schemaRef ds:uri="http://schemas.openxmlformats.org/package/2006/metadata/core-properties"/>
    <ds:schemaRef ds:uri="http://schemas.microsoft.com/office/2006/documentManagement/types"/>
    <ds:schemaRef ds:uri="6a623996-9bf5-4a9c-8ea7-5c9f49ddcc51"/>
    <ds:schemaRef ds:uri="http://purl.org/dc/elements/1.1/"/>
    <ds:schemaRef ds:uri="http://schemas.microsoft.com/office/2006/metadata/properties"/>
    <ds:schemaRef ds:uri="http://schemas.microsoft.com/office/infopath/2007/PartnerControls"/>
    <ds:schemaRef ds:uri="33aeee91-04d6-4f4e-b999-93c2805d7236"/>
    <ds:schemaRef ds:uri="http://www.w3.org/XML/1998/namespace"/>
    <ds:schemaRef ds:uri="http://purl.org/dc/dcmitype/"/>
  </ds:schemaRefs>
</ds:datastoreItem>
</file>

<file path=customXml/itemProps3.xml><?xml version="1.0" encoding="utf-8"?>
<ds:datastoreItem xmlns:ds="http://schemas.openxmlformats.org/officeDocument/2006/customXml" ds:itemID="{FDCB2571-CF7B-4775-A81F-AF173DB169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23996-9bf5-4a9c-8ea7-5c9f49ddcc51"/>
    <ds:schemaRef ds:uri="33aeee91-04d6-4f4e-b999-93c2805d7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StratCon 2017 - HE Reforms Workshop Presentation FINAL</Template>
  <TotalTime>1012</TotalTime>
  <Words>3560</Words>
  <Application>Microsoft Office PowerPoint</Application>
  <PresentationFormat>On-screen Show (16:9)</PresentationFormat>
  <Paragraphs>439</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ＭＳ Ｐゴシック</vt:lpstr>
      <vt:lpstr>Arial</vt:lpstr>
      <vt:lpstr>Calibri</vt:lpstr>
      <vt:lpstr>Times</vt:lpstr>
      <vt:lpstr>Times New Roman</vt:lpstr>
      <vt:lpstr>Verdana</vt:lpstr>
      <vt:lpstr>Wingdings</vt:lpstr>
      <vt:lpstr>Blank Presentation</vt:lpstr>
      <vt:lpstr>PowerPoint Presentation</vt:lpstr>
      <vt:lpstr>Who is this training for?</vt:lpstr>
      <vt:lpstr>What we will do</vt:lpstr>
      <vt:lpstr>Who’s in the room? </vt:lpstr>
      <vt:lpstr>Let’s talk about decision making</vt:lpstr>
      <vt:lpstr>Feedback time!</vt:lpstr>
      <vt:lpstr>What NUS Conferences are about</vt:lpstr>
      <vt:lpstr>Liberation Conference Draft Agenda</vt:lpstr>
      <vt:lpstr>Campaigns</vt:lpstr>
      <vt:lpstr>New Ideas</vt:lpstr>
      <vt:lpstr>National Conference Proposals</vt:lpstr>
      <vt:lpstr>Conference Proposals</vt:lpstr>
      <vt:lpstr>New Ideas - Discussion</vt:lpstr>
      <vt:lpstr>Talking about the proposals</vt:lpstr>
      <vt:lpstr>Community Building</vt:lpstr>
      <vt:lpstr>Elections</vt:lpstr>
      <vt:lpstr>Practical Stuff</vt:lpstr>
      <vt:lpstr>How does voting work?</vt:lpstr>
      <vt:lpstr>Online accessibility</vt:lpstr>
      <vt:lpstr>Online etiquette guide</vt:lpstr>
      <vt:lpstr>Conference Dates</vt:lpstr>
      <vt:lpstr>Preparing for conference</vt:lpstr>
      <vt:lpstr>Further Info on Conferences</vt:lpstr>
    </vt:vector>
  </TitlesOfParts>
  <Company>鞄]狴逄啐뿿��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Kerton</dc:creator>
  <cp:lastModifiedBy>Richard Whitmill</cp:lastModifiedBy>
  <cp:revision>22</cp:revision>
  <dcterms:created xsi:type="dcterms:W3CDTF">2017-11-28T13:19:15Z</dcterms:created>
  <dcterms:modified xsi:type="dcterms:W3CDTF">2021-02-26T16:03:31Z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0x010100D055A00B95E99449BD540555016C720B</vt:lpwstr>
  </property>
</Properties>
</file>