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279" r:id="rId4"/>
    <p:sldId id="28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0A68"/>
    <a:srgbClr val="E10098"/>
    <a:srgbClr val="EEDC00"/>
    <a:srgbClr val="425563"/>
    <a:srgbClr val="00677F"/>
    <a:srgbClr val="00AEC7"/>
    <a:srgbClr val="840B55"/>
    <a:srgbClr val="BF6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01469-F482-4C53-A8B3-7E854B140075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C1A2-9C09-4BCC-B92C-ECE800C22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1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AA50-D427-469B-B26E-2E47642AC1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AA50-D427-469B-B26E-2E47642AC1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AA50-D427-469B-B26E-2E47642AC1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AA50-D427-469B-B26E-2E47642AC1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AA50-D427-469B-B26E-2E47642AC1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1AA50-D427-469B-B26E-2E47642AC15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873637-2009-D645-8B8B-CC06CD09524E}" type="slidenum">
              <a:rPr lang="en-US"/>
              <a:pPr/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548681"/>
            <a:ext cx="7988300" cy="1008111"/>
          </a:xfrm>
        </p:spPr>
        <p:txBody>
          <a:bodyPr anchor="t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648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n.kinross@nus.org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SoA-ppt-template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68580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476250" y="4365104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470A68"/>
                </a:solidFill>
                <a:latin typeface="Verdana" charset="0"/>
                <a:cs typeface="Verdana" charset="0"/>
              </a:rPr>
              <a:t>One Million Voices (filling an embarrassing silence)</a:t>
            </a:r>
            <a:endParaRPr lang="en-US" sz="3200" dirty="0">
              <a:solidFill>
                <a:srgbClr val="470A68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 the decision Maker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08912" cy="648072"/>
          </a:xfrm>
        </p:spPr>
        <p:txBody>
          <a:bodyPr/>
          <a:lstStyle/>
          <a:p>
            <a:r>
              <a:rPr lang="en-GB" dirty="0"/>
              <a:t>Congratulations, you’re now in in charge of how </a:t>
            </a:r>
            <a:r>
              <a:rPr lang="en-GB" dirty="0" smtClean="0"/>
              <a:t>apprenticeships work. </a:t>
            </a:r>
            <a:r>
              <a:rPr lang="en-GB" dirty="0"/>
              <a:t>Being the boss has its perks, you get to tell people what to do – more of that later. </a:t>
            </a:r>
            <a:r>
              <a:rPr lang="en-GB" dirty="0" smtClean="0"/>
              <a:t>Being </a:t>
            </a:r>
            <a:r>
              <a:rPr lang="en-GB" dirty="0"/>
              <a:t>the boss also means making some tough decisions, including where to spend the money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the budget allocated to you decide what your spending priorities would be. What deserves a lot of your attention and money, what’s not so important?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3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648072"/>
          </a:xfrm>
        </p:spPr>
        <p:txBody>
          <a:bodyPr numCol="2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Pay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Careers Advice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Working Conditions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Learning on the job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Learning off the job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Access to Apprenticeships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Respect as an apprentice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Involvement in decision making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Making sure apprentices get a job when they </a:t>
            </a:r>
            <a:r>
              <a:rPr lang="en-GB" dirty="0" smtClean="0"/>
              <a:t>finish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Telling Stories 1 – Travel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Steffan</a:t>
            </a:r>
            <a:r>
              <a:rPr lang="en-US" dirty="0" smtClean="0"/>
              <a:t> works for a firm building yachts. He travels about an hour to work. First a bus, then a train, then a short walk to the docks.</a:t>
            </a:r>
          </a:p>
          <a:p>
            <a:endParaRPr lang="en-US" dirty="0" smtClean="0"/>
          </a:p>
          <a:p>
            <a:r>
              <a:rPr lang="en-US" dirty="0" smtClean="0"/>
              <a:t>On the day he’s in college there’s a bus trip, then on the train, then another bus.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Steffan</a:t>
            </a:r>
            <a:r>
              <a:rPr lang="en-US" dirty="0" smtClean="0"/>
              <a:t> is paid the apprentice minimum wage but his travel costs an average £10 a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Telling </a:t>
            </a:r>
            <a:r>
              <a:rPr lang="en-GB" dirty="0" smtClean="0"/>
              <a:t>Stories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In groups think about:</a:t>
            </a:r>
          </a:p>
          <a:p>
            <a:endParaRPr lang="en-GB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went wrong?</a:t>
            </a:r>
            <a:endParaRPr lang="en-GB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would improve that?</a:t>
            </a:r>
            <a:endParaRPr lang="en-GB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Who is the decision maker? </a:t>
            </a:r>
            <a:endParaRPr lang="en-GB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could they do? </a:t>
            </a:r>
            <a:endParaRPr lang="en-GB" sz="3600" dirty="0"/>
          </a:p>
          <a:p>
            <a:endParaRPr lang="en-GB" sz="2800" dirty="0"/>
          </a:p>
          <a:p>
            <a:r>
              <a:rPr lang="en-GB" dirty="0"/>
              <a:t> 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6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Telling Stories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l"/>
            <a:r>
              <a:rPr lang="en-GB" dirty="0" smtClean="0"/>
              <a:t>In a perfect world everyone would have an excellent apprenticeship. The world isn’t perfect though.</a:t>
            </a:r>
          </a:p>
          <a:p>
            <a:pPr lvl="1" algn="l"/>
            <a:endParaRPr lang="en-GB" dirty="0"/>
          </a:p>
          <a:p>
            <a:pPr lvl="1" algn="l"/>
            <a:r>
              <a:rPr lang="en-GB" dirty="0" smtClean="0"/>
              <a:t>To get things changed we work together with other apprentices.  </a:t>
            </a:r>
          </a:p>
          <a:p>
            <a:pPr lvl="1" algn="l"/>
            <a:endParaRPr lang="en-GB" dirty="0"/>
          </a:p>
          <a:p>
            <a:pPr lvl="1" algn="l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7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Telling Stories - The </a:t>
            </a:r>
            <a:r>
              <a:rPr lang="en-GB" dirty="0"/>
              <a:t>Apprentice Ask.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Using these ideas. What would you ask decision makers to change about apprenticeships?</a:t>
            </a:r>
          </a:p>
          <a:p>
            <a:pPr lvl="1" algn="l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 feel this: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Because this </a:t>
            </a:r>
            <a:r>
              <a:rPr lang="en-GB" dirty="0" smtClean="0"/>
              <a:t>happens: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want these </a:t>
            </a:r>
            <a:r>
              <a:rPr lang="en-GB" dirty="0" smtClean="0"/>
              <a:t>people: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do </a:t>
            </a:r>
            <a:r>
              <a:rPr lang="en-GB" dirty="0" smtClean="0"/>
              <a:t>this: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in touch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6480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just a brief overview of some of the activities that colleges have used to engage apprentices in Learner Voice. For a more detailed description and further examples please do get </a:t>
            </a:r>
            <a:r>
              <a:rPr lang="en-US" smtClean="0"/>
              <a:t>in touch: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Ben.kinross@nus.org.uk</a:t>
            </a:r>
            <a:endParaRPr lang="en-US" dirty="0" smtClean="0"/>
          </a:p>
          <a:p>
            <a:r>
              <a:rPr lang="en-US" dirty="0" smtClean="0"/>
              <a:t>Apprentice engagement </a:t>
            </a:r>
            <a:r>
              <a:rPr lang="en-US" dirty="0" smtClean="0"/>
              <a:t>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so far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2636912"/>
            <a:ext cx="4032448" cy="648072"/>
          </a:xfrm>
        </p:spPr>
        <p:txBody>
          <a:bodyPr/>
          <a:lstStyle/>
          <a:p>
            <a:r>
              <a:rPr lang="en-GB" dirty="0" smtClean="0"/>
              <a:t>600 apprentices across 40 </a:t>
            </a:r>
            <a:r>
              <a:rPr lang="en-GB" dirty="0"/>
              <a:t>colleges, workplaces and training providers have identified set of priorities. </a:t>
            </a:r>
            <a:endParaRPr lang="en-US" dirty="0"/>
          </a:p>
        </p:txBody>
      </p:sp>
      <p:pic>
        <p:nvPicPr>
          <p:cNvPr id="4" name="Picture 2" descr="C:\My_Pictures\Nat-Soc-of-Apprentices-purpl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96" y="5873898"/>
            <a:ext cx="2363565" cy="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0" y="1520616"/>
            <a:ext cx="3457382" cy="51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208912" cy="648072"/>
          </a:xfrm>
        </p:spPr>
        <p:txBody>
          <a:bodyPr numCol="2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Pay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Careers Advice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Working Conditions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Learning on the job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Learning off the job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Access to Apprenticeships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Respect as an apprentice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Involvement in decision making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Making sure apprentices get a job when they </a:t>
            </a:r>
            <a:r>
              <a:rPr lang="en-GB" dirty="0" smtClean="0"/>
              <a:t>finish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can we do in my college?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Here are 6 activities other colleges have used:</a:t>
            </a:r>
          </a:p>
          <a:p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Data </a:t>
            </a:r>
            <a:r>
              <a:rPr lang="en-GB" dirty="0" err="1" smtClean="0"/>
              <a:t>Data</a:t>
            </a:r>
            <a:r>
              <a:rPr lang="en-GB" dirty="0" smtClean="0"/>
              <a:t> </a:t>
            </a:r>
            <a:r>
              <a:rPr lang="en-GB" dirty="0" err="1" smtClean="0"/>
              <a:t>Data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Do it again but 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All about the Money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Drop in, don’t drop out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Meet the decision maker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Telling Stories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89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data</a:t>
            </a:r>
            <a:r>
              <a:rPr lang="en-US" dirty="0" smtClean="0"/>
              <a:t> </a:t>
            </a:r>
            <a:r>
              <a:rPr lang="en-US" dirty="0" err="1" smtClean="0"/>
              <a:t>data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 smtClean="0"/>
              <a:t>In exactly the same way as engaging full time learners, knowing who and where your apprentices are is definitely step 1</a:t>
            </a:r>
          </a:p>
          <a:p>
            <a:pPr lvl="0"/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many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Gender/Age/Disability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Day/Block/Workplace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Frameworks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Attendance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it again, but different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648072"/>
          </a:xfrm>
        </p:spPr>
        <p:txBody>
          <a:bodyPr/>
          <a:lstStyle/>
          <a:p>
            <a:r>
              <a:rPr lang="en-GB" dirty="0" smtClean="0"/>
              <a:t>Pick the area of work that you feel is absolutely bombproof.</a:t>
            </a:r>
          </a:p>
          <a:p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Course Reps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Exec roles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Sports and Activities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Its all about the money…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648072"/>
          </a:xfrm>
        </p:spPr>
        <p:txBody>
          <a:bodyPr/>
          <a:lstStyle/>
          <a:p>
            <a:r>
              <a:rPr lang="en-GB" dirty="0" smtClean="0"/>
              <a:t>Apprentices have consistently, across the UK,  identified pay and employment as being key priorities.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Careers </a:t>
            </a:r>
            <a:r>
              <a:rPr lang="en-GB" dirty="0"/>
              <a:t>and progression </a:t>
            </a:r>
            <a:r>
              <a:rPr lang="en-GB" dirty="0" smtClean="0"/>
              <a:t>events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Working with TU’s </a:t>
            </a:r>
            <a:r>
              <a:rPr lang="en-GB" dirty="0" smtClean="0"/>
              <a:t>– follow the money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One off </a:t>
            </a:r>
            <a:r>
              <a:rPr lang="en-GB" dirty="0" smtClean="0"/>
              <a:t>apprentice voice </a:t>
            </a:r>
            <a:r>
              <a:rPr lang="en-GB" dirty="0"/>
              <a:t>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Drop in, don’t drop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648072"/>
          </a:xfrm>
        </p:spPr>
        <p:txBody>
          <a:bodyPr/>
          <a:lstStyle/>
          <a:p>
            <a:r>
              <a:rPr lang="en-GB" dirty="0" smtClean="0"/>
              <a:t>Both colleges and training providers have begun to use surgeries/drop in sessions to facilitate learner voice.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Regular, timetabled online chat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Structured surgeries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Flow </a:t>
            </a:r>
            <a:r>
              <a:rPr lang="en-GB" dirty="0" smtClean="0"/>
              <a:t>chart – who deals with what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Assessors </a:t>
            </a:r>
            <a:r>
              <a:rPr lang="en-GB" dirty="0" smtClean="0"/>
              <a:t>online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Roving reporter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Apprentices in the room!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6480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18" y="4149080"/>
            <a:ext cx="2933786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11939"/>
            <a:ext cx="3563888" cy="2672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43812"/>
            <a:ext cx="3347864" cy="20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-Presentation-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588</Words>
  <Application>Microsoft Office PowerPoint</Application>
  <PresentationFormat>On-screen Show (4:3)</PresentationFormat>
  <Paragraphs>105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NUS-Presentation-template</vt:lpstr>
      <vt:lpstr>PowerPoint Presentation</vt:lpstr>
      <vt:lpstr>The story so far</vt:lpstr>
      <vt:lpstr>Priorities</vt:lpstr>
      <vt:lpstr>What can we do in my college?</vt:lpstr>
      <vt:lpstr>Data data data!</vt:lpstr>
      <vt:lpstr>Do it again, but different</vt:lpstr>
      <vt:lpstr>Its all about the money…</vt:lpstr>
      <vt:lpstr>Drop in, don’t drop out</vt:lpstr>
      <vt:lpstr>Apprentices in the room!</vt:lpstr>
      <vt:lpstr>Meet the decision Maker</vt:lpstr>
      <vt:lpstr>Priorities</vt:lpstr>
      <vt:lpstr>Telling Stories 1 – Travel example</vt:lpstr>
      <vt:lpstr>Telling Stories 2</vt:lpstr>
      <vt:lpstr>Telling Stories 3</vt:lpstr>
      <vt:lpstr>Telling Stories - The Apprentice Ask.  </vt:lpstr>
      <vt:lpstr>Get in touch</vt:lpstr>
    </vt:vector>
  </TitlesOfParts>
  <Company>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Kinross</dc:creator>
  <cp:lastModifiedBy>NUS ORG</cp:lastModifiedBy>
  <cp:revision>29</cp:revision>
  <dcterms:modified xsi:type="dcterms:W3CDTF">2014-07-11T09:58:40Z</dcterms:modified>
</cp:coreProperties>
</file>