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1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257" r:id="rId3"/>
    <p:sldId id="258" r:id="rId4"/>
    <p:sldId id="317" r:id="rId5"/>
    <p:sldId id="291" r:id="rId6"/>
    <p:sldId id="284" r:id="rId7"/>
    <p:sldId id="266" r:id="rId8"/>
    <p:sldId id="282" r:id="rId9"/>
    <p:sldId id="264" r:id="rId10"/>
    <p:sldId id="285" r:id="rId11"/>
    <p:sldId id="286" r:id="rId12"/>
    <p:sldId id="268" r:id="rId13"/>
    <p:sldId id="292" r:id="rId14"/>
    <p:sldId id="269" r:id="rId15"/>
    <p:sldId id="293" r:id="rId16"/>
    <p:sldId id="270" r:id="rId17"/>
    <p:sldId id="279" r:id="rId18"/>
    <p:sldId id="280" r:id="rId19"/>
    <p:sldId id="281" r:id="rId20"/>
    <p:sldId id="271" r:id="rId21"/>
    <p:sldId id="287" r:id="rId22"/>
    <p:sldId id="288" r:id="rId23"/>
    <p:sldId id="289" r:id="rId24"/>
    <p:sldId id="294" r:id="rId25"/>
    <p:sldId id="295" r:id="rId26"/>
    <p:sldId id="296" r:id="rId27"/>
    <p:sldId id="299" r:id="rId28"/>
    <p:sldId id="300" r:id="rId29"/>
    <p:sldId id="297" r:id="rId30"/>
    <p:sldId id="298" r:id="rId31"/>
    <p:sldId id="301" r:id="rId32"/>
    <p:sldId id="302" r:id="rId33"/>
    <p:sldId id="303" r:id="rId34"/>
    <p:sldId id="304" r:id="rId35"/>
    <p:sldId id="306" r:id="rId36"/>
    <p:sldId id="305" r:id="rId37"/>
    <p:sldId id="307" r:id="rId38"/>
    <p:sldId id="318" r:id="rId39"/>
    <p:sldId id="319" r:id="rId40"/>
    <p:sldId id="320" r:id="rId41"/>
    <p:sldId id="321" r:id="rId42"/>
    <p:sldId id="322" r:id="rId43"/>
    <p:sldId id="323" r:id="rId44"/>
    <p:sldId id="324" r:id="rId45"/>
    <p:sldId id="325" r:id="rId46"/>
    <p:sldId id="326" r:id="rId47"/>
    <p:sldId id="327" r:id="rId48"/>
    <p:sldId id="27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75844" autoAdjust="0"/>
  </p:normalViewPr>
  <p:slideViewPr>
    <p:cSldViewPr>
      <p:cViewPr varScale="1">
        <p:scale>
          <a:sx n="51" d="100"/>
          <a:sy n="51" d="100"/>
        </p:scale>
        <p:origin x="16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B39B4-D251-473C-A3D8-0A56C184EF1E}" type="datetimeFigureOut">
              <a:rPr lang="en-GB" smtClean="0"/>
              <a:t>26/01/2015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66AC5-BCFC-42AF-898C-003BB7FB000B}" type="slidenum">
              <a:rPr lang="en-GB" smtClean="0"/>
              <a:t>‹#›</a:t>
            </a:fld>
            <a:endParaRPr lang="en-GB"/>
          </a:p>
        </p:txBody>
      </p:sp>
    </p:spTree>
    <p:extLst>
      <p:ext uri="{BB962C8B-B14F-4D97-AF65-F5344CB8AC3E}">
        <p14:creationId xmlns:p14="http://schemas.microsoft.com/office/powerpoint/2010/main" val="291783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Shreya – </a:t>
            </a:r>
          </a:p>
          <a:p>
            <a:endParaRPr lang="en-GB" dirty="0" smtClean="0"/>
          </a:p>
          <a:p>
            <a:r>
              <a:rPr lang="en-GB" dirty="0" smtClean="0"/>
              <a:t>This session is going to give you a short explanation</a:t>
            </a:r>
            <a:r>
              <a:rPr lang="en-GB" baseline="0" dirty="0" smtClean="0"/>
              <a:t> of key campaigning methods and then we will get to the interesting things – the issues.</a:t>
            </a:r>
          </a:p>
          <a:p>
            <a:endParaRPr lang="en-GB" baseline="0" dirty="0" smtClean="0"/>
          </a:p>
          <a:p>
            <a:r>
              <a:rPr lang="en-GB" baseline="0" dirty="0" smtClean="0"/>
              <a:t>This session will cover the four key national issues that NUS International Students Campaign will be focusing on this year.  </a:t>
            </a:r>
          </a:p>
          <a:p>
            <a:endParaRPr lang="en-GB" baseline="0" dirty="0" smtClean="0"/>
          </a:p>
          <a:p>
            <a:r>
              <a:rPr lang="en-GB" baseline="0" dirty="0" smtClean="0"/>
              <a:t>The other session which will be about campaigning locally</a:t>
            </a:r>
            <a:endParaRPr lang="en-GB" dirty="0"/>
          </a:p>
        </p:txBody>
      </p:sp>
      <p:sp>
        <p:nvSpPr>
          <p:cNvPr id="4" name="Slide Number Placeholder 3"/>
          <p:cNvSpPr>
            <a:spLocks noGrp="1"/>
          </p:cNvSpPr>
          <p:nvPr>
            <p:ph type="sldNum" sz="quarter" idx="10"/>
          </p:nvPr>
        </p:nvSpPr>
        <p:spPr/>
        <p:txBody>
          <a:bodyPr/>
          <a:lstStyle/>
          <a:p>
            <a:fld id="{64D66AC5-BCFC-42AF-898C-003BB7FB000B}" type="slidenum">
              <a:rPr lang="en-GB" smtClean="0"/>
              <a:t>2</a:t>
            </a:fld>
            <a:endParaRPr lang="en-GB"/>
          </a:p>
        </p:txBody>
      </p:sp>
    </p:spTree>
    <p:extLst>
      <p:ext uri="{BB962C8B-B14F-4D97-AF65-F5344CB8AC3E}">
        <p14:creationId xmlns:p14="http://schemas.microsoft.com/office/powerpoint/2010/main" val="275686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anose="020B0600070205080204" pitchFamily="34" charset="-128"/>
              </a:rPr>
              <a:t>Respondents were asked to select the top five reasons for why they chose to study in the UK. The </a:t>
            </a:r>
          </a:p>
          <a:p>
            <a:r>
              <a:rPr lang="en-US" dirty="0" smtClean="0">
                <a:ea typeface="ＭＳ Ｐゴシック" panose="020B0600070205080204" pitchFamily="34" charset="-128"/>
              </a:rPr>
              <a:t>five most popular statements were: “the quality of education in the UK”, “to improve my job </a:t>
            </a:r>
          </a:p>
          <a:p>
            <a:r>
              <a:rPr lang="en-US" dirty="0" smtClean="0">
                <a:ea typeface="ＭＳ Ｐゴシック" panose="020B0600070205080204" pitchFamily="34" charset="-128"/>
              </a:rPr>
              <a:t>prospects globally”, “the opportunity to work in the UK after my studies”, “to gain a different </a:t>
            </a:r>
          </a:p>
          <a:p>
            <a:r>
              <a:rPr lang="en-US" dirty="0" smtClean="0">
                <a:ea typeface="ＭＳ Ｐゴシック" panose="020B0600070205080204" pitchFamily="34" charset="-128"/>
              </a:rPr>
              <a:t>cultural experience” and “to improve my job prospects back home”.</a:t>
            </a:r>
          </a:p>
          <a:p>
            <a:r>
              <a:rPr lang="en-US" dirty="0" smtClean="0">
                <a:ea typeface="ＭＳ Ｐゴシック" panose="020B0600070205080204" pitchFamily="34" charset="-128"/>
              </a:rPr>
              <a:t>Interestingly, whilst having the opportunity to work in the UK after studies was the third highest </a:t>
            </a:r>
          </a:p>
          <a:p>
            <a:r>
              <a:rPr lang="en-US" dirty="0" smtClean="0">
                <a:ea typeface="ＭＳ Ｐゴシック" panose="020B0600070205080204" pitchFamily="34" charset="-128"/>
              </a:rPr>
              <a:t>reason for respondents, improving their job prospects in the UK more generally was not a high </a:t>
            </a:r>
          </a:p>
          <a:p>
            <a:r>
              <a:rPr lang="en-US" dirty="0" smtClean="0">
                <a:ea typeface="ＭＳ Ｐゴシック" panose="020B0600070205080204" pitchFamily="34" charset="-128"/>
              </a:rPr>
              <a:t>factor in choosing to study here. </a:t>
            </a:r>
            <a:br>
              <a:rPr lang="en-US" dirty="0" smtClean="0">
                <a:ea typeface="ＭＳ Ｐゴシック" panose="020B0600070205080204" pitchFamily="34" charset="-128"/>
              </a:rPr>
            </a:br>
            <a:r>
              <a:rPr lang="en-US" dirty="0" smtClean="0">
                <a:ea typeface="ＭＳ Ｐゴシック" panose="020B0600070205080204" pitchFamily="34" charset="-128"/>
              </a:rPr>
              <a:t/>
            </a:r>
            <a:br>
              <a:rPr lang="en-US" dirty="0" smtClean="0">
                <a:ea typeface="ＭＳ Ｐゴシック" panose="020B0600070205080204" pitchFamily="34" charset="-128"/>
              </a:rPr>
            </a:br>
            <a:r>
              <a:rPr lang="en-US" dirty="0" smtClean="0">
                <a:ea typeface="ＭＳ Ｐゴシック" panose="020B0600070205080204" pitchFamily="34" charset="-128"/>
              </a:rPr>
              <a:t>The most common reason respondents chose, at all levels of study, when deciding to study in the </a:t>
            </a:r>
          </a:p>
          <a:p>
            <a:r>
              <a:rPr lang="en-US" dirty="0" smtClean="0">
                <a:ea typeface="ＭＳ Ｐゴシック" panose="020B0600070205080204" pitchFamily="34" charset="-128"/>
              </a:rPr>
              <a:t>UK was the quality of education. For undergraduates and foundation degree students, the next </a:t>
            </a:r>
          </a:p>
          <a:p>
            <a:r>
              <a:rPr lang="en-US" dirty="0" smtClean="0">
                <a:ea typeface="ＭＳ Ｐゴシック" panose="020B0600070205080204" pitchFamily="34" charset="-128"/>
              </a:rPr>
              <a:t>most common factor was the chance to gain a different cultural experience, whereas, for both </a:t>
            </a:r>
          </a:p>
          <a:p>
            <a:r>
              <a:rPr lang="en-US" dirty="0" smtClean="0">
                <a:ea typeface="ＭＳ Ｐゴシック" panose="020B0600070205080204" pitchFamily="34" charset="-128"/>
              </a:rPr>
              <a:t>types of postgraduate study the second most common factor was to improve job prospects </a:t>
            </a:r>
          </a:p>
          <a:p>
            <a:r>
              <a:rPr lang="en-US" dirty="0" smtClean="0">
                <a:ea typeface="ＭＳ Ｐゴシック" panose="020B0600070205080204" pitchFamily="34" charset="-128"/>
              </a:rPr>
              <a:t>globally. </a:t>
            </a:r>
          </a:p>
          <a:p>
            <a:r>
              <a:rPr lang="en-US" dirty="0" smtClean="0">
                <a:ea typeface="ＭＳ Ｐゴシック" panose="020B0600070205080204" pitchFamily="34" charset="-128"/>
              </a:rPr>
              <a:t>It is interesting to see that respondents from East Asia were the only group to have “to improve </a:t>
            </a:r>
          </a:p>
          <a:p>
            <a:r>
              <a:rPr lang="en-US" dirty="0" smtClean="0">
                <a:ea typeface="ＭＳ Ｐゴシック" panose="020B0600070205080204" pitchFamily="34" charset="-128"/>
              </a:rPr>
              <a:t>my English” as one of the top three most common responses. Students from Africa also appear to </a:t>
            </a:r>
          </a:p>
          <a:p>
            <a:r>
              <a:rPr lang="en-US" dirty="0" smtClean="0">
                <a:ea typeface="ＭＳ Ｐゴシック" panose="020B0600070205080204" pitchFamily="34" charset="-128"/>
              </a:rPr>
              <a:t>feel much more strongly that the quality of education was a factor in their decision making, with </a:t>
            </a:r>
          </a:p>
          <a:p>
            <a:r>
              <a:rPr lang="en-US" dirty="0" smtClean="0">
                <a:ea typeface="ＭＳ Ｐゴシック" panose="020B0600070205080204" pitchFamily="34" charset="-128"/>
              </a:rPr>
              <a:t>84 per cent of African respondents selecting this, compared to 73 per cent overall. Respondents </a:t>
            </a:r>
          </a:p>
          <a:p>
            <a:r>
              <a:rPr lang="en-US" dirty="0" smtClean="0">
                <a:ea typeface="ＭＳ Ｐゴシック" panose="020B0600070205080204" pitchFamily="34" charset="-128"/>
              </a:rPr>
              <a:t>from all regions had “improve my job prospects globally” as a top three most common response.</a:t>
            </a:r>
          </a:p>
          <a:p>
            <a:endParaRPr lang="en-GB" dirty="0"/>
          </a:p>
        </p:txBody>
      </p:sp>
      <p:sp>
        <p:nvSpPr>
          <p:cNvPr id="4" name="Slide Number Placeholder 3"/>
          <p:cNvSpPr>
            <a:spLocks noGrp="1"/>
          </p:cNvSpPr>
          <p:nvPr>
            <p:ph type="sldNum" sz="quarter" idx="10"/>
          </p:nvPr>
        </p:nvSpPr>
        <p:spPr/>
        <p:txBody>
          <a:bodyPr/>
          <a:lstStyle/>
          <a:p>
            <a:fld id="{FA81F59B-4671-4017-8BE0-5611E79DF75D}" type="slidenum">
              <a:rPr lang="en-GB" smtClean="0"/>
              <a:t>8</a:t>
            </a:fld>
            <a:endParaRPr lang="en-GB"/>
          </a:p>
        </p:txBody>
      </p:sp>
    </p:spTree>
    <p:extLst>
      <p:ext uri="{BB962C8B-B14F-4D97-AF65-F5344CB8AC3E}">
        <p14:creationId xmlns:p14="http://schemas.microsoft.com/office/powerpoint/2010/main" val="308336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Include the fact that currently</a:t>
            </a:r>
            <a:r>
              <a:rPr lang="en-GB" baseline="0" dirty="0" smtClean="0"/>
              <a:t> private colleges have no requirement to hear complaints and no requirement for refund policies.  Universities have the OIA but private and public colleges have no one to watch to make sure they are acting in the best interest of students.  Someone needs to do this.</a:t>
            </a:r>
            <a:endParaRPr lang="en-GB" dirty="0"/>
          </a:p>
        </p:txBody>
      </p:sp>
      <p:sp>
        <p:nvSpPr>
          <p:cNvPr id="4" name="Slide Number Placeholder 3"/>
          <p:cNvSpPr>
            <a:spLocks noGrp="1"/>
          </p:cNvSpPr>
          <p:nvPr>
            <p:ph type="sldNum" sz="quarter" idx="10"/>
          </p:nvPr>
        </p:nvSpPr>
        <p:spPr/>
        <p:txBody>
          <a:bodyPr/>
          <a:lstStyle/>
          <a:p>
            <a:fld id="{64D66AC5-BCFC-42AF-898C-003BB7FB000B}" type="slidenum">
              <a:rPr lang="en-GB" smtClean="0"/>
              <a:t>18</a:t>
            </a:fld>
            <a:endParaRPr lang="en-GB"/>
          </a:p>
        </p:txBody>
      </p:sp>
    </p:spTree>
    <p:extLst>
      <p:ext uri="{BB962C8B-B14F-4D97-AF65-F5344CB8AC3E}">
        <p14:creationId xmlns:p14="http://schemas.microsoft.com/office/powerpoint/2010/main" val="4155351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Shreya – Are there any questions?  Keep in touch.  </a:t>
            </a:r>
          </a:p>
          <a:p>
            <a:endParaRPr lang="en-GB" dirty="0" smtClean="0"/>
          </a:p>
          <a:p>
            <a:r>
              <a:rPr lang="en-GB" dirty="0" smtClean="0"/>
              <a:t>Sign the email list form at</a:t>
            </a:r>
            <a:r>
              <a:rPr lang="en-GB" baseline="0" dirty="0" smtClean="0"/>
              <a:t> the registration desk to get our updates.</a:t>
            </a:r>
            <a:endParaRPr lang="en-GB" dirty="0"/>
          </a:p>
        </p:txBody>
      </p:sp>
      <p:sp>
        <p:nvSpPr>
          <p:cNvPr id="4" name="Slide Number Placeholder 3"/>
          <p:cNvSpPr>
            <a:spLocks noGrp="1"/>
          </p:cNvSpPr>
          <p:nvPr>
            <p:ph type="sldNum" sz="quarter" idx="10"/>
          </p:nvPr>
        </p:nvSpPr>
        <p:spPr/>
        <p:txBody>
          <a:bodyPr/>
          <a:lstStyle/>
          <a:p>
            <a:fld id="{AB86CCA6-5212-42E2-AF85-76E9C66E3326}" type="slidenum">
              <a:rPr lang="en-GB" smtClean="0"/>
              <a:t>47</a:t>
            </a:fld>
            <a:endParaRPr lang="en-GB"/>
          </a:p>
        </p:txBody>
      </p:sp>
    </p:spTree>
    <p:extLst>
      <p:ext uri="{BB962C8B-B14F-4D97-AF65-F5344CB8AC3E}">
        <p14:creationId xmlns:p14="http://schemas.microsoft.com/office/powerpoint/2010/main" val="245637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4A1082-9C01-4BA3-80BF-36EE192A4E5B}" type="datetimeFigureOut">
              <a:rPr lang="en-GB" smtClean="0"/>
              <a:t>26/01/2015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90B1BA-C645-42A4-9802-2DE20E1C79DB}" type="slidenum">
              <a:rPr lang="en-GB" smtClean="0"/>
              <a:t>‹#›</a:t>
            </a:fld>
            <a:endParaRPr lang="en-GB"/>
          </a:p>
        </p:txBody>
      </p:sp>
    </p:spTree>
    <p:extLst>
      <p:ext uri="{BB962C8B-B14F-4D97-AF65-F5344CB8AC3E}">
        <p14:creationId xmlns:p14="http://schemas.microsoft.com/office/powerpoint/2010/main" val="2550177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4A1082-9C01-4BA3-80BF-36EE192A4E5B}" type="datetimeFigureOut">
              <a:rPr lang="en-GB" smtClean="0"/>
              <a:t>26/01/2015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90B1BA-C645-42A4-9802-2DE20E1C79DB}" type="slidenum">
              <a:rPr lang="en-GB" smtClean="0"/>
              <a:t>‹#›</a:t>
            </a:fld>
            <a:endParaRPr lang="en-GB"/>
          </a:p>
        </p:txBody>
      </p:sp>
    </p:spTree>
    <p:extLst>
      <p:ext uri="{BB962C8B-B14F-4D97-AF65-F5344CB8AC3E}">
        <p14:creationId xmlns:p14="http://schemas.microsoft.com/office/powerpoint/2010/main" val="203392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4A1082-9C01-4BA3-80BF-36EE192A4E5B}" type="datetimeFigureOut">
              <a:rPr lang="en-GB" smtClean="0"/>
              <a:t>26/01/2015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90B1BA-C645-42A4-9802-2DE20E1C79DB}" type="slidenum">
              <a:rPr lang="en-GB" smtClean="0"/>
              <a:t>‹#›</a:t>
            </a:fld>
            <a:endParaRPr lang="en-GB"/>
          </a:p>
        </p:txBody>
      </p:sp>
    </p:spTree>
    <p:extLst>
      <p:ext uri="{BB962C8B-B14F-4D97-AF65-F5344CB8AC3E}">
        <p14:creationId xmlns:p14="http://schemas.microsoft.com/office/powerpoint/2010/main" val="894879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en-US" sz="2400">
              <a:solidFill>
                <a:srgbClr val="000000"/>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en-US" sz="2400">
              <a:solidFill>
                <a:srgbClr val="000000"/>
              </a:solidFill>
            </a:endParaRP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eaLnBrk="0" fontAlgn="base" hangingPunct="0">
              <a:spcBef>
                <a:spcPct val="0"/>
              </a:spcBef>
              <a:spcAft>
                <a:spcPct val="0"/>
              </a:spcAft>
            </a:pPr>
            <a:fld id="{47873637-2009-D645-8B8B-CC06CD09524E}" type="slidenum">
              <a:rPr lang="en-US" sz="2400">
                <a:solidFill>
                  <a:srgbClr val="000000"/>
                </a:solidFill>
              </a:rPr>
              <a:pPr eaLnBrk="0" fontAlgn="base" hangingPunct="0">
                <a:spcBef>
                  <a:spcPct val="0"/>
                </a:spcBef>
                <a:spcAft>
                  <a:spcPct val="0"/>
                </a:spcAft>
              </a:pPr>
              <a:t>‹#›</a:t>
            </a:fld>
            <a:endParaRPr lang="en-US" sz="1400">
              <a:solidFill>
                <a:srgbClr val="000000"/>
              </a:solidFill>
              <a:latin typeface="Arial" charset="0"/>
            </a:endParaRPr>
          </a:p>
        </p:txBody>
      </p:sp>
    </p:spTree>
    <p:extLst>
      <p:ext uri="{BB962C8B-B14F-4D97-AF65-F5344CB8AC3E}">
        <p14:creationId xmlns:p14="http://schemas.microsoft.com/office/powerpoint/2010/main" val="103368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1"/>
            <a:ext cx="7988300" cy="1008111"/>
          </a:xfrm>
        </p:spPr>
        <p:txBody>
          <a:bodyPr anchor="t" anchorCtr="0"/>
          <a:lstStyle/>
          <a:p>
            <a:r>
              <a:rPr lang="en-US" smtClean="0"/>
              <a:t>Click to edit Master title style</a:t>
            </a:r>
            <a:endParaRPr lang="en-US" dirty="0"/>
          </a:p>
        </p:txBody>
      </p:sp>
      <p:sp>
        <p:nvSpPr>
          <p:cNvPr id="3" name="Subtitle 2"/>
          <p:cNvSpPr>
            <a:spLocks noGrp="1"/>
          </p:cNvSpPr>
          <p:nvPr>
            <p:ph type="subTitle" idx="1"/>
          </p:nvPr>
        </p:nvSpPr>
        <p:spPr>
          <a:xfrm>
            <a:off x="539552" y="1772816"/>
            <a:ext cx="7992888" cy="648072"/>
          </a:xfrm>
        </p:spPr>
        <p:txBody>
          <a:bodyPr/>
          <a:lstStyle>
            <a:lvl1pPr marL="0" indent="0" algn="l">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51386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4A1082-9C01-4BA3-80BF-36EE192A4E5B}" type="datetimeFigureOut">
              <a:rPr lang="en-GB" smtClean="0"/>
              <a:t>26/01/2015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90B1BA-C645-42A4-9802-2DE20E1C79DB}" type="slidenum">
              <a:rPr lang="en-GB" smtClean="0"/>
              <a:t>‹#›</a:t>
            </a:fld>
            <a:endParaRPr lang="en-GB"/>
          </a:p>
        </p:txBody>
      </p:sp>
    </p:spTree>
    <p:extLst>
      <p:ext uri="{BB962C8B-B14F-4D97-AF65-F5344CB8AC3E}">
        <p14:creationId xmlns:p14="http://schemas.microsoft.com/office/powerpoint/2010/main" val="30636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4A1082-9C01-4BA3-80BF-36EE192A4E5B}" type="datetimeFigureOut">
              <a:rPr lang="en-GB" smtClean="0"/>
              <a:t>26/01/2015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90B1BA-C645-42A4-9802-2DE20E1C79DB}" type="slidenum">
              <a:rPr lang="en-GB" smtClean="0"/>
              <a:t>‹#›</a:t>
            </a:fld>
            <a:endParaRPr lang="en-GB"/>
          </a:p>
        </p:txBody>
      </p:sp>
    </p:spTree>
    <p:extLst>
      <p:ext uri="{BB962C8B-B14F-4D97-AF65-F5344CB8AC3E}">
        <p14:creationId xmlns:p14="http://schemas.microsoft.com/office/powerpoint/2010/main" val="10809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4A1082-9C01-4BA3-80BF-36EE192A4E5B}" type="datetimeFigureOut">
              <a:rPr lang="en-GB" smtClean="0"/>
              <a:t>26/01/2015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90B1BA-C645-42A4-9802-2DE20E1C79DB}" type="slidenum">
              <a:rPr lang="en-GB" smtClean="0"/>
              <a:t>‹#›</a:t>
            </a:fld>
            <a:endParaRPr lang="en-GB"/>
          </a:p>
        </p:txBody>
      </p:sp>
    </p:spTree>
    <p:extLst>
      <p:ext uri="{BB962C8B-B14F-4D97-AF65-F5344CB8AC3E}">
        <p14:creationId xmlns:p14="http://schemas.microsoft.com/office/powerpoint/2010/main" val="279509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4A1082-9C01-4BA3-80BF-36EE192A4E5B}" type="datetimeFigureOut">
              <a:rPr lang="en-GB" smtClean="0"/>
              <a:t>26/01/2015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90B1BA-C645-42A4-9802-2DE20E1C79DB}" type="slidenum">
              <a:rPr lang="en-GB" smtClean="0"/>
              <a:t>‹#›</a:t>
            </a:fld>
            <a:endParaRPr lang="en-GB"/>
          </a:p>
        </p:txBody>
      </p:sp>
    </p:spTree>
    <p:extLst>
      <p:ext uri="{BB962C8B-B14F-4D97-AF65-F5344CB8AC3E}">
        <p14:creationId xmlns:p14="http://schemas.microsoft.com/office/powerpoint/2010/main" val="2045858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4A1082-9C01-4BA3-80BF-36EE192A4E5B}" type="datetimeFigureOut">
              <a:rPr lang="en-GB" smtClean="0"/>
              <a:t>26/01/2015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90B1BA-C645-42A4-9802-2DE20E1C79DB}" type="slidenum">
              <a:rPr lang="en-GB" smtClean="0"/>
              <a:t>‹#›</a:t>
            </a:fld>
            <a:endParaRPr lang="en-GB"/>
          </a:p>
        </p:txBody>
      </p:sp>
    </p:spTree>
    <p:extLst>
      <p:ext uri="{BB962C8B-B14F-4D97-AF65-F5344CB8AC3E}">
        <p14:creationId xmlns:p14="http://schemas.microsoft.com/office/powerpoint/2010/main" val="289622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A1082-9C01-4BA3-80BF-36EE192A4E5B}" type="datetimeFigureOut">
              <a:rPr lang="en-GB" smtClean="0"/>
              <a:t>26/01/2015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90B1BA-C645-42A4-9802-2DE20E1C79DB}" type="slidenum">
              <a:rPr lang="en-GB" smtClean="0"/>
              <a:t>‹#›</a:t>
            </a:fld>
            <a:endParaRPr lang="en-GB"/>
          </a:p>
        </p:txBody>
      </p:sp>
    </p:spTree>
    <p:extLst>
      <p:ext uri="{BB962C8B-B14F-4D97-AF65-F5344CB8AC3E}">
        <p14:creationId xmlns:p14="http://schemas.microsoft.com/office/powerpoint/2010/main" val="356729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A1082-9C01-4BA3-80BF-36EE192A4E5B}" type="datetimeFigureOut">
              <a:rPr lang="en-GB" smtClean="0"/>
              <a:t>26/01/2015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90B1BA-C645-42A4-9802-2DE20E1C79DB}" type="slidenum">
              <a:rPr lang="en-GB" smtClean="0"/>
              <a:t>‹#›</a:t>
            </a:fld>
            <a:endParaRPr lang="en-GB"/>
          </a:p>
        </p:txBody>
      </p:sp>
    </p:spTree>
    <p:extLst>
      <p:ext uri="{BB962C8B-B14F-4D97-AF65-F5344CB8AC3E}">
        <p14:creationId xmlns:p14="http://schemas.microsoft.com/office/powerpoint/2010/main" val="155545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A1082-9C01-4BA3-80BF-36EE192A4E5B}" type="datetimeFigureOut">
              <a:rPr lang="en-GB" smtClean="0"/>
              <a:t>26/01/2015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90B1BA-C645-42A4-9802-2DE20E1C79DB}" type="slidenum">
              <a:rPr lang="en-GB" smtClean="0"/>
              <a:t>‹#›</a:t>
            </a:fld>
            <a:endParaRPr lang="en-GB"/>
          </a:p>
        </p:txBody>
      </p:sp>
    </p:spTree>
    <p:extLst>
      <p:ext uri="{BB962C8B-B14F-4D97-AF65-F5344CB8AC3E}">
        <p14:creationId xmlns:p14="http://schemas.microsoft.com/office/powerpoint/2010/main" val="1887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A1082-9C01-4BA3-80BF-36EE192A4E5B}" type="datetimeFigureOut">
              <a:rPr lang="en-GB" smtClean="0"/>
              <a:t>26/01/2015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0B1BA-C645-42A4-9802-2DE20E1C79DB}" type="slidenum">
              <a:rPr lang="en-GB" smtClean="0"/>
              <a:t>‹#›</a:t>
            </a:fld>
            <a:endParaRPr lang="en-GB"/>
          </a:p>
        </p:txBody>
      </p:sp>
    </p:spTree>
    <p:extLst>
      <p:ext uri="{BB962C8B-B14F-4D97-AF65-F5344CB8AC3E}">
        <p14:creationId xmlns:p14="http://schemas.microsoft.com/office/powerpoint/2010/main" val="2676968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NEW Brand PPT page heade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99" y="0"/>
            <a:ext cx="9183624" cy="6909816"/>
          </a:xfrm>
          <a:prstGeom prst="rect">
            <a:avLst/>
          </a:prstGeom>
        </p:spPr>
      </p:pic>
      <p:sp>
        <p:nvSpPr>
          <p:cNvPr id="1026" name="Rectangle 2"/>
          <p:cNvSpPr>
            <a:spLocks noGrp="1" noChangeArrowheads="1"/>
          </p:cNvSpPr>
          <p:nvPr>
            <p:ph type="title"/>
          </p:nvPr>
        </p:nvSpPr>
        <p:spPr bwMode="auto">
          <a:xfrm>
            <a:off x="685800" y="332656"/>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685800" y="1844824"/>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684253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http://www.nusconnect.org.uk/resources/international/Widening-the-Safety-Net-Bringing-Financial-Safety-to-International-Students"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www.nusconnect.org.uk/resources/open/housing/HOUSING-HOW-TO-International-Students/"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http://www.nusconnect.org.uk/internationalisation/"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www.nusconnect.org.uk/internationalisation/resources/" TargetMode="External"/><Relationship Id="rId2" Type="http://schemas.openxmlformats.org/officeDocument/2006/relationships/hyperlink" Target="http://www.nusconnect.org.uk/internationalisation/case-studies/"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beta.nusconnect.org.uk/resources/" TargetMode="External"/><Relationship Id="rId2" Type="http://schemas.openxmlformats.org/officeDocument/2006/relationships/hyperlink" Target="http://nussurveys.org.uk/Surveys/Policy/xenophobia_research.htm"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1" descr="NEW Brand PPT title p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txBox="1">
            <a:spLocks/>
          </p:cNvSpPr>
          <p:nvPr/>
        </p:nvSpPr>
        <p:spPr bwMode="auto">
          <a:xfrm>
            <a:off x="179512" y="1700808"/>
            <a:ext cx="8229600" cy="110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rgbClr val="00AEC7"/>
                </a:solidFill>
                <a:latin typeface="Verdana" charset="0"/>
                <a:cs typeface="Verdana" charset="0"/>
              </a:rPr>
              <a:t>International Students – Opportunities and Challenges</a:t>
            </a:r>
            <a:endParaRPr lang="en-US" sz="3200" dirty="0">
              <a:solidFill>
                <a:srgbClr val="00AEC7"/>
              </a:solidFill>
              <a:latin typeface="Verdana" charset="0"/>
              <a:cs typeface="Verdana" charset="0"/>
            </a:endParaRPr>
          </a:p>
        </p:txBody>
      </p:sp>
      <p:sp>
        <p:nvSpPr>
          <p:cNvPr id="6" name="Title Placeholder 1"/>
          <p:cNvSpPr txBox="1">
            <a:spLocks/>
          </p:cNvSpPr>
          <p:nvPr/>
        </p:nvSpPr>
        <p:spPr bwMode="auto">
          <a:xfrm>
            <a:off x="476250" y="3455195"/>
            <a:ext cx="6976070" cy="212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smtClean="0">
                <a:solidFill>
                  <a:srgbClr val="00677F"/>
                </a:solidFill>
                <a:latin typeface="Verdana" charset="0"/>
                <a:cs typeface="Verdana" charset="0"/>
              </a:rPr>
              <a:t>Shreya Paudel, NUS International Students Officer</a:t>
            </a:r>
          </a:p>
          <a:p>
            <a:pPr eaLnBrk="1" hangingPunct="1"/>
            <a:r>
              <a:rPr lang="en-GB" sz="2000" dirty="0" smtClean="0">
                <a:solidFill>
                  <a:srgbClr val="00677F"/>
                </a:solidFill>
                <a:latin typeface="Verdana" charset="0"/>
                <a:cs typeface="Verdana" charset="0"/>
              </a:rPr>
              <a:t>Joy Elliott-Bowman, Campaigns &amp; Policy Officer – International Students</a:t>
            </a:r>
          </a:p>
        </p:txBody>
      </p:sp>
    </p:spTree>
    <p:extLst>
      <p:ext uri="{BB962C8B-B14F-4D97-AF65-F5344CB8AC3E}">
        <p14:creationId xmlns:p14="http://schemas.microsoft.com/office/powerpoint/2010/main" val="4010599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Others calling for </a:t>
            </a:r>
            <a:r>
              <a:rPr lang="en-GB" b="1" dirty="0"/>
              <a:t>change</a:t>
            </a:r>
            <a:r>
              <a:rPr lang="en-US" dirty="0"/>
              <a:t/>
            </a:r>
            <a:br>
              <a:rPr lang="en-US" dirty="0"/>
            </a:br>
            <a:endParaRPr lang="en-GB" dirty="0"/>
          </a:p>
        </p:txBody>
      </p:sp>
      <p:sp>
        <p:nvSpPr>
          <p:cNvPr id="3" name="Subtitle 2"/>
          <p:cNvSpPr>
            <a:spLocks noGrp="1"/>
          </p:cNvSpPr>
          <p:nvPr>
            <p:ph type="subTitle" idx="1"/>
          </p:nvPr>
        </p:nvSpPr>
        <p:spPr/>
        <p:txBody>
          <a:bodyPr/>
          <a:lstStyle/>
          <a:p>
            <a:r>
              <a:rPr lang="en-GB" dirty="0" smtClean="0"/>
              <a:t>The </a:t>
            </a:r>
            <a:r>
              <a:rPr lang="en-GB" dirty="0"/>
              <a:t>Conservative Mayor of London, Boris Johnson, has criticised the policy for discouraging foreign students from coming to the UK. </a:t>
            </a:r>
            <a:endParaRPr lang="en-US" dirty="0"/>
          </a:p>
          <a:p>
            <a:r>
              <a:rPr lang="en-GB" b="1" dirty="0"/>
              <a:t> </a:t>
            </a:r>
            <a:endParaRPr lang="en-US" b="1" dirty="0"/>
          </a:p>
          <a:p>
            <a:r>
              <a:rPr lang="en-GB" dirty="0"/>
              <a:t>The House of Lords Science and Technology committee have called for the reinstatement of the post-study work visa.  </a:t>
            </a:r>
            <a:r>
              <a:rPr lang="en-GB" dirty="0" smtClean="0"/>
              <a:t>And Universities UK are also calling </a:t>
            </a:r>
            <a:r>
              <a:rPr lang="en-GB" dirty="0"/>
              <a:t>on the government to </a:t>
            </a:r>
            <a:r>
              <a:rPr lang="en-GB" dirty="0" smtClean="0"/>
              <a:t>reintroduce post-study </a:t>
            </a:r>
            <a:r>
              <a:rPr lang="en-GB" dirty="0"/>
              <a:t>work visas for all graduates from </a:t>
            </a:r>
            <a:r>
              <a:rPr lang="en-GB" dirty="0" smtClean="0"/>
              <a:t>UK </a:t>
            </a:r>
            <a:r>
              <a:rPr lang="en-GB" dirty="0"/>
              <a:t>universities</a:t>
            </a:r>
            <a:r>
              <a:rPr lang="en-GB" dirty="0" smtClean="0"/>
              <a:t>.</a:t>
            </a:r>
            <a:endParaRPr lang="en-US" dirty="0"/>
          </a:p>
          <a:p>
            <a:endParaRPr lang="en-GB" dirty="0"/>
          </a:p>
        </p:txBody>
      </p:sp>
    </p:spTree>
    <p:extLst>
      <p:ext uri="{BB962C8B-B14F-4D97-AF65-F5344CB8AC3E}">
        <p14:creationId xmlns:p14="http://schemas.microsoft.com/office/powerpoint/2010/main" val="2888192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1" descr="NEW Brand PPT divider heading 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txBox="1">
            <a:spLocks/>
          </p:cNvSpPr>
          <p:nvPr/>
        </p:nvSpPr>
        <p:spPr bwMode="auto">
          <a:xfrm>
            <a:off x="179512" y="2124074"/>
            <a:ext cx="8229600" cy="317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New Deal for Education:</a:t>
            </a:r>
          </a:p>
          <a:p>
            <a:pPr eaLnBrk="1" hangingPunct="1"/>
            <a:endParaRPr lang="en-US" sz="3200" dirty="0" smtClean="0">
              <a:solidFill>
                <a:schemeClr val="bg1"/>
              </a:solidFill>
              <a:latin typeface="Verdana" charset="0"/>
              <a:cs typeface="Verdana" charset="0"/>
            </a:endParaRPr>
          </a:p>
          <a:p>
            <a:pPr eaLnBrk="1" hangingPunct="1"/>
            <a:r>
              <a:rPr lang="en-US" sz="3200" dirty="0" smtClean="0">
                <a:solidFill>
                  <a:schemeClr val="bg1"/>
                </a:solidFill>
                <a:latin typeface="Verdana" charset="0"/>
                <a:cs typeface="Verdana" charset="0"/>
              </a:rPr>
              <a:t>Access for Refugees and Asylum Seekers</a:t>
            </a:r>
            <a:endParaRPr lang="en-US" sz="3200" dirty="0">
              <a:solidFill>
                <a:schemeClr val="bg1"/>
              </a:solidFill>
              <a:latin typeface="Verdana" charset="0"/>
              <a:cs typeface="Verdana" charset="0"/>
            </a:endParaRPr>
          </a:p>
        </p:txBody>
      </p:sp>
    </p:spTree>
    <p:extLst>
      <p:ext uri="{BB962C8B-B14F-4D97-AF65-F5344CB8AC3E}">
        <p14:creationId xmlns:p14="http://schemas.microsoft.com/office/powerpoint/2010/main" val="1174057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 </a:t>
            </a:r>
            <a:r>
              <a:rPr lang="en-GB" dirty="0"/>
              <a:t>new deal for </a:t>
            </a:r>
            <a:r>
              <a:rPr lang="en-GB" dirty="0" smtClean="0"/>
              <a:t>asylum seeking international students</a:t>
            </a:r>
            <a:endParaRPr lang="en-US" dirty="0"/>
          </a:p>
        </p:txBody>
      </p:sp>
      <p:sp>
        <p:nvSpPr>
          <p:cNvPr id="3" name="Content Placeholder 2"/>
          <p:cNvSpPr>
            <a:spLocks noGrp="1"/>
          </p:cNvSpPr>
          <p:nvPr>
            <p:ph idx="1"/>
          </p:nvPr>
        </p:nvSpPr>
        <p:spPr>
          <a:xfrm>
            <a:off x="457200" y="1600200"/>
            <a:ext cx="8229600" cy="4853136"/>
          </a:xfrm>
        </p:spPr>
        <p:txBody>
          <a:bodyPr>
            <a:normAutofit lnSpcReduction="10000"/>
          </a:bodyPr>
          <a:lstStyle/>
          <a:p>
            <a:r>
              <a:rPr lang="en-GB" b="1" dirty="0" smtClean="0"/>
              <a:t>Ask: </a:t>
            </a:r>
            <a:r>
              <a:rPr lang="en-GB" dirty="0"/>
              <a:t>NUS is calling on the government to </a:t>
            </a:r>
            <a:r>
              <a:rPr lang="en-GB" dirty="0" smtClean="0"/>
              <a:t>treat those seeking asylum as home students – which means access to funding and no more international student fees</a:t>
            </a:r>
          </a:p>
          <a:p>
            <a:endParaRPr lang="en-GB" dirty="0" smtClean="0"/>
          </a:p>
          <a:p>
            <a:pPr marL="0" indent="0" algn="ctr">
              <a:buNone/>
            </a:pPr>
            <a:r>
              <a:rPr lang="en-GB" sz="2400" dirty="0" smtClean="0"/>
              <a:t>Asylum seekers can be in the UK up to 9 years before their claim is resolved.  That’s a lot of time to put your life on hold.  They can not work and receive only £5 a day to live on.  But they are charged international student fees and have no or limited access to government funding (depending on nation) for higher education.</a:t>
            </a:r>
            <a:endParaRPr lang="en-US" sz="2400" dirty="0"/>
          </a:p>
          <a:p>
            <a:endParaRPr lang="en-US" b="1" dirty="0"/>
          </a:p>
        </p:txBody>
      </p:sp>
    </p:spTree>
    <p:extLst>
      <p:ext uri="{BB962C8B-B14F-4D97-AF65-F5344CB8AC3E}">
        <p14:creationId xmlns:p14="http://schemas.microsoft.com/office/powerpoint/2010/main" val="1163928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Student Action For Refugees (STAR)</a:t>
            </a:r>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923" y="1539677"/>
            <a:ext cx="6776429" cy="4388260"/>
          </a:xfrm>
          <a:prstGeom prst="rect">
            <a:avLst/>
          </a:prstGeom>
        </p:spPr>
      </p:pic>
    </p:spTree>
    <p:extLst>
      <p:ext uri="{BB962C8B-B14F-4D97-AF65-F5344CB8AC3E}">
        <p14:creationId xmlns:p14="http://schemas.microsoft.com/office/powerpoint/2010/main" val="2053159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Local and National</a:t>
            </a:r>
            <a:endParaRPr lang="en-GB" dirty="0"/>
          </a:p>
        </p:txBody>
      </p:sp>
      <p:sp>
        <p:nvSpPr>
          <p:cNvPr id="3" name="Subtitle 2"/>
          <p:cNvSpPr>
            <a:spLocks noGrp="1"/>
          </p:cNvSpPr>
          <p:nvPr>
            <p:ph type="subTitle" idx="1"/>
          </p:nvPr>
        </p:nvSpPr>
        <p:spPr>
          <a:xfrm>
            <a:off x="515628" y="1590069"/>
            <a:ext cx="8232835" cy="4752528"/>
          </a:xfrm>
        </p:spPr>
        <p:txBody>
          <a:bodyPr/>
          <a:lstStyle/>
          <a:p>
            <a:pPr marL="342900" indent="-342900">
              <a:buFont typeface="Arial" panose="020B0604020202020204" pitchFamily="34" charset="0"/>
              <a:buChar char="•"/>
            </a:pPr>
            <a:r>
              <a:rPr lang="en-GB" dirty="0" smtClean="0"/>
              <a:t>STAR Groups exist in many unions and can be a source of activists on the issue.</a:t>
            </a:r>
          </a:p>
          <a:p>
            <a:pPr marL="342900" indent="-342900">
              <a:buFont typeface="Arial" panose="020B0604020202020204" pitchFamily="34" charset="0"/>
              <a:buChar char="•"/>
            </a:pPr>
            <a:r>
              <a:rPr lang="en-GB" dirty="0" smtClean="0"/>
              <a:t>STAR campaigns for universities to offer home fees and bursaries for asylum seeking students.</a:t>
            </a:r>
          </a:p>
          <a:p>
            <a:pPr marL="342900" indent="-342900">
              <a:buFont typeface="Arial" panose="020B0604020202020204" pitchFamily="34" charset="0"/>
              <a:buChar char="•"/>
            </a:pPr>
            <a:r>
              <a:rPr lang="en-GB" dirty="0" smtClean="0"/>
              <a:t>STAR are working with NUS to take the home student status for fees and funding national.</a:t>
            </a:r>
          </a:p>
          <a:p>
            <a:endParaRPr lang="en-GB" dirty="0"/>
          </a:p>
          <a:p>
            <a:r>
              <a:rPr lang="en-GB" dirty="0" smtClean="0"/>
              <a:t>There is a “nations” context as Scotland already has home student fees and funding for a select number of asylum seeking, humanitarian protection and discretionary leave to remain students, but we need them to expand this. </a:t>
            </a:r>
          </a:p>
        </p:txBody>
      </p:sp>
    </p:spTree>
    <p:extLst>
      <p:ext uri="{BB962C8B-B14F-4D97-AF65-F5344CB8AC3E}">
        <p14:creationId xmlns:p14="http://schemas.microsoft.com/office/powerpoint/2010/main" val="2030616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1" descr="NEW Brand PPT divider heading 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txBox="1">
            <a:spLocks/>
          </p:cNvSpPr>
          <p:nvPr/>
        </p:nvSpPr>
        <p:spPr bwMode="auto">
          <a:xfrm>
            <a:off x="179512" y="2124074"/>
            <a:ext cx="8229600" cy="317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New Deal for Education:</a:t>
            </a:r>
          </a:p>
          <a:p>
            <a:pPr eaLnBrk="1" hangingPunct="1"/>
            <a:endParaRPr lang="en-US" sz="3200" dirty="0" smtClean="0">
              <a:solidFill>
                <a:schemeClr val="bg1"/>
              </a:solidFill>
              <a:latin typeface="Verdana" charset="0"/>
              <a:cs typeface="Verdana" charset="0"/>
            </a:endParaRPr>
          </a:p>
          <a:p>
            <a:pPr eaLnBrk="1" hangingPunct="1"/>
            <a:r>
              <a:rPr lang="en-US" sz="3200" dirty="0" smtClean="0">
                <a:solidFill>
                  <a:schemeClr val="bg1"/>
                </a:solidFill>
                <a:latin typeface="Verdana" charset="0"/>
                <a:cs typeface="Verdana" charset="0"/>
              </a:rPr>
              <a:t>Student Protection</a:t>
            </a:r>
            <a:endParaRPr lang="en-US" sz="3200" dirty="0">
              <a:solidFill>
                <a:schemeClr val="bg1"/>
              </a:solidFill>
              <a:latin typeface="Verdana" charset="0"/>
              <a:cs typeface="Verdana" charset="0"/>
            </a:endParaRPr>
          </a:p>
        </p:txBody>
      </p:sp>
    </p:spTree>
    <p:extLst>
      <p:ext uri="{BB962C8B-B14F-4D97-AF65-F5344CB8AC3E}">
        <p14:creationId xmlns:p14="http://schemas.microsoft.com/office/powerpoint/2010/main" val="1182897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 </a:t>
            </a:r>
            <a:r>
              <a:rPr lang="en-GB" dirty="0"/>
              <a:t>new deal for global education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GB" sz="2400" b="1" dirty="0" smtClean="0"/>
              <a:t>Ask</a:t>
            </a:r>
            <a:r>
              <a:rPr lang="en-GB" sz="2400" dirty="0" smtClean="0"/>
              <a:t>: We </a:t>
            </a:r>
            <a:r>
              <a:rPr lang="en-GB" sz="2400" dirty="0"/>
              <a:t>want the government to put into place a national financial protection scheme for international </a:t>
            </a:r>
            <a:r>
              <a:rPr lang="en-GB" sz="2400" dirty="0" smtClean="0"/>
              <a:t>students.</a:t>
            </a:r>
          </a:p>
          <a:p>
            <a:pPr marL="0" indent="0">
              <a:buNone/>
            </a:pPr>
            <a:endParaRPr lang="en-GB" sz="2400" dirty="0"/>
          </a:p>
          <a:p>
            <a:pPr marL="0" indent="0" algn="ctr">
              <a:buNone/>
            </a:pPr>
            <a:r>
              <a:rPr lang="en-GB" sz="2400" dirty="0" smtClean="0"/>
              <a:t> </a:t>
            </a:r>
            <a:r>
              <a:rPr lang="en-GB" sz="2400" dirty="0"/>
              <a:t>We call on government to establish a financial protection scheme into which all education providers have to pay, to ensure that students can continue to live and study in the event of institutional failure, or funding sources being severed by natural or civil crises in their home country</a:t>
            </a:r>
            <a:r>
              <a:rPr lang="en-GB" sz="2600" dirty="0"/>
              <a:t>.</a:t>
            </a:r>
            <a:endParaRPr lang="en-US" sz="2600" dirty="0"/>
          </a:p>
        </p:txBody>
      </p:sp>
    </p:spTree>
    <p:extLst>
      <p:ext uri="{BB962C8B-B14F-4D97-AF65-F5344CB8AC3E}">
        <p14:creationId xmlns:p14="http://schemas.microsoft.com/office/powerpoint/2010/main" val="1646348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What do I need to know?</a:t>
            </a:r>
          </a:p>
        </p:txBody>
      </p:sp>
      <p:sp>
        <p:nvSpPr>
          <p:cNvPr id="3" name="Subtitle 2"/>
          <p:cNvSpPr>
            <a:spLocks noGrp="1"/>
          </p:cNvSpPr>
          <p:nvPr>
            <p:ph type="subTitle" idx="1"/>
          </p:nvPr>
        </p:nvSpPr>
        <p:spPr>
          <a:xfrm>
            <a:off x="539552" y="1772816"/>
            <a:ext cx="7992888" cy="4896544"/>
          </a:xfrm>
        </p:spPr>
        <p:txBody>
          <a:bodyPr/>
          <a:lstStyle/>
          <a:p>
            <a:r>
              <a:rPr lang="en-GB" sz="2000" dirty="0" smtClean="0"/>
              <a:t>International </a:t>
            </a:r>
            <a:r>
              <a:rPr lang="en-GB" sz="2000" dirty="0"/>
              <a:t>students undertake huge risks when they go abroad to study. They leave their own safety nets of friends and family for a new country, often having to adjust to a new language and culture. Countries such as the UK – the second largest host of international students, after the USA - have a duty of care to international students to provide support when things go wrong.</a:t>
            </a:r>
            <a:endParaRPr lang="en-US" sz="2000" b="1" dirty="0"/>
          </a:p>
          <a:p>
            <a:r>
              <a:rPr lang="en-GB" sz="2000" dirty="0"/>
              <a:t> </a:t>
            </a:r>
            <a:endParaRPr lang="en-US" sz="2000" b="1" dirty="0"/>
          </a:p>
          <a:p>
            <a:r>
              <a:rPr lang="en-GB" sz="2000" dirty="0"/>
              <a:t>It is widely recognised that foreign students bring significant benefits to Britain. </a:t>
            </a:r>
            <a:endParaRPr lang="en-GB" sz="2000" dirty="0" smtClean="0"/>
          </a:p>
          <a:p>
            <a:endParaRPr lang="en-GB" sz="2000" dirty="0"/>
          </a:p>
          <a:p>
            <a:r>
              <a:rPr lang="en-GB" sz="2000" dirty="0" smtClean="0"/>
              <a:t>Yet when a university or college loses their licence to teach international students, the students have 60 days to find a new place to study – with no right to refunds or </a:t>
            </a:r>
          </a:p>
          <a:p>
            <a:r>
              <a:rPr lang="en-GB" sz="2000" dirty="0" smtClean="0"/>
              <a:t>recourse.</a:t>
            </a:r>
            <a:endParaRPr lang="en-GB" sz="2000" dirty="0"/>
          </a:p>
          <a:p>
            <a:endParaRPr lang="en-GB" sz="1400" dirty="0"/>
          </a:p>
          <a:p>
            <a:endParaRPr lang="en-GB" sz="1400" dirty="0"/>
          </a:p>
        </p:txBody>
      </p:sp>
    </p:spTree>
    <p:extLst>
      <p:ext uri="{BB962C8B-B14F-4D97-AF65-F5344CB8AC3E}">
        <p14:creationId xmlns:p14="http://schemas.microsoft.com/office/powerpoint/2010/main" val="3605921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Why are we asking for this?</a:t>
            </a:r>
            <a:endParaRPr lang="en-GB" dirty="0"/>
          </a:p>
        </p:txBody>
      </p:sp>
      <p:sp>
        <p:nvSpPr>
          <p:cNvPr id="3" name="Subtitle 2"/>
          <p:cNvSpPr>
            <a:spLocks noGrp="1"/>
          </p:cNvSpPr>
          <p:nvPr>
            <p:ph type="subTitle" idx="1"/>
          </p:nvPr>
        </p:nvSpPr>
        <p:spPr>
          <a:xfrm>
            <a:off x="539552" y="1772816"/>
            <a:ext cx="8604448" cy="1296144"/>
          </a:xfrm>
        </p:spPr>
        <p:txBody>
          <a:bodyPr/>
          <a:lstStyle/>
          <a:p>
            <a:r>
              <a:rPr lang="en-GB" dirty="0" smtClean="0"/>
              <a:t>Conflicts (such as Syria, Iraq, Palestine and others.</a:t>
            </a:r>
            <a:endParaRPr lang="en-GB" dirty="0"/>
          </a:p>
          <a:p>
            <a:r>
              <a:rPr lang="en-GB" dirty="0" smtClean="0"/>
              <a:t>Current Sponsorship Crisis – over 12,000 current students expected to find a new place to study.</a:t>
            </a:r>
            <a:endParaRPr lang="en-GB" dirty="0"/>
          </a:p>
          <a:p>
            <a:endParaRPr lang="en-GB" dirty="0"/>
          </a:p>
        </p:txBody>
      </p:sp>
      <p:sp>
        <p:nvSpPr>
          <p:cNvPr id="4" name="TextBox 3"/>
          <p:cNvSpPr txBox="1"/>
          <p:nvPr/>
        </p:nvSpPr>
        <p:spPr>
          <a:xfrm>
            <a:off x="520757" y="2780928"/>
            <a:ext cx="6643531" cy="4278094"/>
          </a:xfrm>
          <a:prstGeom prst="rect">
            <a:avLst/>
          </a:prstGeom>
          <a:noFill/>
        </p:spPr>
        <p:txBody>
          <a:bodyPr wrap="square" rtlCol="0">
            <a:spAutoFit/>
          </a:bodyPr>
          <a:lstStyle/>
          <a:p>
            <a:endParaRPr lang="en-US" b="1" dirty="0"/>
          </a:p>
          <a:p>
            <a:r>
              <a:rPr lang="en-GB" sz="2000" b="1" dirty="0"/>
              <a:t>A note on existing hardship provisions…</a:t>
            </a:r>
            <a:endParaRPr lang="en-US" sz="2000" b="1" dirty="0"/>
          </a:p>
          <a:p>
            <a:r>
              <a:rPr lang="en-GB" dirty="0"/>
              <a:t>Currently, there is no legal requirement that universities provide financial assistance to international students, while there are requirements for domestic students.  </a:t>
            </a:r>
          </a:p>
          <a:p>
            <a:r>
              <a:rPr lang="en-GB" dirty="0"/>
              <a:t>The 2014 NUS report found that 65% of HE institutions had a specific hardship fund for international students, and only 33% had a specific fund for a large scale crisis such as the conflict in Syria. Where they exist, hardship funds tend to be extremely underfunded.  On average institutions allocated a total of £31,000 annually to hardship funds, spending just £8.40 per international student on hardship funding.  </a:t>
            </a:r>
            <a:endParaRPr lang="en-US" dirty="0"/>
          </a:p>
          <a:p>
            <a:endParaRPr lang="en-GB" dirty="0"/>
          </a:p>
        </p:txBody>
      </p:sp>
    </p:spTree>
    <p:extLst>
      <p:ext uri="{BB962C8B-B14F-4D97-AF65-F5344CB8AC3E}">
        <p14:creationId xmlns:p14="http://schemas.microsoft.com/office/powerpoint/2010/main" val="1146648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1" descr="NEW Brand PPT divider heading 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txBox="1">
            <a:spLocks/>
          </p:cNvSpPr>
          <p:nvPr/>
        </p:nvSpPr>
        <p:spPr bwMode="auto">
          <a:xfrm>
            <a:off x="179512" y="2124074"/>
            <a:ext cx="8229600" cy="317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New Deal for Global Mobility:</a:t>
            </a:r>
          </a:p>
          <a:p>
            <a:pPr eaLnBrk="1" hangingPunct="1"/>
            <a:endParaRPr lang="en-US" sz="3200" dirty="0" smtClean="0">
              <a:solidFill>
                <a:schemeClr val="bg1"/>
              </a:solidFill>
              <a:latin typeface="Verdana" charset="0"/>
              <a:cs typeface="Verdana" charset="0"/>
            </a:endParaRPr>
          </a:p>
          <a:p>
            <a:pPr eaLnBrk="1" hangingPunct="1"/>
            <a:r>
              <a:rPr lang="en-US" sz="3200" dirty="0" smtClean="0">
                <a:solidFill>
                  <a:schemeClr val="bg1"/>
                </a:solidFill>
                <a:latin typeface="Verdana" charset="0"/>
                <a:cs typeface="Verdana" charset="0"/>
              </a:rPr>
              <a:t>No more Net migration targets</a:t>
            </a:r>
            <a:endParaRPr lang="en-US" sz="3200" dirty="0">
              <a:solidFill>
                <a:schemeClr val="bg1"/>
              </a:solidFill>
              <a:latin typeface="Verdana" charset="0"/>
              <a:cs typeface="Verdana" charset="0"/>
            </a:endParaRPr>
          </a:p>
        </p:txBody>
      </p:sp>
    </p:spTree>
    <p:extLst>
      <p:ext uri="{BB962C8B-B14F-4D97-AF65-F5344CB8AC3E}">
        <p14:creationId xmlns:p14="http://schemas.microsoft.com/office/powerpoint/2010/main" val="882395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will this session cover?</a:t>
            </a:r>
            <a:endParaRPr lang="en-GB" dirty="0"/>
          </a:p>
        </p:txBody>
      </p:sp>
      <p:sp>
        <p:nvSpPr>
          <p:cNvPr id="3" name="Subtitle 2"/>
          <p:cNvSpPr>
            <a:spLocks noGrp="1"/>
          </p:cNvSpPr>
          <p:nvPr>
            <p:ph type="subTitle" idx="1"/>
          </p:nvPr>
        </p:nvSpPr>
        <p:spPr>
          <a:xfrm>
            <a:off x="403072" y="1484784"/>
            <a:ext cx="7992888" cy="4896544"/>
          </a:xfrm>
        </p:spPr>
        <p:txBody>
          <a:bodyPr/>
          <a:lstStyle/>
          <a:p>
            <a:pPr marL="457200" indent="-457200">
              <a:buAutoNum type="arabicParenR"/>
            </a:pPr>
            <a:r>
              <a:rPr lang="en-GB" dirty="0"/>
              <a:t>The International Student Experience</a:t>
            </a:r>
          </a:p>
          <a:p>
            <a:pPr marL="914400" lvl="1" indent="-457200" algn="l">
              <a:buFont typeface="+mj-lt"/>
              <a:buAutoNum type="alphaUcPeriod"/>
            </a:pPr>
            <a:r>
              <a:rPr lang="en-GB" sz="2000" dirty="0"/>
              <a:t>What are the national issues shared by many international students?</a:t>
            </a:r>
          </a:p>
          <a:p>
            <a:pPr marL="914400" lvl="1" indent="-457200" algn="l">
              <a:buFont typeface="+mj-lt"/>
              <a:buAutoNum type="alphaUcPeriod"/>
            </a:pPr>
            <a:r>
              <a:rPr lang="en-GB" sz="2000" dirty="0"/>
              <a:t>What are the educational issues faced by international students?</a:t>
            </a:r>
          </a:p>
          <a:p>
            <a:pPr marL="914400" lvl="1" indent="-457200" algn="l">
              <a:buFont typeface="+mj-lt"/>
              <a:buAutoNum type="alphaUcPeriod"/>
            </a:pPr>
            <a:r>
              <a:rPr lang="en-GB" sz="2000" dirty="0"/>
              <a:t>What are the student experience issues faced by international students?</a:t>
            </a:r>
          </a:p>
          <a:p>
            <a:endParaRPr lang="en-GB" dirty="0" smtClean="0"/>
          </a:p>
          <a:p>
            <a:pPr marL="457200" indent="-457200">
              <a:buAutoNum type="arabicParenR"/>
            </a:pPr>
            <a:r>
              <a:rPr lang="en-GB" dirty="0" smtClean="0"/>
              <a:t>Internationalisation</a:t>
            </a:r>
            <a:r>
              <a:rPr lang="en-GB" dirty="0" smtClean="0"/>
              <a:t>:</a:t>
            </a:r>
          </a:p>
          <a:p>
            <a:pPr marL="914400" lvl="1" indent="-457200" algn="l">
              <a:buFont typeface="+mj-lt"/>
              <a:buAutoNum type="alphaUcPeriod"/>
            </a:pPr>
            <a:r>
              <a:rPr lang="en-GB" sz="2000" dirty="0" smtClean="0"/>
              <a:t>What does it mean to be an “internationalised SU”?</a:t>
            </a:r>
          </a:p>
          <a:p>
            <a:pPr marL="914400" lvl="1" indent="-457200" algn="l">
              <a:buFont typeface="+mj-lt"/>
              <a:buAutoNum type="alphaUcPeriod"/>
            </a:pPr>
            <a:r>
              <a:rPr lang="en-GB" sz="2000" dirty="0" smtClean="0"/>
              <a:t>How do we become an internationalised SU?</a:t>
            </a:r>
          </a:p>
          <a:p>
            <a:pPr marL="914400" lvl="1" indent="-457200" algn="l">
              <a:buFont typeface="+mj-lt"/>
              <a:buAutoNum type="alphaUcPeriod"/>
            </a:pPr>
            <a:r>
              <a:rPr lang="en-GB" sz="2000" dirty="0" smtClean="0"/>
              <a:t>How do we use the Internationalise your Students'’ Union Toolkit</a:t>
            </a:r>
          </a:p>
          <a:p>
            <a:pPr marL="914400" lvl="1" indent="-457200" algn="l">
              <a:buAutoNum type="alphaUcPeriod"/>
            </a:pPr>
            <a:endParaRPr lang="en-GB" dirty="0"/>
          </a:p>
          <a:p>
            <a:endParaRPr lang="en-GB" sz="1600" dirty="0" smtClean="0"/>
          </a:p>
          <a:p>
            <a:endParaRPr lang="en-GB" sz="1600" dirty="0"/>
          </a:p>
        </p:txBody>
      </p:sp>
    </p:spTree>
    <p:extLst>
      <p:ext uri="{BB962C8B-B14F-4D97-AF65-F5344CB8AC3E}">
        <p14:creationId xmlns:p14="http://schemas.microsoft.com/office/powerpoint/2010/main" val="1108019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 new deal for global mobility</a:t>
            </a:r>
          </a:p>
        </p:txBody>
      </p:sp>
      <p:sp>
        <p:nvSpPr>
          <p:cNvPr id="3" name="Subtitle 2"/>
          <p:cNvSpPr>
            <a:spLocks noGrp="1"/>
          </p:cNvSpPr>
          <p:nvPr>
            <p:ph type="subTitle" idx="1"/>
          </p:nvPr>
        </p:nvSpPr>
        <p:spPr/>
        <p:txBody>
          <a:bodyPr/>
          <a:lstStyle/>
          <a:p>
            <a:r>
              <a:rPr lang="en-GB" b="1" dirty="0"/>
              <a:t>Ask:</a:t>
            </a:r>
            <a:r>
              <a:rPr lang="en-GB" dirty="0"/>
              <a:t> NUS doesn’t only want international students to be taken out of net migration figures; we want to scrap net migration figures all together. </a:t>
            </a:r>
            <a:endParaRPr lang="en-GB" dirty="0" smtClean="0"/>
          </a:p>
          <a:p>
            <a:endParaRPr lang="en-GB" dirty="0"/>
          </a:p>
          <a:p>
            <a:pPr algn="ctr"/>
            <a:r>
              <a:rPr lang="en-GB" dirty="0"/>
              <a:t>We want political parties to put an end to playing politics with our world-leading education system.   The use of a net migration target is a blunt and ineffective tool that ignores the real benefit that people coming to Britain can </a:t>
            </a:r>
            <a:r>
              <a:rPr lang="en-GB" dirty="0" smtClean="0"/>
              <a:t>bring, to Britain and to those coming here. </a:t>
            </a:r>
            <a:endParaRPr lang="en-US" dirty="0"/>
          </a:p>
          <a:p>
            <a:endParaRPr lang="en-GB" dirty="0"/>
          </a:p>
        </p:txBody>
      </p:sp>
    </p:spTree>
    <p:extLst>
      <p:ext uri="{BB962C8B-B14F-4D97-AF65-F5344CB8AC3E}">
        <p14:creationId xmlns:p14="http://schemas.microsoft.com/office/powerpoint/2010/main" val="150334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What is the net migration target?</a:t>
            </a:r>
            <a:r>
              <a:rPr lang="en-US" b="1" dirty="0"/>
              <a:t/>
            </a:r>
            <a:br>
              <a:rPr lang="en-US" b="1" dirty="0"/>
            </a:br>
            <a:endParaRPr lang="en-GB" dirty="0"/>
          </a:p>
        </p:txBody>
      </p:sp>
      <p:sp>
        <p:nvSpPr>
          <p:cNvPr id="3" name="Subtitle 2"/>
          <p:cNvSpPr>
            <a:spLocks noGrp="1"/>
          </p:cNvSpPr>
          <p:nvPr>
            <p:ph type="subTitle" idx="1"/>
          </p:nvPr>
        </p:nvSpPr>
        <p:spPr>
          <a:xfrm>
            <a:off x="539552" y="1484784"/>
            <a:ext cx="7992888" cy="936104"/>
          </a:xfrm>
        </p:spPr>
        <p:txBody>
          <a:bodyPr/>
          <a:lstStyle/>
          <a:p>
            <a:r>
              <a:rPr lang="en-GB" sz="1600" dirty="0" smtClean="0"/>
              <a:t>Net </a:t>
            </a:r>
            <a:r>
              <a:rPr lang="en-GB" sz="1600" dirty="0"/>
              <a:t>migration to the UK is calculated as the difference between the number of people entering the country and the number leaving. Therefore, reducing net migration means reducing immigration, increasing emigration – or both. The target applies to all immigrants and emigrants, including British citizens and those from other countries in the EU.  </a:t>
            </a:r>
            <a:endParaRPr lang="en-US" sz="1600" b="1" dirty="0"/>
          </a:p>
          <a:p>
            <a:endParaRPr lang="en-US" sz="1600" b="1" dirty="0"/>
          </a:p>
          <a:p>
            <a:r>
              <a:rPr lang="en-GB" sz="1800" b="1" dirty="0"/>
              <a:t>How is the government attempting to meet this target?</a:t>
            </a:r>
            <a:endParaRPr lang="en-US" sz="1800" dirty="0"/>
          </a:p>
          <a:p>
            <a:r>
              <a:rPr lang="en-GB" sz="1600" dirty="0"/>
              <a:t>The government is way off track to meet its target.  In August 2014, 9 months before the ‘deadline’ of the next general election, it was announced that net migration into the UK increased by more than 38% to 243,000 in 2013-14.</a:t>
            </a:r>
            <a:endParaRPr lang="en-US" sz="1600" dirty="0"/>
          </a:p>
          <a:p>
            <a:r>
              <a:rPr lang="en-GB" sz="1600" dirty="0"/>
              <a:t> </a:t>
            </a:r>
            <a:endParaRPr lang="en-US" sz="1600" dirty="0"/>
          </a:p>
          <a:p>
            <a:r>
              <a:rPr lang="en-GB" sz="1600" dirty="0"/>
              <a:t>EU citizens </a:t>
            </a:r>
            <a:r>
              <a:rPr lang="en-GB" sz="1600" dirty="0" smtClean="0"/>
              <a:t>accounted </a:t>
            </a:r>
            <a:r>
              <a:rPr lang="en-GB" sz="1600" dirty="0"/>
              <a:t>for two-thirds of this increase.  However, the UK’s membership of the European Union requires that all citizens can travel, live and work freely across EU states, so their movement is beyond government control</a:t>
            </a:r>
            <a:r>
              <a:rPr lang="en-GB" sz="1600" dirty="0" smtClean="0"/>
              <a:t>. (There are as many “Brits” in Europe as there are Europeans in Britain.)</a:t>
            </a:r>
            <a:endParaRPr lang="en-US" sz="1600" dirty="0"/>
          </a:p>
          <a:p>
            <a:r>
              <a:rPr lang="en-GB" sz="1600" dirty="0"/>
              <a:t> </a:t>
            </a:r>
            <a:endParaRPr lang="en-US" sz="1600" dirty="0"/>
          </a:p>
          <a:p>
            <a:r>
              <a:rPr lang="en-GB" sz="1600" dirty="0"/>
              <a:t>International students are seen as one of the ‘easy hits’.</a:t>
            </a:r>
            <a:endParaRPr lang="en-US" sz="1600" dirty="0"/>
          </a:p>
          <a:p>
            <a:endParaRPr lang="en-GB" sz="1600" dirty="0"/>
          </a:p>
        </p:txBody>
      </p:sp>
    </p:spTree>
    <p:extLst>
      <p:ext uri="{BB962C8B-B14F-4D97-AF65-F5344CB8AC3E}">
        <p14:creationId xmlns:p14="http://schemas.microsoft.com/office/powerpoint/2010/main" val="4004784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2"/>
            <a:ext cx="7988300" cy="1008111"/>
          </a:xfrm>
        </p:spPr>
        <p:txBody>
          <a:bodyPr/>
          <a:lstStyle/>
          <a:p>
            <a:r>
              <a:rPr lang="en-GB" b="1" dirty="0"/>
              <a:t>The benefits of immigration to Britain</a:t>
            </a:r>
            <a:r>
              <a:rPr lang="en-US" b="1" dirty="0"/>
              <a:t/>
            </a:r>
            <a:br>
              <a:rPr lang="en-US" b="1" dirty="0"/>
            </a:br>
            <a:endParaRPr lang="en-GB" dirty="0"/>
          </a:p>
        </p:txBody>
      </p:sp>
      <p:sp>
        <p:nvSpPr>
          <p:cNvPr id="3" name="Subtitle 2"/>
          <p:cNvSpPr>
            <a:spLocks noGrp="1"/>
          </p:cNvSpPr>
          <p:nvPr>
            <p:ph type="subTitle" idx="1"/>
          </p:nvPr>
        </p:nvSpPr>
        <p:spPr>
          <a:xfrm>
            <a:off x="539552" y="1772816"/>
            <a:ext cx="7992888" cy="4320480"/>
          </a:xfrm>
        </p:spPr>
        <p:txBody>
          <a:bodyPr/>
          <a:lstStyle/>
          <a:p>
            <a:r>
              <a:rPr lang="en-GB" sz="1800" dirty="0" smtClean="0"/>
              <a:t>Various </a:t>
            </a:r>
            <a:r>
              <a:rPr lang="en-GB" sz="1800" dirty="0"/>
              <a:t>studies have already shown that immigrants, and </a:t>
            </a:r>
            <a:r>
              <a:rPr lang="en-GB" sz="1800" dirty="0" smtClean="0"/>
              <a:t>international </a:t>
            </a:r>
            <a:r>
              <a:rPr lang="en-GB" sz="1800" dirty="0"/>
              <a:t>students in particular, bring over-all benefit to Britain.  Setting a target for net migration is guided purely by a misguided ideology. </a:t>
            </a:r>
            <a:endParaRPr lang="en-US" sz="1800" dirty="0"/>
          </a:p>
          <a:p>
            <a:r>
              <a:rPr lang="en-GB" sz="1800" dirty="0"/>
              <a:t> </a:t>
            </a:r>
            <a:endParaRPr lang="en-US" sz="1800" dirty="0"/>
          </a:p>
          <a:p>
            <a:r>
              <a:rPr lang="en-GB" b="1" dirty="0"/>
              <a:t>Existing proposals for change</a:t>
            </a:r>
            <a:endParaRPr lang="en-US" dirty="0"/>
          </a:p>
          <a:p>
            <a:r>
              <a:rPr lang="en-GB" sz="1800" b="1" dirty="0"/>
              <a:t> </a:t>
            </a:r>
            <a:endParaRPr lang="en-US" sz="1800" dirty="0"/>
          </a:p>
          <a:p>
            <a:r>
              <a:rPr lang="en-GB" sz="1800" dirty="0"/>
              <a:t>The think tank British Future has called for international students to be removed from the overall migrant figures, and therefore for students to be unaffected by the migration cap.</a:t>
            </a:r>
            <a:endParaRPr lang="en-US" sz="1800" dirty="0"/>
          </a:p>
          <a:p>
            <a:r>
              <a:rPr lang="en-GB" sz="1800" dirty="0"/>
              <a:t> </a:t>
            </a:r>
            <a:endParaRPr lang="en-US" sz="1800" dirty="0"/>
          </a:p>
          <a:p>
            <a:r>
              <a:rPr lang="en-GB" sz="1800" dirty="0"/>
              <a:t>Others have gone further, including the Conservative MP Mark Field, National Association of Schoolmasters Union of Women Teachers and media outlets including the Financial Times, all calling for the migrant cap to be scrapped altogether.</a:t>
            </a:r>
            <a:endParaRPr lang="en-US" sz="1800" dirty="0"/>
          </a:p>
          <a:p>
            <a:endParaRPr lang="en-GB" sz="1800" dirty="0"/>
          </a:p>
        </p:txBody>
      </p:sp>
    </p:spTree>
    <p:extLst>
      <p:ext uri="{BB962C8B-B14F-4D97-AF65-F5344CB8AC3E}">
        <p14:creationId xmlns:p14="http://schemas.microsoft.com/office/powerpoint/2010/main" val="1817131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Discussion</a:t>
            </a:r>
            <a:endParaRPr lang="en-GB" dirty="0"/>
          </a:p>
        </p:txBody>
      </p:sp>
      <p:sp>
        <p:nvSpPr>
          <p:cNvPr id="3" name="Subtitle 2"/>
          <p:cNvSpPr>
            <a:spLocks noGrp="1"/>
          </p:cNvSpPr>
          <p:nvPr>
            <p:ph type="subTitle" idx="1"/>
          </p:nvPr>
        </p:nvSpPr>
        <p:spPr/>
        <p:txBody>
          <a:bodyPr/>
          <a:lstStyle/>
          <a:p>
            <a:r>
              <a:rPr lang="en-GB" sz="2000" dirty="0" smtClean="0"/>
              <a:t>Which of the election asks are you most interested in discussing?</a:t>
            </a:r>
          </a:p>
          <a:p>
            <a:r>
              <a:rPr lang="en-GB" dirty="0" smtClean="0"/>
              <a:t>In Groups discuss:</a:t>
            </a:r>
          </a:p>
          <a:p>
            <a:r>
              <a:rPr lang="en-GB" sz="2000" dirty="0" smtClean="0"/>
              <a:t>How would you pitch this ask to students (Home, EU and Non-EU)?</a:t>
            </a:r>
          </a:p>
          <a:p>
            <a:endParaRPr lang="en-GB" sz="2000" dirty="0" smtClean="0"/>
          </a:p>
          <a:p>
            <a:r>
              <a:rPr lang="en-GB" sz="2000" dirty="0" smtClean="0"/>
              <a:t>You have 30 seconds to convince a general election candidate to talk to you about this ask – what would you say?</a:t>
            </a:r>
          </a:p>
          <a:p>
            <a:endParaRPr lang="en-GB" sz="2000" dirty="0" smtClean="0"/>
          </a:p>
          <a:p>
            <a:r>
              <a:rPr lang="en-GB" sz="2000" dirty="0" smtClean="0"/>
              <a:t>What activities would you undertake to engage both students as voters and the wider community or candidates in this ask</a:t>
            </a:r>
            <a:r>
              <a:rPr lang="en-GB" sz="1800" dirty="0" smtClean="0"/>
              <a:t>?</a:t>
            </a:r>
            <a:endParaRPr lang="en-GB" sz="1800" dirty="0"/>
          </a:p>
        </p:txBody>
      </p:sp>
    </p:spTree>
    <p:extLst>
      <p:ext uri="{BB962C8B-B14F-4D97-AF65-F5344CB8AC3E}">
        <p14:creationId xmlns:p14="http://schemas.microsoft.com/office/powerpoint/2010/main" val="3693372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1" descr="NEW Brand PPT divider heading 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9"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txBox="1">
            <a:spLocks/>
          </p:cNvSpPr>
          <p:nvPr/>
        </p:nvSpPr>
        <p:spPr bwMode="auto">
          <a:xfrm>
            <a:off x="179512" y="2124074"/>
            <a:ext cx="8229600" cy="317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rgbClr val="FFFFFF"/>
                </a:solidFill>
                <a:latin typeface="Verdana" charset="0"/>
                <a:cs typeface="Verdana" charset="0"/>
              </a:rPr>
              <a:t>Fixed Fees for International Students</a:t>
            </a:r>
          </a:p>
          <a:p>
            <a:pPr eaLnBrk="1" hangingPunct="1"/>
            <a:endParaRPr lang="en-US" sz="3200" dirty="0" smtClean="0">
              <a:solidFill>
                <a:srgbClr val="FFFFFF"/>
              </a:solidFill>
              <a:latin typeface="Verdana" charset="0"/>
              <a:cs typeface="Verdana" charset="0"/>
            </a:endParaRPr>
          </a:p>
          <a:p>
            <a:pPr eaLnBrk="1" hangingPunct="1"/>
            <a:r>
              <a:rPr lang="en-US" sz="3200" dirty="0" smtClean="0">
                <a:solidFill>
                  <a:srgbClr val="FFFFFF"/>
                </a:solidFill>
                <a:latin typeface="Verdana" charset="0"/>
                <a:cs typeface="Verdana" charset="0"/>
              </a:rPr>
              <a:t>Creating a Fair Fee system for international students</a:t>
            </a:r>
            <a:endParaRPr lang="en-US" sz="3200" dirty="0">
              <a:solidFill>
                <a:srgbClr val="FFFFFF"/>
              </a:solidFill>
              <a:latin typeface="Verdana" charset="0"/>
              <a:cs typeface="Verdana" charset="0"/>
            </a:endParaRPr>
          </a:p>
        </p:txBody>
      </p:sp>
    </p:spTree>
    <p:extLst>
      <p:ext uri="{BB962C8B-B14F-4D97-AF65-F5344CB8AC3E}">
        <p14:creationId xmlns:p14="http://schemas.microsoft.com/office/powerpoint/2010/main" val="1730113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1" descr="NEW Brand PPT divider heading 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txBox="1">
            <a:spLocks/>
          </p:cNvSpPr>
          <p:nvPr/>
        </p:nvSpPr>
        <p:spPr bwMode="auto">
          <a:xfrm>
            <a:off x="179512" y="206692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3200" dirty="0">
                <a:solidFill>
                  <a:schemeClr val="bg1"/>
                </a:solidFill>
              </a:rPr>
              <a:t>Our fixed fees campaign has one simple goal: to abolish in-course fee increases</a:t>
            </a:r>
            <a:r>
              <a:rPr lang="en-GB" sz="3200" dirty="0" smtClean="0">
                <a:solidFill>
                  <a:schemeClr val="bg1"/>
                </a:solidFill>
              </a:rPr>
              <a:t>.</a:t>
            </a:r>
          </a:p>
          <a:p>
            <a:endParaRPr lang="en-GB" sz="3200" dirty="0">
              <a:solidFill>
                <a:schemeClr val="bg1"/>
              </a:solidFill>
            </a:endParaRPr>
          </a:p>
          <a:p>
            <a:r>
              <a:rPr lang="en-GB" sz="3200" b="1" dirty="0">
                <a:solidFill>
                  <a:schemeClr val="bg1"/>
                </a:solidFill>
              </a:rPr>
              <a:t>We want a </a:t>
            </a:r>
            <a:r>
              <a:rPr lang="en-GB" sz="3200" b="1" dirty="0" smtClean="0">
                <a:solidFill>
                  <a:schemeClr val="bg1"/>
                </a:solidFill>
              </a:rPr>
              <a:t>fixed-fee </a:t>
            </a:r>
            <a:r>
              <a:rPr lang="en-GB" sz="3200" b="1" dirty="0">
                <a:solidFill>
                  <a:schemeClr val="bg1"/>
                </a:solidFill>
              </a:rPr>
              <a:t>guarantee for all international students.</a:t>
            </a:r>
            <a:endParaRPr lang="en-GB" sz="3200" dirty="0">
              <a:solidFill>
                <a:schemeClr val="bg1"/>
              </a:solidFill>
            </a:endParaRPr>
          </a:p>
        </p:txBody>
      </p:sp>
    </p:spTree>
    <p:extLst>
      <p:ext uri="{BB962C8B-B14F-4D97-AF65-F5344CB8AC3E}">
        <p14:creationId xmlns:p14="http://schemas.microsoft.com/office/powerpoint/2010/main" val="1198048260"/>
      </p:ext>
    </p:extLst>
  </p:cSld>
  <p:clrMapOvr>
    <a:masterClrMapping/>
  </p:clrMapOvr>
  <p:transition spd="slow" advTm="7467">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Policy Principles</a:t>
            </a:r>
            <a:endParaRPr lang="en-GB" dirty="0"/>
          </a:p>
        </p:txBody>
      </p:sp>
      <p:sp>
        <p:nvSpPr>
          <p:cNvPr id="5" name="Rectangle 4"/>
          <p:cNvSpPr/>
          <p:nvPr/>
        </p:nvSpPr>
        <p:spPr>
          <a:xfrm>
            <a:off x="266524" y="1844826"/>
            <a:ext cx="8640960" cy="4524315"/>
          </a:xfrm>
          <a:prstGeom prst="rect">
            <a:avLst/>
          </a:prstGeom>
        </p:spPr>
        <p:txBody>
          <a:bodyPr wrap="square">
            <a:spAutoFit/>
          </a:bodyPr>
          <a:lstStyle/>
          <a:p>
            <a:r>
              <a:rPr lang="en-GB" sz="1600" b="1" dirty="0"/>
              <a:t>No surprises</a:t>
            </a:r>
          </a:p>
          <a:p>
            <a:r>
              <a:rPr lang="en-GB" sz="1600" dirty="0"/>
              <a:t>The cost of a programme must be clear to students from the outset. Not only should students understand in-course costs, but they should know the tuition fee levels for the entire award</a:t>
            </a:r>
            <a:r>
              <a:rPr lang="en-GB" sz="1600" dirty="0" smtClean="0"/>
              <a:t>.</a:t>
            </a:r>
          </a:p>
          <a:p>
            <a:endParaRPr lang="en-GB" sz="1600" dirty="0"/>
          </a:p>
          <a:p>
            <a:r>
              <a:rPr lang="en-GB" sz="1600" dirty="0"/>
              <a:t> </a:t>
            </a:r>
          </a:p>
          <a:p>
            <a:r>
              <a:rPr lang="en-GB" sz="1600" b="1" dirty="0"/>
              <a:t>Fixed Fee Guarantee</a:t>
            </a:r>
          </a:p>
          <a:p>
            <a:r>
              <a:rPr lang="en-GB" sz="1600" dirty="0"/>
              <a:t>The tuition fee that a student pays in the first year of their study should be fixed for the duration of the programme, without any increase, for contiguous years within awards</a:t>
            </a:r>
            <a:r>
              <a:rPr lang="en-GB" sz="1600" dirty="0" smtClean="0"/>
              <a:t>.</a:t>
            </a:r>
          </a:p>
          <a:p>
            <a:endParaRPr lang="en-GB" sz="1600" dirty="0"/>
          </a:p>
          <a:p>
            <a:r>
              <a:rPr lang="en-GB" sz="1600" b="1" dirty="0"/>
              <a:t> </a:t>
            </a:r>
            <a:endParaRPr lang="en-GB" sz="1600" dirty="0"/>
          </a:p>
          <a:p>
            <a:r>
              <a:rPr lang="en-GB" sz="1600" b="1" dirty="0"/>
              <a:t>Interest Rate Guarantee</a:t>
            </a:r>
          </a:p>
          <a:p>
            <a:r>
              <a:rPr lang="en-GB" sz="1600" dirty="0"/>
              <a:t>If the fixed fee guarantee is not possible, as an absolute minimum, fee increases must be limited to the level of inflation. The institution will not reserve the right to increase fees beyond this level, from year to year during a student’s programme.</a:t>
            </a:r>
          </a:p>
          <a:p>
            <a:endParaRPr lang="en-GB" sz="1600" dirty="0"/>
          </a:p>
          <a:p>
            <a:endParaRPr lang="en-GB" sz="1600" dirty="0" smtClean="0"/>
          </a:p>
        </p:txBody>
      </p:sp>
    </p:spTree>
    <p:extLst>
      <p:ext uri="{BB962C8B-B14F-4D97-AF65-F5344CB8AC3E}">
        <p14:creationId xmlns:p14="http://schemas.microsoft.com/office/powerpoint/2010/main" val="1855300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Policy Principles(2)</a:t>
            </a:r>
            <a:endParaRPr lang="en-GB" dirty="0"/>
          </a:p>
        </p:txBody>
      </p:sp>
      <p:sp>
        <p:nvSpPr>
          <p:cNvPr id="3" name="Subtitle 2"/>
          <p:cNvSpPr>
            <a:spLocks noGrp="1"/>
          </p:cNvSpPr>
          <p:nvPr>
            <p:ph type="subTitle" idx="1"/>
          </p:nvPr>
        </p:nvSpPr>
        <p:spPr/>
        <p:txBody>
          <a:bodyPr/>
          <a:lstStyle/>
          <a:p>
            <a:r>
              <a:rPr lang="en-GB" sz="1600" b="1" dirty="0"/>
              <a:t>Governing fee levels</a:t>
            </a:r>
          </a:p>
          <a:p>
            <a:r>
              <a:rPr lang="en-GB" sz="1600" dirty="0"/>
              <a:t>Students’ representatives should be involved in all decisions on fee setting within an institution. Any change in fee levels should be justified, evidenced and transparent.</a:t>
            </a:r>
          </a:p>
          <a:p>
            <a:r>
              <a:rPr lang="en-GB" sz="1600" dirty="0"/>
              <a:t> </a:t>
            </a:r>
          </a:p>
          <a:p>
            <a:r>
              <a:rPr lang="en-GB" sz="1600" b="1" dirty="0"/>
              <a:t>Support and flexibility: the Acts of God and War principle</a:t>
            </a:r>
          </a:p>
          <a:p>
            <a:r>
              <a:rPr lang="en-GB" sz="1600" dirty="0"/>
              <a:t>Sometimes the cost of paying fees increase for reasons beyond the institution’s control, such as with currency crises which impact the exchange rate; additionally environmental emergencies and financial sanctions during times of international conflict can interrupt fee payments. In these circumstances, institutions should pledge to be flexible and supportive in their fee arrangements.</a:t>
            </a:r>
          </a:p>
          <a:p>
            <a:endParaRPr lang="en-GB" sz="1600" dirty="0"/>
          </a:p>
        </p:txBody>
      </p:sp>
    </p:spTree>
    <p:extLst>
      <p:ext uri="{BB962C8B-B14F-4D97-AF65-F5344CB8AC3E}">
        <p14:creationId xmlns:p14="http://schemas.microsoft.com/office/powerpoint/2010/main" val="2822053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Who guarantees fees?</a:t>
            </a:r>
            <a:endParaRPr lang="en-GB" dirty="0"/>
          </a:p>
        </p:txBody>
      </p:sp>
      <p:sp>
        <p:nvSpPr>
          <p:cNvPr id="6" name="Subtitle 5"/>
          <p:cNvSpPr>
            <a:spLocks noGrp="1"/>
          </p:cNvSpPr>
          <p:nvPr>
            <p:ph type="subTitle" idx="1"/>
          </p:nvPr>
        </p:nvSpPr>
        <p:spPr>
          <a:xfrm>
            <a:off x="539552" y="1628800"/>
            <a:ext cx="7992888" cy="648072"/>
          </a:xfrm>
        </p:spPr>
        <p:txBody>
          <a:bodyPr/>
          <a:lstStyle/>
          <a:p>
            <a:r>
              <a:rPr lang="en-GB" dirty="0" smtClean="0"/>
              <a:t>Universities UK: 58% do NOT guarantee fixed-fees</a:t>
            </a:r>
            <a:endParaRPr lang="en-GB" dirty="0"/>
          </a:p>
        </p:txBody>
      </p:sp>
      <p:pic>
        <p:nvPicPr>
          <p:cNvPr id="11" name="Chart 2"/>
          <p:cNvPicPr>
            <a:picLocks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7"/>
          <a:stretch>
            <a:fillRect/>
          </a:stretch>
        </p:blipFill>
        <p:spPr bwMode="auto">
          <a:xfrm>
            <a:off x="1671242" y="3138488"/>
            <a:ext cx="6087442" cy="3314848"/>
          </a:xfrm>
          <a:prstGeom prst="rect">
            <a:avLst/>
          </a:prstGeom>
          <a:noFill/>
          <a:extLst>
            <a:ext uri="{909E8E84-426E-40DD-AFC4-6F175D3DCCD1}">
              <a14:hiddenFill xmlns:a14="http://schemas.microsoft.com/office/drawing/2010/main">
                <a:solidFill>
                  <a:srgbClr val="FFFFFF"/>
                </a:solidFill>
              </a14:hiddenFill>
            </a:ext>
          </a:extLst>
        </p:spPr>
      </p:pic>
      <p:pic>
        <p:nvPicPr>
          <p:cNvPr id="12" name="Chart 1"/>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616" y="2320401"/>
            <a:ext cx="4846476" cy="24755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15617" y="2780930"/>
            <a:ext cx="949299" cy="307777"/>
          </a:xfrm>
          <a:prstGeom prst="rect">
            <a:avLst/>
          </a:prstGeom>
          <a:noFill/>
        </p:spPr>
        <p:txBody>
          <a:bodyPr wrap="none" rtlCol="0">
            <a:spAutoFit/>
          </a:bodyPr>
          <a:lstStyle/>
          <a:p>
            <a:r>
              <a:rPr lang="en-GB" sz="1400" dirty="0" smtClean="0"/>
              <a:t>2012-13</a:t>
            </a:r>
            <a:endParaRPr lang="en-GB" sz="1400" dirty="0"/>
          </a:p>
        </p:txBody>
      </p:sp>
      <p:sp>
        <p:nvSpPr>
          <p:cNvPr id="14" name="TextBox 13"/>
          <p:cNvSpPr txBox="1"/>
          <p:nvPr/>
        </p:nvSpPr>
        <p:spPr>
          <a:xfrm>
            <a:off x="6809385" y="5301210"/>
            <a:ext cx="949299" cy="307777"/>
          </a:xfrm>
          <a:prstGeom prst="rect">
            <a:avLst/>
          </a:prstGeom>
          <a:noFill/>
        </p:spPr>
        <p:txBody>
          <a:bodyPr wrap="none" rtlCol="0">
            <a:spAutoFit/>
          </a:bodyPr>
          <a:lstStyle/>
          <a:p>
            <a:r>
              <a:rPr lang="en-GB" sz="1400" dirty="0" smtClean="0"/>
              <a:t>2013-14</a:t>
            </a:r>
            <a:endParaRPr lang="en-GB" sz="1400" dirty="0"/>
          </a:p>
        </p:txBody>
      </p:sp>
    </p:spTree>
    <p:extLst>
      <p:ext uri="{BB962C8B-B14F-4D97-AF65-F5344CB8AC3E}">
        <p14:creationId xmlns:p14="http://schemas.microsoft.com/office/powerpoint/2010/main" val="4008674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Get the research report</a:t>
            </a:r>
            <a:endParaRPr lang="en-GB" dirty="0"/>
          </a:p>
        </p:txBody>
      </p:sp>
      <p:sp>
        <p:nvSpPr>
          <p:cNvPr id="3" name="Subtitle 2"/>
          <p:cNvSpPr>
            <a:spLocks noGrp="1"/>
          </p:cNvSpPr>
          <p:nvPr>
            <p:ph type="subTitle" idx="1"/>
          </p:nvPr>
        </p:nvSpPr>
        <p:spPr>
          <a:xfrm>
            <a:off x="1" y="5432741"/>
            <a:ext cx="7452320" cy="1424695"/>
          </a:xfrm>
        </p:spPr>
        <p:txBody>
          <a:bodyPr/>
          <a:lstStyle/>
          <a:p>
            <a:r>
              <a:rPr lang="en-GB" dirty="0"/>
              <a:t>http://www.nusconnect.org.uk/news/article/international/NUS-launches-Fix-International-Fees-Campaign/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73" r="45280"/>
          <a:stretch/>
        </p:blipFill>
        <p:spPr bwMode="auto">
          <a:xfrm>
            <a:off x="1691680" y="1412778"/>
            <a:ext cx="4667394" cy="380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224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1" descr="NEW Brand PPT divider heading 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txBox="1">
            <a:spLocks/>
          </p:cNvSpPr>
          <p:nvPr/>
        </p:nvSpPr>
        <p:spPr bwMode="auto">
          <a:xfrm>
            <a:off x="179512" y="2420888"/>
            <a:ext cx="82296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The International Student Experience</a:t>
            </a:r>
            <a:endParaRPr lang="en-US" sz="3200" dirty="0">
              <a:solidFill>
                <a:schemeClr val="bg1"/>
              </a:solidFill>
              <a:latin typeface="Verdana" charset="0"/>
              <a:cs typeface="Verdana" charset="0"/>
            </a:endParaRPr>
          </a:p>
        </p:txBody>
      </p:sp>
    </p:spTree>
    <p:extLst>
      <p:ext uri="{BB962C8B-B14F-4D97-AF65-F5344CB8AC3E}">
        <p14:creationId xmlns:p14="http://schemas.microsoft.com/office/powerpoint/2010/main" val="1987457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1" descr="NEW Brand PPT divider heading 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9"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txBox="1">
            <a:spLocks/>
          </p:cNvSpPr>
          <p:nvPr/>
        </p:nvSpPr>
        <p:spPr bwMode="auto">
          <a:xfrm>
            <a:off x="179512" y="2124074"/>
            <a:ext cx="8229600" cy="317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rgbClr val="FFFFFF"/>
                </a:solidFill>
                <a:latin typeface="Verdana" charset="0"/>
                <a:cs typeface="Verdana" charset="0"/>
              </a:rPr>
              <a:t>International Students in Crisis</a:t>
            </a:r>
            <a:endParaRPr lang="en-US" sz="3200" dirty="0">
              <a:solidFill>
                <a:srgbClr val="FFFFFF"/>
              </a:solidFill>
              <a:latin typeface="Verdana" charset="0"/>
              <a:cs typeface="Verdana" charset="0"/>
            </a:endParaRPr>
          </a:p>
        </p:txBody>
      </p:sp>
    </p:spTree>
    <p:extLst>
      <p:ext uri="{BB962C8B-B14F-4D97-AF65-F5344CB8AC3E}">
        <p14:creationId xmlns:p14="http://schemas.microsoft.com/office/powerpoint/2010/main" val="1350594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altLang="en-US" smtClean="0"/>
              <a:t>When crisis hits…</a:t>
            </a:r>
          </a:p>
        </p:txBody>
      </p:sp>
      <p:sp>
        <p:nvSpPr>
          <p:cNvPr id="26627" name="Content Placeholder 2"/>
          <p:cNvSpPr>
            <a:spLocks noGrp="1"/>
          </p:cNvSpPr>
          <p:nvPr>
            <p:ph idx="1"/>
          </p:nvPr>
        </p:nvSpPr>
        <p:spPr/>
        <p:txBody>
          <a:bodyPr/>
          <a:lstStyle/>
          <a:p>
            <a:pPr eaLnBrk="1" hangingPunct="1"/>
            <a:r>
              <a:rPr lang="en-GB" altLang="en-US" dirty="0" smtClean="0"/>
              <a:t>International students can face a range of crisis:</a:t>
            </a:r>
          </a:p>
          <a:p>
            <a:pPr lvl="1" eaLnBrk="1" hangingPunct="1"/>
            <a:r>
              <a:rPr lang="en-GB" altLang="en-US" dirty="0" smtClean="0"/>
              <a:t>Conflict and Civil war (Iraq, Syria, Palestine &amp; Israel)</a:t>
            </a:r>
          </a:p>
          <a:p>
            <a:pPr lvl="1" eaLnBrk="1" hangingPunct="1"/>
            <a:r>
              <a:rPr lang="en-GB" altLang="en-US" dirty="0" smtClean="0"/>
              <a:t>Natural disaster (Indonesia, Sri Lanka, Haiti) </a:t>
            </a:r>
          </a:p>
          <a:p>
            <a:pPr lvl="1" eaLnBrk="1" hangingPunct="1"/>
            <a:r>
              <a:rPr lang="en-GB" altLang="en-US" dirty="0" smtClean="0"/>
              <a:t>Political upheaval (Libya, Egypt, Zimbabwe)</a:t>
            </a:r>
          </a:p>
          <a:p>
            <a:pPr lvl="1" eaLnBrk="1" hangingPunct="1"/>
            <a:r>
              <a:rPr lang="en-GB" altLang="en-US" dirty="0" smtClean="0"/>
              <a:t>Political mismanagement or partisan politics (Nigeria, Ghana, Venezuela) </a:t>
            </a:r>
          </a:p>
        </p:txBody>
      </p:sp>
    </p:spTree>
    <p:extLst>
      <p:ext uri="{BB962C8B-B14F-4D97-AF65-F5344CB8AC3E}">
        <p14:creationId xmlns:p14="http://schemas.microsoft.com/office/powerpoint/2010/main" val="1442265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GB" altLang="en-US" smtClean="0"/>
              <a:t>Creating a Partnership approach…</a:t>
            </a:r>
          </a:p>
        </p:txBody>
      </p:sp>
      <p:sp>
        <p:nvSpPr>
          <p:cNvPr id="43011" name="Content Placeholder 2"/>
          <p:cNvSpPr>
            <a:spLocks noGrp="1"/>
          </p:cNvSpPr>
          <p:nvPr>
            <p:ph idx="1"/>
          </p:nvPr>
        </p:nvSpPr>
        <p:spPr/>
        <p:txBody>
          <a:bodyPr/>
          <a:lstStyle/>
          <a:p>
            <a:pPr eaLnBrk="1" hangingPunct="1"/>
            <a:r>
              <a:rPr lang="en-GB" altLang="en-US" sz="2400" dirty="0" smtClean="0"/>
              <a:t>When the conflict in Syria started to impact universities and colleges in the UK, most did not assist students, and many of those that did waited until being asked by BIS or their Students’ Union to step in.</a:t>
            </a:r>
          </a:p>
          <a:p>
            <a:pPr eaLnBrk="1" hangingPunct="1"/>
            <a:r>
              <a:rPr lang="en-GB" altLang="en-US" sz="2400" dirty="0" smtClean="0"/>
              <a:t>The conflict in Iraq now sees these students facing a similar situation – and BIS and Students’ Unions need to start all over again.</a:t>
            </a:r>
          </a:p>
          <a:p>
            <a:pPr eaLnBrk="1" hangingPunct="1"/>
            <a:endParaRPr lang="en-GB" altLang="en-US" sz="2400" dirty="0" smtClean="0"/>
          </a:p>
          <a:p>
            <a:pPr eaLnBrk="1" hangingPunct="1"/>
            <a:r>
              <a:rPr lang="en-GB" altLang="en-US" sz="2400" dirty="0" smtClean="0"/>
              <a:t>Wouldn’t it be great if there was a better system….</a:t>
            </a:r>
          </a:p>
          <a:p>
            <a:pPr eaLnBrk="1" hangingPunct="1"/>
            <a:r>
              <a:rPr lang="en-GB" altLang="en-US" sz="2400" dirty="0" smtClean="0"/>
              <a:t>We want to help SU’s build a strategy </a:t>
            </a:r>
          </a:p>
          <a:p>
            <a:pPr marL="0" indent="0" eaLnBrk="1" hangingPunct="1">
              <a:buNone/>
            </a:pPr>
            <a:r>
              <a:rPr lang="en-GB" altLang="en-US" sz="2400" dirty="0" smtClean="0"/>
              <a:t>With universities.</a:t>
            </a:r>
          </a:p>
        </p:txBody>
      </p:sp>
    </p:spTree>
    <p:extLst>
      <p:ext uri="{BB962C8B-B14F-4D97-AF65-F5344CB8AC3E}">
        <p14:creationId xmlns:p14="http://schemas.microsoft.com/office/powerpoint/2010/main" val="383023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GB" altLang="en-US" smtClean="0"/>
              <a:t>A special note on Hardship funds…</a:t>
            </a:r>
          </a:p>
        </p:txBody>
      </p:sp>
      <p:sp>
        <p:nvSpPr>
          <p:cNvPr id="41987" name="Content Placeholder 2"/>
          <p:cNvSpPr>
            <a:spLocks noGrp="1"/>
          </p:cNvSpPr>
          <p:nvPr>
            <p:ph idx="1"/>
          </p:nvPr>
        </p:nvSpPr>
        <p:spPr>
          <a:xfrm>
            <a:off x="628650" y="1389066"/>
            <a:ext cx="8911902" cy="5568326"/>
          </a:xfrm>
        </p:spPr>
        <p:txBody>
          <a:bodyPr/>
          <a:lstStyle/>
          <a:p>
            <a:pPr eaLnBrk="1" hangingPunct="1"/>
            <a:r>
              <a:rPr lang="en-GB" altLang="en-US" sz="2000" dirty="0" smtClean="0"/>
              <a:t>Hardship funds for international students exist in only select universities and colleges</a:t>
            </a:r>
          </a:p>
          <a:p>
            <a:pPr eaLnBrk="1" hangingPunct="1"/>
            <a:r>
              <a:rPr lang="en-GB" altLang="en-US" sz="2000" dirty="0" smtClean="0"/>
              <a:t>More can be done to support international students who face hardship – and both the government and institutions have a role to play.</a:t>
            </a:r>
          </a:p>
          <a:p>
            <a:pPr eaLnBrk="1" hangingPunct="1"/>
            <a:r>
              <a:rPr lang="en-GB" altLang="en-US" sz="2000" dirty="0" smtClean="0"/>
              <a:t>NUS published research in June 2014 outlining the Hardship situation for International Students – </a:t>
            </a:r>
            <a:r>
              <a:rPr lang="en-GB" altLang="en-US" sz="2000" dirty="0" smtClean="0">
                <a:hlinkClick r:id="rId2"/>
              </a:rPr>
              <a:t>www.nusconnect.org.uk/resources/international/Widening-the-Safety-Net-Bringing-Financial-Safety-to-International-Students</a:t>
            </a:r>
            <a:r>
              <a:rPr lang="en-GB" altLang="en-US" sz="2000" dirty="0" smtClean="0"/>
              <a:t> </a:t>
            </a:r>
          </a:p>
          <a:p>
            <a:pPr eaLnBrk="1" hangingPunct="1"/>
            <a:r>
              <a:rPr lang="en-GB" altLang="en-US" sz="2000" dirty="0" smtClean="0"/>
              <a:t>The average UG course costs £12,000 per year.  PG courses can be up to £40,000.  Fees are normally market rate and above the cost of delivery.</a:t>
            </a:r>
          </a:p>
          <a:p>
            <a:r>
              <a:rPr lang="en-GB" altLang="en-US" sz="2000" dirty="0" smtClean="0"/>
              <a:t>The average contribution of a university to create an international students’ hardship fund is </a:t>
            </a:r>
            <a:r>
              <a:rPr lang="en-GB" sz="2000" dirty="0"/>
              <a:t>£8.40 per international student</a:t>
            </a:r>
            <a:endParaRPr lang="en-GB" altLang="en-US" sz="2000" dirty="0" smtClean="0"/>
          </a:p>
        </p:txBody>
      </p:sp>
    </p:spTree>
    <p:extLst>
      <p:ext uri="{BB962C8B-B14F-4D97-AF65-F5344CB8AC3E}">
        <p14:creationId xmlns:p14="http://schemas.microsoft.com/office/powerpoint/2010/main" val="3312315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1" descr="NEW Brand PPT divider heading 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9"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txBox="1">
            <a:spLocks/>
          </p:cNvSpPr>
          <p:nvPr/>
        </p:nvSpPr>
        <p:spPr bwMode="auto">
          <a:xfrm>
            <a:off x="179512" y="2124074"/>
            <a:ext cx="8229600" cy="317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rgbClr val="FFFFFF"/>
                </a:solidFill>
                <a:latin typeface="Verdana" charset="0"/>
                <a:cs typeface="Verdana" charset="0"/>
              </a:rPr>
              <a:t>Housing Guarantors for International Students</a:t>
            </a:r>
            <a:endParaRPr lang="en-US" sz="3200" dirty="0">
              <a:solidFill>
                <a:srgbClr val="FFFFFF"/>
              </a:solidFill>
              <a:latin typeface="Verdana" charset="0"/>
              <a:cs typeface="Verdana" charset="0"/>
            </a:endParaRPr>
          </a:p>
        </p:txBody>
      </p:sp>
    </p:spTree>
    <p:extLst>
      <p:ext uri="{BB962C8B-B14F-4D97-AF65-F5344CB8AC3E}">
        <p14:creationId xmlns:p14="http://schemas.microsoft.com/office/powerpoint/2010/main" val="16671272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Housing Guarantors</a:t>
            </a:r>
            <a:endParaRPr lang="en-GB" dirty="0"/>
          </a:p>
        </p:txBody>
      </p:sp>
      <p:sp>
        <p:nvSpPr>
          <p:cNvPr id="3" name="Subtitle 2"/>
          <p:cNvSpPr>
            <a:spLocks noGrp="1"/>
          </p:cNvSpPr>
          <p:nvPr>
            <p:ph type="subTitle" idx="1"/>
          </p:nvPr>
        </p:nvSpPr>
        <p:spPr>
          <a:xfrm>
            <a:off x="251520" y="1556792"/>
            <a:ext cx="7992888" cy="648072"/>
          </a:xfrm>
        </p:spPr>
        <p:txBody>
          <a:bodyPr/>
          <a:lstStyle/>
          <a:p>
            <a:r>
              <a:rPr lang="en-GB" sz="2000" dirty="0" smtClean="0"/>
              <a:t>What is a housing guarantor?</a:t>
            </a:r>
          </a:p>
          <a:p>
            <a:pPr marL="342900" indent="-342900">
              <a:buFont typeface="Arial" panose="020B0604020202020204" pitchFamily="34" charset="0"/>
              <a:buChar char="•"/>
            </a:pPr>
            <a:r>
              <a:rPr lang="en-GB" sz="2000" dirty="0" smtClean="0"/>
              <a:t>Someone who provides a guarantee that rent, bills and or damage will be covered in private rented accommodation.</a:t>
            </a:r>
          </a:p>
          <a:p>
            <a:pPr marL="342900" indent="-342900">
              <a:buFont typeface="Arial" panose="020B0604020202020204" pitchFamily="34" charset="0"/>
              <a:buChar char="•"/>
            </a:pPr>
            <a:r>
              <a:rPr lang="en-GB" sz="2000" dirty="0" smtClean="0"/>
              <a:t>Often requires a UK resident.</a:t>
            </a:r>
          </a:p>
          <a:p>
            <a:pPr marL="342900" indent="-342900">
              <a:buFont typeface="Arial" panose="020B0604020202020204" pitchFamily="34" charset="0"/>
              <a:buChar char="•"/>
            </a:pPr>
            <a:r>
              <a:rPr lang="en-GB" sz="2000" dirty="0" smtClean="0"/>
              <a:t>EU and non-EU students are unlikely to have this.</a:t>
            </a:r>
          </a:p>
          <a:p>
            <a:pPr marL="342900" indent="-342900">
              <a:buFont typeface="Arial" panose="020B0604020202020204" pitchFamily="34" charset="0"/>
              <a:buChar char="•"/>
            </a:pPr>
            <a:endParaRPr lang="en-GB" sz="2000" dirty="0" smtClean="0"/>
          </a:p>
          <a:p>
            <a:r>
              <a:rPr lang="en-GB" sz="2000" dirty="0" smtClean="0"/>
              <a:t>What can be done?</a:t>
            </a:r>
          </a:p>
          <a:p>
            <a:pPr marL="342900" indent="-342900">
              <a:buFont typeface="Arial" panose="020B0604020202020204" pitchFamily="34" charset="0"/>
              <a:buChar char="•"/>
            </a:pPr>
            <a:r>
              <a:rPr lang="en-GB" sz="2000" dirty="0" smtClean="0"/>
              <a:t>Some unions have campaigned for the university to be the guarantor.</a:t>
            </a:r>
          </a:p>
          <a:p>
            <a:pPr marL="342900" indent="-342900">
              <a:buFont typeface="Arial" panose="020B0604020202020204" pitchFamily="34" charset="0"/>
              <a:buChar char="•"/>
            </a:pPr>
            <a:r>
              <a:rPr lang="en-GB" sz="2000" dirty="0" smtClean="0"/>
              <a:t>Others have used private companies such as Housing Hand.</a:t>
            </a:r>
          </a:p>
          <a:p>
            <a:r>
              <a:rPr lang="en-GB" sz="2000" dirty="0" smtClean="0"/>
              <a:t>Housing How-to – International Students – </a:t>
            </a:r>
          </a:p>
          <a:p>
            <a:r>
              <a:rPr lang="en-GB" sz="2000" dirty="0">
                <a:hlinkClick r:id="rId2"/>
              </a:rPr>
              <a:t>http://www.nusconnect.org.uk/resources/open/housing/HOUSING-HOW-TO-International-Students</a:t>
            </a:r>
            <a:r>
              <a:rPr lang="en-GB" sz="2000" dirty="0" smtClean="0">
                <a:hlinkClick r:id="rId2"/>
              </a:rPr>
              <a:t>/</a:t>
            </a:r>
            <a:r>
              <a:rPr lang="en-GB" sz="2000" dirty="0" smtClean="0"/>
              <a:t> </a:t>
            </a:r>
            <a:endParaRPr lang="en-GB" sz="2000" dirty="0"/>
          </a:p>
        </p:txBody>
      </p:sp>
    </p:spTree>
    <p:extLst>
      <p:ext uri="{BB962C8B-B14F-4D97-AF65-F5344CB8AC3E}">
        <p14:creationId xmlns:p14="http://schemas.microsoft.com/office/powerpoint/2010/main" val="3171792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Discussion</a:t>
            </a:r>
            <a:endParaRPr lang="en-GB" dirty="0"/>
          </a:p>
        </p:txBody>
      </p:sp>
      <p:sp>
        <p:nvSpPr>
          <p:cNvPr id="3" name="Subtitle 2"/>
          <p:cNvSpPr>
            <a:spLocks noGrp="1"/>
          </p:cNvSpPr>
          <p:nvPr>
            <p:ph type="subTitle" idx="1"/>
          </p:nvPr>
        </p:nvSpPr>
        <p:spPr/>
        <p:txBody>
          <a:bodyPr/>
          <a:lstStyle/>
          <a:p>
            <a:r>
              <a:rPr lang="en-GB" sz="2000" dirty="0" smtClean="0"/>
              <a:t>Which of the issues identified are you most interested in discussing?</a:t>
            </a:r>
          </a:p>
          <a:p>
            <a:r>
              <a:rPr lang="en-GB" sz="2000" dirty="0" smtClean="0"/>
              <a:t>Are there other issues you have identified you would like to discuss?</a:t>
            </a:r>
          </a:p>
          <a:p>
            <a:endParaRPr lang="en-GB" sz="2000" dirty="0" smtClean="0"/>
          </a:p>
          <a:p>
            <a:r>
              <a:rPr lang="en-GB" dirty="0" smtClean="0"/>
              <a:t>In Groups discuss:</a:t>
            </a:r>
          </a:p>
          <a:p>
            <a:r>
              <a:rPr lang="en-GB" sz="2000" dirty="0" smtClean="0"/>
              <a:t>Who in your institution would be able to impact this issue (students union included)?</a:t>
            </a:r>
          </a:p>
          <a:p>
            <a:r>
              <a:rPr lang="en-GB" sz="2000" dirty="0" smtClean="0"/>
              <a:t>What actions has your institution/SU already taken?</a:t>
            </a:r>
          </a:p>
          <a:p>
            <a:r>
              <a:rPr lang="en-GB" sz="2000" dirty="0" smtClean="0"/>
              <a:t>How far would you need to go to reach a goal on this issue?</a:t>
            </a:r>
          </a:p>
          <a:p>
            <a:r>
              <a:rPr lang="en-GB" sz="2000" dirty="0" smtClean="0"/>
              <a:t>How would you get international students involved in addressing this issue?</a:t>
            </a:r>
          </a:p>
          <a:p>
            <a:endParaRPr lang="en-GB" sz="1800" dirty="0"/>
          </a:p>
        </p:txBody>
      </p:sp>
    </p:spTree>
    <p:extLst>
      <p:ext uri="{BB962C8B-B14F-4D97-AF65-F5344CB8AC3E}">
        <p14:creationId xmlns:p14="http://schemas.microsoft.com/office/powerpoint/2010/main" val="1087377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1" descr="NEW Brand PPT divider heading 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txBox="1">
            <a:spLocks/>
          </p:cNvSpPr>
          <p:nvPr/>
        </p:nvSpPr>
        <p:spPr bwMode="auto">
          <a:xfrm>
            <a:off x="179512" y="2124074"/>
            <a:ext cx="7560840" cy="317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err="1" smtClean="0">
                <a:solidFill>
                  <a:schemeClr val="bg1"/>
                </a:solidFill>
                <a:latin typeface="Verdana" charset="0"/>
                <a:cs typeface="Verdana" charset="0"/>
              </a:rPr>
              <a:t>Internationalising</a:t>
            </a:r>
            <a:r>
              <a:rPr lang="en-US" sz="3200" dirty="0" smtClean="0">
                <a:solidFill>
                  <a:schemeClr val="bg1"/>
                </a:solidFill>
                <a:latin typeface="Verdana" charset="0"/>
                <a:cs typeface="Verdana" charset="0"/>
              </a:rPr>
              <a:t> your Students’ Union:</a:t>
            </a:r>
          </a:p>
          <a:p>
            <a:pPr marL="457200" indent="-457200" eaLnBrk="1" hangingPunct="1">
              <a:buFont typeface="Arial" panose="020B0604020202020204" pitchFamily="34" charset="0"/>
              <a:buChar char="•"/>
            </a:pPr>
            <a:r>
              <a:rPr lang="en-US" sz="3200" dirty="0" smtClean="0">
                <a:solidFill>
                  <a:schemeClr val="bg1"/>
                </a:solidFill>
                <a:latin typeface="Verdana" charset="0"/>
                <a:cs typeface="Verdana" charset="0"/>
              </a:rPr>
              <a:t>Impacting the international student experience</a:t>
            </a:r>
          </a:p>
          <a:p>
            <a:pPr marL="457200" indent="-457200" eaLnBrk="1" hangingPunct="1">
              <a:buFont typeface="Arial" panose="020B0604020202020204" pitchFamily="34" charset="0"/>
              <a:buChar char="•"/>
            </a:pPr>
            <a:r>
              <a:rPr lang="en-US" sz="3200" dirty="0" smtClean="0">
                <a:solidFill>
                  <a:schemeClr val="bg1"/>
                </a:solidFill>
                <a:latin typeface="Verdana" charset="0"/>
                <a:cs typeface="Verdana" charset="0"/>
              </a:rPr>
              <a:t>Impacting home students </a:t>
            </a:r>
            <a:r>
              <a:rPr lang="en-US" sz="3200" dirty="0" err="1" smtClean="0">
                <a:solidFill>
                  <a:schemeClr val="bg1"/>
                </a:solidFill>
                <a:latin typeface="Verdana" charset="0"/>
                <a:cs typeface="Verdana" charset="0"/>
              </a:rPr>
              <a:t>internationalisation</a:t>
            </a:r>
            <a:r>
              <a:rPr lang="en-US" sz="3200" dirty="0" smtClean="0">
                <a:solidFill>
                  <a:schemeClr val="bg1"/>
                </a:solidFill>
                <a:latin typeface="Verdana" charset="0"/>
                <a:cs typeface="Verdana" charset="0"/>
              </a:rPr>
              <a:t>.</a:t>
            </a:r>
          </a:p>
        </p:txBody>
      </p:sp>
    </p:spTree>
    <p:extLst>
      <p:ext uri="{BB962C8B-B14F-4D97-AF65-F5344CB8AC3E}">
        <p14:creationId xmlns:p14="http://schemas.microsoft.com/office/powerpoint/2010/main" val="283182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251520" y="1772816"/>
            <a:ext cx="8892480" cy="1296144"/>
          </a:xfrm>
        </p:spPr>
        <p:txBody>
          <a:bodyPr/>
          <a:lstStyle/>
          <a:p>
            <a:r>
              <a:rPr lang="en-GB" sz="4400" dirty="0">
                <a:hlinkClick r:id="rId2"/>
              </a:rPr>
              <a:t>http://www.nusconnect.org.uk/internationalisation</a:t>
            </a:r>
            <a:r>
              <a:rPr lang="en-GB" sz="4400" dirty="0" smtClean="0">
                <a:hlinkClick r:id="rId2"/>
              </a:rPr>
              <a:t>/</a:t>
            </a:r>
            <a:r>
              <a:rPr lang="en-GB" sz="4400" dirty="0" smtClean="0"/>
              <a:t> </a:t>
            </a:r>
            <a:endParaRPr lang="en-GB" sz="4400" dirty="0"/>
          </a:p>
        </p:txBody>
      </p:sp>
      <p:sp>
        <p:nvSpPr>
          <p:cNvPr id="4" name="TextBox 3"/>
          <p:cNvSpPr txBox="1"/>
          <p:nvPr/>
        </p:nvSpPr>
        <p:spPr>
          <a:xfrm>
            <a:off x="541784" y="3573016"/>
            <a:ext cx="6550496"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HE Toolkit</a:t>
            </a:r>
          </a:p>
          <a:p>
            <a:pPr marL="285750" indent="-285750">
              <a:buFont typeface="Arial" panose="020B0604020202020204" pitchFamily="34" charset="0"/>
              <a:buChar char="•"/>
            </a:pPr>
            <a:r>
              <a:rPr lang="en-GB" sz="2800" dirty="0" smtClean="0"/>
              <a:t>FE Toolkit</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The Toolkits are a self-assessment exercise on key areas of internationalisation as they apply to students unions</a:t>
            </a:r>
            <a:endParaRPr lang="en-GB" sz="2800" dirty="0"/>
          </a:p>
        </p:txBody>
      </p:sp>
    </p:spTree>
    <p:extLst>
      <p:ext uri="{BB962C8B-B14F-4D97-AF65-F5344CB8AC3E}">
        <p14:creationId xmlns:p14="http://schemas.microsoft.com/office/powerpoint/2010/main" val="17852107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do we mean by Integration?</a:t>
            </a:r>
            <a:endParaRPr lang="en-GB" dirty="0"/>
          </a:p>
        </p:txBody>
      </p:sp>
      <p:sp>
        <p:nvSpPr>
          <p:cNvPr id="3" name="Subtitle 2"/>
          <p:cNvSpPr>
            <a:spLocks noGrp="1"/>
          </p:cNvSpPr>
          <p:nvPr>
            <p:ph type="subTitle" idx="1"/>
          </p:nvPr>
        </p:nvSpPr>
        <p:spPr/>
        <p:txBody>
          <a:bodyPr/>
          <a:lstStyle/>
          <a:p>
            <a:r>
              <a:rPr lang="en-GB" b="1" dirty="0" smtClean="0"/>
              <a:t>How would you define Integration?</a:t>
            </a:r>
          </a:p>
          <a:p>
            <a:endParaRPr lang="en-GB" b="1" dirty="0"/>
          </a:p>
          <a:p>
            <a:r>
              <a:rPr lang="en-GB" b="1" dirty="0" smtClean="0"/>
              <a:t>Integration</a:t>
            </a:r>
            <a:endParaRPr lang="en-GB" b="1" dirty="0"/>
          </a:p>
          <a:p>
            <a:r>
              <a:rPr lang="en-GB" dirty="0"/>
              <a:t>The process of developing activities and processes that enable international and home students to mix on a voluntary </a:t>
            </a:r>
            <a:r>
              <a:rPr lang="en-GB" dirty="0" smtClean="0"/>
              <a:t>basis.</a:t>
            </a:r>
          </a:p>
          <a:p>
            <a:endParaRPr lang="en-GB" dirty="0"/>
          </a:p>
        </p:txBody>
      </p:sp>
    </p:spTree>
    <p:extLst>
      <p:ext uri="{BB962C8B-B14F-4D97-AF65-F5344CB8AC3E}">
        <p14:creationId xmlns:p14="http://schemas.microsoft.com/office/powerpoint/2010/main" val="348578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1" descr="NEW Brand PPT divider heading 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txBox="1">
            <a:spLocks/>
          </p:cNvSpPr>
          <p:nvPr/>
        </p:nvSpPr>
        <p:spPr bwMode="auto">
          <a:xfrm>
            <a:off x="109464" y="1556792"/>
            <a:ext cx="6264696"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“New Deal” for International Students:</a:t>
            </a:r>
          </a:p>
          <a:p>
            <a:pPr eaLnBrk="1" hangingPunct="1"/>
            <a:endParaRPr lang="en-US" sz="3200" dirty="0" smtClean="0">
              <a:solidFill>
                <a:schemeClr val="bg1"/>
              </a:solidFill>
              <a:latin typeface="Verdana" charset="0"/>
              <a:cs typeface="Verdana" charset="0"/>
            </a:endParaRPr>
          </a:p>
          <a:p>
            <a:pPr marL="457200" indent="-457200" eaLnBrk="1" hangingPunct="1">
              <a:buFont typeface="Arial" panose="020B0604020202020204" pitchFamily="34" charset="0"/>
              <a:buChar char="•"/>
            </a:pPr>
            <a:r>
              <a:rPr lang="en-US" sz="2800" dirty="0" smtClean="0">
                <a:solidFill>
                  <a:schemeClr val="bg1"/>
                </a:solidFill>
                <a:latin typeface="Verdana" charset="0"/>
                <a:cs typeface="Verdana" charset="0"/>
              </a:rPr>
              <a:t>Reinstate the Post-study Work visa</a:t>
            </a:r>
          </a:p>
          <a:p>
            <a:pPr marL="457200" indent="-457200" eaLnBrk="1" hangingPunct="1">
              <a:buFont typeface="Arial" panose="020B0604020202020204" pitchFamily="34" charset="0"/>
              <a:buChar char="•"/>
            </a:pPr>
            <a:r>
              <a:rPr lang="en-US" sz="2800" dirty="0" smtClean="0">
                <a:solidFill>
                  <a:schemeClr val="bg1"/>
                </a:solidFill>
                <a:latin typeface="Verdana" charset="0"/>
                <a:cs typeface="Verdana" charset="0"/>
              </a:rPr>
              <a:t>Create a Student Protection Scheme</a:t>
            </a:r>
          </a:p>
          <a:p>
            <a:pPr marL="457200" indent="-457200" eaLnBrk="1" hangingPunct="1">
              <a:buFont typeface="Arial" panose="020B0604020202020204" pitchFamily="34" charset="0"/>
              <a:buChar char="•"/>
            </a:pPr>
            <a:r>
              <a:rPr lang="en-US" sz="2800" dirty="0" smtClean="0">
                <a:solidFill>
                  <a:schemeClr val="bg1"/>
                </a:solidFill>
                <a:latin typeface="Verdana" charset="0"/>
                <a:cs typeface="Verdana" charset="0"/>
              </a:rPr>
              <a:t>Give Access to HE for Asylum Seekers</a:t>
            </a:r>
          </a:p>
          <a:p>
            <a:pPr marL="457200" indent="-457200" eaLnBrk="1" hangingPunct="1">
              <a:buFont typeface="Arial" panose="020B0604020202020204" pitchFamily="34" charset="0"/>
              <a:buChar char="•"/>
            </a:pPr>
            <a:r>
              <a:rPr lang="en-US" sz="2800" dirty="0" smtClean="0">
                <a:solidFill>
                  <a:schemeClr val="bg1"/>
                </a:solidFill>
                <a:latin typeface="Verdana" charset="0"/>
                <a:cs typeface="Verdana" charset="0"/>
              </a:rPr>
              <a:t>No more Net-migration targets</a:t>
            </a:r>
            <a:endParaRPr lang="en-US" sz="2800" dirty="0">
              <a:solidFill>
                <a:schemeClr val="bg1"/>
              </a:solidFill>
              <a:latin typeface="Verdana" charset="0"/>
              <a:cs typeface="Verdana" charset="0"/>
            </a:endParaRPr>
          </a:p>
        </p:txBody>
      </p:sp>
    </p:spTree>
    <p:extLst>
      <p:ext uri="{BB962C8B-B14F-4D97-AF65-F5344CB8AC3E}">
        <p14:creationId xmlns:p14="http://schemas.microsoft.com/office/powerpoint/2010/main" val="10482592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48680"/>
            <a:ext cx="9145016" cy="1008111"/>
          </a:xfrm>
        </p:spPr>
        <p:txBody>
          <a:bodyPr/>
          <a:lstStyle/>
          <a:p>
            <a:r>
              <a:rPr lang="en-GB" sz="3000" dirty="0" smtClean="0"/>
              <a:t>What do we mean by Internationalisation?</a:t>
            </a:r>
            <a:endParaRPr lang="en-GB" sz="3000" dirty="0"/>
          </a:p>
        </p:txBody>
      </p:sp>
      <p:sp>
        <p:nvSpPr>
          <p:cNvPr id="3" name="Subtitle 2"/>
          <p:cNvSpPr>
            <a:spLocks noGrp="1"/>
          </p:cNvSpPr>
          <p:nvPr>
            <p:ph type="subTitle" idx="1"/>
          </p:nvPr>
        </p:nvSpPr>
        <p:spPr/>
        <p:txBody>
          <a:bodyPr/>
          <a:lstStyle/>
          <a:p>
            <a:r>
              <a:rPr lang="en-GB" dirty="0" smtClean="0"/>
              <a:t>If you went back to your students union and asked them to create a word-map of “Internationalisation” what would it look like?</a:t>
            </a:r>
          </a:p>
          <a:p>
            <a:endParaRPr lang="en-GB" dirty="0"/>
          </a:p>
          <a:p>
            <a:r>
              <a:rPr lang="en-GB" dirty="0" smtClean="0"/>
              <a:t>Internationalisation – </a:t>
            </a:r>
          </a:p>
          <a:p>
            <a:r>
              <a:rPr lang="en-GB" dirty="0" smtClean="0"/>
              <a:t>HEA - </a:t>
            </a:r>
            <a:r>
              <a:rPr lang="en-GB" dirty="0"/>
              <a:t> </a:t>
            </a:r>
            <a:r>
              <a:rPr lang="en-GB" dirty="0" smtClean="0"/>
              <a:t>”preparation </a:t>
            </a:r>
            <a:r>
              <a:rPr lang="en-GB" dirty="0"/>
              <a:t>of all UK HE graduates to live in, and contribute responsibly to, a globally connected </a:t>
            </a:r>
            <a:r>
              <a:rPr lang="en-GB" dirty="0" smtClean="0"/>
              <a:t>society”</a:t>
            </a:r>
          </a:p>
          <a:p>
            <a:r>
              <a:rPr lang="en-GB" dirty="0" smtClean="0"/>
              <a:t>Dictionary – “The ability to overcome borders”</a:t>
            </a:r>
            <a:endParaRPr lang="en-GB" dirty="0"/>
          </a:p>
        </p:txBody>
      </p:sp>
    </p:spTree>
    <p:extLst>
      <p:ext uri="{BB962C8B-B14F-4D97-AF65-F5344CB8AC3E}">
        <p14:creationId xmlns:p14="http://schemas.microsoft.com/office/powerpoint/2010/main" val="242784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smtClean="0"/>
              <a:t>Key principals of an Internationalised Students’ Union</a:t>
            </a:r>
            <a:endParaRPr lang="en-GB" sz="2800" dirty="0"/>
          </a:p>
        </p:txBody>
      </p:sp>
      <p:sp>
        <p:nvSpPr>
          <p:cNvPr id="3" name="Subtitle 2"/>
          <p:cNvSpPr>
            <a:spLocks noGrp="1"/>
          </p:cNvSpPr>
          <p:nvPr>
            <p:ph type="subTitle" idx="1"/>
          </p:nvPr>
        </p:nvSpPr>
        <p:spPr>
          <a:xfrm>
            <a:off x="541784" y="1556792"/>
            <a:ext cx="7054552" cy="648072"/>
          </a:xfrm>
        </p:spPr>
        <p:txBody>
          <a:bodyPr/>
          <a:lstStyle/>
          <a:p>
            <a:r>
              <a:rPr lang="en-GB" sz="2200" b="1" dirty="0" smtClean="0"/>
              <a:t>Democracy – </a:t>
            </a:r>
            <a:r>
              <a:rPr lang="en-GB" sz="2200" dirty="0" smtClean="0"/>
              <a:t>We will ensure that all international students are able to participate in the democratic processes and representative structures of our students’ unions</a:t>
            </a:r>
          </a:p>
          <a:p>
            <a:r>
              <a:rPr lang="en-GB" sz="2200" b="1" dirty="0" smtClean="0"/>
              <a:t>Campaigning - </a:t>
            </a:r>
            <a:r>
              <a:rPr lang="en-GB" sz="2200" dirty="0" smtClean="0"/>
              <a:t>We will campaign for positive change and lobby to make sure the voices of international students are heard locally, nationally and internationally.</a:t>
            </a:r>
          </a:p>
          <a:p>
            <a:r>
              <a:rPr lang="en-GB" sz="2200" b="1" dirty="0" smtClean="0"/>
              <a:t>Activities and Participation – </a:t>
            </a:r>
            <a:r>
              <a:rPr lang="en-GB" sz="2200" dirty="0" smtClean="0"/>
              <a:t>We will create opportunities for home and international students to come together through societies and activities.</a:t>
            </a:r>
          </a:p>
          <a:p>
            <a:r>
              <a:rPr lang="en-GB" sz="2200" b="1" dirty="0" smtClean="0"/>
              <a:t>Membership Services – </a:t>
            </a:r>
            <a:r>
              <a:rPr lang="en-GB" sz="2200" dirty="0" smtClean="0"/>
              <a:t>we will develop services that meet the needs of our international student members. </a:t>
            </a:r>
            <a:endParaRPr lang="en-GB" sz="2200" b="1" dirty="0"/>
          </a:p>
        </p:txBody>
      </p:sp>
    </p:spTree>
    <p:extLst>
      <p:ext uri="{BB962C8B-B14F-4D97-AF65-F5344CB8AC3E}">
        <p14:creationId xmlns:p14="http://schemas.microsoft.com/office/powerpoint/2010/main" val="351180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a:t>Key principals of an Internationalised Students’ Union</a:t>
            </a:r>
          </a:p>
        </p:txBody>
      </p:sp>
      <p:sp>
        <p:nvSpPr>
          <p:cNvPr id="3" name="Subtitle 2"/>
          <p:cNvSpPr>
            <a:spLocks noGrp="1"/>
          </p:cNvSpPr>
          <p:nvPr>
            <p:ph type="subTitle" idx="1"/>
          </p:nvPr>
        </p:nvSpPr>
        <p:spPr/>
        <p:txBody>
          <a:bodyPr/>
          <a:lstStyle/>
          <a:p>
            <a:r>
              <a:rPr lang="en-GB" b="1" dirty="0" smtClean="0"/>
              <a:t>Commercial Services – </a:t>
            </a:r>
            <a:r>
              <a:rPr lang="en-GB" dirty="0" smtClean="0"/>
              <a:t>We will develop services that meet the needs of our international student members.</a:t>
            </a:r>
          </a:p>
          <a:p>
            <a:r>
              <a:rPr lang="en-GB" b="1" dirty="0" smtClean="0"/>
              <a:t>Communications – </a:t>
            </a:r>
            <a:r>
              <a:rPr lang="en-GB" dirty="0" smtClean="0"/>
              <a:t>We will develop genuine two-way communication between our students' unions and our international student members and ensure our communication is accessible and appropriate.</a:t>
            </a:r>
          </a:p>
          <a:p>
            <a:r>
              <a:rPr lang="en-GB" b="1" dirty="0" smtClean="0"/>
              <a:t>Officer and Staff Development – </a:t>
            </a:r>
            <a:r>
              <a:rPr lang="en-GB" dirty="0" smtClean="0"/>
              <a:t>We will develop and promote learning and development opportunities for officers and staff.</a:t>
            </a:r>
          </a:p>
          <a:p>
            <a:endParaRPr lang="en-GB" b="1" dirty="0" smtClean="0"/>
          </a:p>
        </p:txBody>
      </p:sp>
    </p:spTree>
    <p:extLst>
      <p:ext uri="{BB962C8B-B14F-4D97-AF65-F5344CB8AC3E}">
        <p14:creationId xmlns:p14="http://schemas.microsoft.com/office/powerpoint/2010/main" val="42726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a:t>Key principals of an Internationalised Students’ Union</a:t>
            </a:r>
          </a:p>
        </p:txBody>
      </p:sp>
      <p:sp>
        <p:nvSpPr>
          <p:cNvPr id="3" name="Subtitle 2"/>
          <p:cNvSpPr>
            <a:spLocks noGrp="1"/>
          </p:cNvSpPr>
          <p:nvPr>
            <p:ph type="subTitle" idx="1"/>
          </p:nvPr>
        </p:nvSpPr>
        <p:spPr/>
        <p:txBody>
          <a:bodyPr/>
          <a:lstStyle/>
          <a:p>
            <a:r>
              <a:rPr lang="en-GB" b="1" dirty="0" smtClean="0"/>
              <a:t>Partnerships and Collaboration – </a:t>
            </a:r>
            <a:r>
              <a:rPr lang="en-GB" dirty="0" smtClean="0"/>
              <a:t>We will develop networks at local, regional and national level to support internationalisation. </a:t>
            </a:r>
          </a:p>
          <a:p>
            <a:endParaRPr lang="en-GB" dirty="0" smtClean="0"/>
          </a:p>
          <a:p>
            <a:r>
              <a:rPr lang="en-GB" b="1" dirty="0" smtClean="0"/>
              <a:t>International Experience – </a:t>
            </a:r>
            <a:r>
              <a:rPr lang="en-GB" dirty="0" smtClean="0"/>
              <a:t>We will provide an international experience for all students, make unions a space where home and international students can come together and promote a global perspective in all areas of union activity. </a:t>
            </a:r>
            <a:endParaRPr lang="en-GB" b="1" dirty="0"/>
          </a:p>
        </p:txBody>
      </p:sp>
    </p:spTree>
    <p:extLst>
      <p:ext uri="{BB962C8B-B14F-4D97-AF65-F5344CB8AC3E}">
        <p14:creationId xmlns:p14="http://schemas.microsoft.com/office/powerpoint/2010/main" val="122425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Discussion</a:t>
            </a:r>
            <a:endParaRPr lang="en-GB" dirty="0"/>
          </a:p>
        </p:txBody>
      </p:sp>
      <p:sp>
        <p:nvSpPr>
          <p:cNvPr id="3" name="Subtitle 2"/>
          <p:cNvSpPr>
            <a:spLocks noGrp="1"/>
          </p:cNvSpPr>
          <p:nvPr>
            <p:ph type="subTitle" idx="1"/>
          </p:nvPr>
        </p:nvSpPr>
        <p:spPr/>
        <p:txBody>
          <a:bodyPr/>
          <a:lstStyle/>
          <a:p>
            <a:r>
              <a:rPr lang="en-GB" dirty="0" smtClean="0"/>
              <a:t>Each of these areas have a series of questions in the toolkit to help you audit your students’ union…</a:t>
            </a:r>
          </a:p>
          <a:p>
            <a:endParaRPr lang="en-GB" dirty="0"/>
          </a:p>
          <a:p>
            <a:r>
              <a:rPr lang="en-GB" dirty="0" smtClean="0"/>
              <a:t>In groups pick one of the areas:</a:t>
            </a:r>
          </a:p>
          <a:p>
            <a:pPr marL="457200" indent="-457200">
              <a:buFont typeface="+mj-lt"/>
              <a:buAutoNum type="arabicPeriod"/>
            </a:pPr>
            <a:r>
              <a:rPr lang="en-GB" dirty="0" smtClean="0"/>
              <a:t>What issues would you identify within your students union you may need to solve to achieve this aim?</a:t>
            </a:r>
          </a:p>
          <a:p>
            <a:pPr marL="457200" indent="-457200">
              <a:buFont typeface="+mj-lt"/>
              <a:buAutoNum type="arabicPeriod"/>
            </a:pPr>
            <a:r>
              <a:rPr lang="en-GB" dirty="0" smtClean="0"/>
              <a:t>What activities would you undertake to achieve them?</a:t>
            </a:r>
          </a:p>
          <a:p>
            <a:pPr marL="457200" indent="-457200">
              <a:buFont typeface="+mj-lt"/>
              <a:buAutoNum type="arabicPeriod"/>
            </a:pPr>
            <a:endParaRPr lang="en-GB" dirty="0"/>
          </a:p>
          <a:p>
            <a:r>
              <a:rPr lang="en-GB" dirty="0" smtClean="0"/>
              <a:t>We will cover 3 areas per group</a:t>
            </a:r>
          </a:p>
          <a:p>
            <a:r>
              <a:rPr lang="en-GB" dirty="0" smtClean="0"/>
              <a:t> in 10 minutes.</a:t>
            </a:r>
          </a:p>
        </p:txBody>
      </p:sp>
    </p:spTree>
    <p:extLst>
      <p:ext uri="{BB962C8B-B14F-4D97-AF65-F5344CB8AC3E}">
        <p14:creationId xmlns:p14="http://schemas.microsoft.com/office/powerpoint/2010/main" val="2722583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Next?</a:t>
            </a:r>
            <a:endParaRPr lang="en-GB" dirty="0"/>
          </a:p>
        </p:txBody>
      </p:sp>
      <p:sp>
        <p:nvSpPr>
          <p:cNvPr id="3" name="Subtitle 2"/>
          <p:cNvSpPr>
            <a:spLocks noGrp="1"/>
          </p:cNvSpPr>
          <p:nvPr>
            <p:ph type="subTitle" idx="1"/>
          </p:nvPr>
        </p:nvSpPr>
        <p:spPr>
          <a:xfrm>
            <a:off x="251520" y="2708920"/>
            <a:ext cx="7992888" cy="1512168"/>
          </a:xfrm>
        </p:spPr>
        <p:txBody>
          <a:bodyPr/>
          <a:lstStyle/>
          <a:p>
            <a:pPr marL="342900" indent="-342900">
              <a:buFont typeface="Arial" panose="020B0604020202020204" pitchFamily="34" charset="0"/>
              <a:buChar char="•"/>
            </a:pPr>
            <a:r>
              <a:rPr lang="en-GB" dirty="0" smtClean="0"/>
              <a:t>Great case studies on activities (societies, volunteering, sport), representation, cultural awareness, getting extra staff, and getting international students involved.</a:t>
            </a:r>
          </a:p>
          <a:p>
            <a:pPr marL="342900" indent="-342900">
              <a:buFont typeface="Arial" panose="020B0604020202020204" pitchFamily="34" charset="0"/>
              <a:buChar char="•"/>
            </a:pPr>
            <a:endParaRPr lang="en-GB" dirty="0"/>
          </a:p>
        </p:txBody>
      </p:sp>
      <p:sp>
        <p:nvSpPr>
          <p:cNvPr id="4" name="Rectangle 3"/>
          <p:cNvSpPr/>
          <p:nvPr/>
        </p:nvSpPr>
        <p:spPr>
          <a:xfrm>
            <a:off x="0" y="1574998"/>
            <a:ext cx="9396536" cy="954107"/>
          </a:xfrm>
          <a:prstGeom prst="rect">
            <a:avLst/>
          </a:prstGeom>
        </p:spPr>
        <p:txBody>
          <a:bodyPr wrap="square">
            <a:spAutoFit/>
          </a:bodyPr>
          <a:lstStyle/>
          <a:p>
            <a:r>
              <a:rPr lang="en-GB" sz="2800" dirty="0">
                <a:hlinkClick r:id="rId2"/>
              </a:rPr>
              <a:t>http://www.nusconnect.org.uk/internationalisation/case-studies</a:t>
            </a:r>
            <a:r>
              <a:rPr lang="en-GB" sz="2800" dirty="0" smtClean="0">
                <a:hlinkClick r:id="rId2"/>
              </a:rPr>
              <a:t>/</a:t>
            </a:r>
            <a:r>
              <a:rPr lang="en-GB" sz="2800" dirty="0" smtClean="0"/>
              <a:t> </a:t>
            </a:r>
            <a:endParaRPr lang="en-GB" sz="2800" dirty="0"/>
          </a:p>
        </p:txBody>
      </p:sp>
      <p:sp>
        <p:nvSpPr>
          <p:cNvPr id="5" name="Rectangle 4"/>
          <p:cNvSpPr/>
          <p:nvPr/>
        </p:nvSpPr>
        <p:spPr>
          <a:xfrm>
            <a:off x="107504" y="4381606"/>
            <a:ext cx="8422580" cy="954107"/>
          </a:xfrm>
          <a:prstGeom prst="rect">
            <a:avLst/>
          </a:prstGeom>
        </p:spPr>
        <p:txBody>
          <a:bodyPr wrap="square">
            <a:spAutoFit/>
          </a:bodyPr>
          <a:lstStyle/>
          <a:p>
            <a:r>
              <a:rPr lang="en-GB" sz="2800" dirty="0">
                <a:hlinkClick r:id="rId3"/>
              </a:rPr>
              <a:t>http://www.nusconnect.org.uk/internationalisation/resources</a:t>
            </a:r>
            <a:r>
              <a:rPr lang="en-GB" sz="2800" dirty="0" smtClean="0">
                <a:hlinkClick r:id="rId3"/>
              </a:rPr>
              <a:t>/</a:t>
            </a:r>
            <a:r>
              <a:rPr lang="en-GB" sz="2800" dirty="0" smtClean="0"/>
              <a:t> </a:t>
            </a:r>
            <a:endParaRPr lang="en-GB" sz="2800" dirty="0"/>
          </a:p>
        </p:txBody>
      </p:sp>
      <p:sp>
        <p:nvSpPr>
          <p:cNvPr id="7" name="TextBox 6"/>
          <p:cNvSpPr txBox="1"/>
          <p:nvPr/>
        </p:nvSpPr>
        <p:spPr>
          <a:xfrm>
            <a:off x="395536" y="5335713"/>
            <a:ext cx="6192688"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Tips on building a strategy for long-term internationalisation.</a:t>
            </a:r>
            <a:endParaRPr lang="en-GB" sz="2400" dirty="0"/>
          </a:p>
        </p:txBody>
      </p:sp>
    </p:spTree>
    <p:extLst>
      <p:ext uri="{BB962C8B-B14F-4D97-AF65-F5344CB8AC3E}">
        <p14:creationId xmlns:p14="http://schemas.microsoft.com/office/powerpoint/2010/main" val="40874810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Help us understand more…</a:t>
            </a:r>
            <a:endParaRPr lang="en-GB" dirty="0"/>
          </a:p>
        </p:txBody>
      </p:sp>
      <p:sp>
        <p:nvSpPr>
          <p:cNvPr id="3" name="Subtitle 2"/>
          <p:cNvSpPr>
            <a:spLocks noGrp="1"/>
          </p:cNvSpPr>
          <p:nvPr>
            <p:ph type="subTitle" idx="1"/>
          </p:nvPr>
        </p:nvSpPr>
        <p:spPr>
          <a:xfrm>
            <a:off x="539552" y="1772816"/>
            <a:ext cx="7992888" cy="4896544"/>
          </a:xfrm>
        </p:spPr>
        <p:txBody>
          <a:bodyPr/>
          <a:lstStyle/>
          <a:p>
            <a:r>
              <a:rPr lang="en-GB" dirty="0" smtClean="0"/>
              <a:t>Last week NUS launched a new survey to understand student experiences of belonging, integration and xenophobia on campus and in our communities.</a:t>
            </a:r>
          </a:p>
          <a:p>
            <a:pPr marL="342900" indent="-342900">
              <a:buFont typeface="Arial" panose="020B0604020202020204" pitchFamily="34" charset="0"/>
              <a:buChar char="•"/>
            </a:pPr>
            <a:r>
              <a:rPr lang="en-GB" dirty="0" smtClean="0"/>
              <a:t>Promote </a:t>
            </a:r>
            <a:r>
              <a:rPr lang="en-GB" dirty="0"/>
              <a:t>the survey: </a:t>
            </a:r>
            <a:r>
              <a:rPr lang="en-GB" dirty="0">
                <a:hlinkClick r:id="rId2"/>
              </a:rPr>
              <a:t>http://</a:t>
            </a:r>
            <a:r>
              <a:rPr lang="en-GB" dirty="0" smtClean="0">
                <a:hlinkClick r:id="rId2"/>
              </a:rPr>
              <a:t>nussurveys.org.uk/Surveys/Policy/xenophobia_research.htm</a:t>
            </a:r>
            <a:r>
              <a:rPr lang="en-GB" dirty="0" smtClean="0"/>
              <a:t> </a:t>
            </a:r>
          </a:p>
          <a:p>
            <a:r>
              <a:rPr lang="en-GB" dirty="0" smtClean="0"/>
              <a:t>Every union to get 100 responses gets their own personalised data set.</a:t>
            </a:r>
          </a:p>
          <a:p>
            <a:pPr marL="342900" indent="-342900">
              <a:buFont typeface="Arial" panose="020B0604020202020204" pitchFamily="34" charset="0"/>
              <a:buChar char="•"/>
            </a:pPr>
            <a:r>
              <a:rPr lang="en-GB" dirty="0" smtClean="0"/>
              <a:t>Get resources to promote the survey </a:t>
            </a:r>
            <a:r>
              <a:rPr lang="en-GB" dirty="0"/>
              <a:t>- </a:t>
            </a:r>
            <a:r>
              <a:rPr lang="en-GB" dirty="0">
                <a:hlinkClick r:id="rId3"/>
              </a:rPr>
              <a:t>http://beta.nusconnect.org.uk/resources</a:t>
            </a:r>
            <a:r>
              <a:rPr lang="en-GB" dirty="0" smtClean="0">
                <a:hlinkClick r:id="rId3"/>
              </a:rPr>
              <a:t>/#</a:t>
            </a:r>
            <a:r>
              <a:rPr lang="en-GB" dirty="0" smtClean="0"/>
              <a:t> </a:t>
            </a:r>
            <a:endParaRPr lang="en-GB" dirty="0"/>
          </a:p>
        </p:txBody>
      </p:sp>
    </p:spTree>
    <p:extLst>
      <p:ext uri="{BB962C8B-B14F-4D97-AF65-F5344CB8AC3E}">
        <p14:creationId xmlns:p14="http://schemas.microsoft.com/office/powerpoint/2010/main" val="3357039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Questions and Contact </a:t>
            </a:r>
            <a:endParaRPr lang="en-GB" dirty="0"/>
          </a:p>
        </p:txBody>
      </p:sp>
      <p:sp>
        <p:nvSpPr>
          <p:cNvPr id="3" name="Subtitle 2"/>
          <p:cNvSpPr>
            <a:spLocks noGrp="1"/>
          </p:cNvSpPr>
          <p:nvPr>
            <p:ph type="subTitle" idx="1"/>
          </p:nvPr>
        </p:nvSpPr>
        <p:spPr/>
        <p:txBody>
          <a:bodyPr/>
          <a:lstStyle/>
          <a:p>
            <a:r>
              <a:rPr lang="en-GB" dirty="0" smtClean="0"/>
              <a:t>Questions?</a:t>
            </a:r>
          </a:p>
          <a:p>
            <a:endParaRPr lang="en-GB" dirty="0"/>
          </a:p>
          <a:p>
            <a:r>
              <a:rPr lang="en-GB" dirty="0" smtClean="0"/>
              <a:t>Keep in touch:</a:t>
            </a:r>
          </a:p>
          <a:p>
            <a:r>
              <a:rPr lang="en-GB" dirty="0" smtClean="0"/>
              <a:t>@</a:t>
            </a:r>
            <a:r>
              <a:rPr lang="en-GB" dirty="0" err="1" smtClean="0"/>
              <a:t>shreya_paudel</a:t>
            </a:r>
            <a:endParaRPr lang="en-GB" dirty="0"/>
          </a:p>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2060848"/>
            <a:ext cx="4104456" cy="2736304"/>
          </a:xfrm>
          <a:prstGeom prst="rect">
            <a:avLst/>
          </a:prstGeom>
        </p:spPr>
      </p:pic>
      <p:sp>
        <p:nvSpPr>
          <p:cNvPr id="7" name="TextBox 6"/>
          <p:cNvSpPr txBox="1"/>
          <p:nvPr/>
        </p:nvSpPr>
        <p:spPr>
          <a:xfrm>
            <a:off x="2879812" y="4941168"/>
            <a:ext cx="6048672" cy="584775"/>
          </a:xfrm>
          <a:prstGeom prst="rect">
            <a:avLst/>
          </a:prstGeom>
          <a:noFill/>
        </p:spPr>
        <p:txBody>
          <a:bodyPr wrap="square" rtlCol="0">
            <a:spAutoFit/>
          </a:bodyPr>
          <a:lstStyle/>
          <a:p>
            <a:r>
              <a:rPr lang="en-GB" sz="3200" dirty="0" smtClean="0"/>
              <a:t>Shreya.paudel@nus.org.uk</a:t>
            </a:r>
            <a:endParaRPr lang="en-GB" sz="3200" dirty="0"/>
          </a:p>
        </p:txBody>
      </p:sp>
    </p:spTree>
    <p:extLst>
      <p:ext uri="{BB962C8B-B14F-4D97-AF65-F5344CB8AC3E}">
        <p14:creationId xmlns:p14="http://schemas.microsoft.com/office/powerpoint/2010/main" val="1049400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r>
              <a:rPr lang="en-GB" b="1" dirty="0"/>
              <a:t>Policy context </a:t>
            </a:r>
            <a:endParaRPr lang="en-US" b="1" dirty="0"/>
          </a:p>
          <a:p>
            <a:r>
              <a:rPr lang="en-GB" dirty="0"/>
              <a:t>In its manifesto in 2010, the Conservative party promised to reduce net migration to the “tens of thousands”.  The government is way off track to meet its target.  In August 2014, 9 months before the ‘deadline’ of the next general election, it was announced that net migration into the UK increased by more than 38% to 243,000 in 2013-14</a:t>
            </a:r>
            <a:r>
              <a:rPr lang="en-GB" dirty="0" smtClean="0"/>
              <a:t>.</a:t>
            </a:r>
          </a:p>
          <a:p>
            <a:endParaRPr lang="en-GB" b="1" dirty="0"/>
          </a:p>
          <a:p>
            <a:r>
              <a:rPr lang="en-GB" b="1" dirty="0" smtClean="0"/>
              <a:t>This could be because of BIS’ strategy to increase international students by </a:t>
            </a:r>
          </a:p>
          <a:p>
            <a:r>
              <a:rPr lang="en-GB" b="1" dirty="0" smtClean="0"/>
              <a:t>90,000 per year…</a:t>
            </a:r>
            <a:endParaRPr lang="en-US" b="1" dirty="0"/>
          </a:p>
          <a:p>
            <a:r>
              <a:rPr lang="en-GB" dirty="0"/>
              <a:t>  </a:t>
            </a:r>
            <a:endParaRPr lang="en-US" dirty="0"/>
          </a:p>
          <a:p>
            <a:endParaRPr lang="en-GB" dirty="0"/>
          </a:p>
        </p:txBody>
      </p:sp>
    </p:spTree>
    <p:extLst>
      <p:ext uri="{BB962C8B-B14F-4D97-AF65-F5344CB8AC3E}">
        <p14:creationId xmlns:p14="http://schemas.microsoft.com/office/powerpoint/2010/main" val="3818843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1" descr="NEW Brand PPT divider heading 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txBox="1">
            <a:spLocks/>
          </p:cNvSpPr>
          <p:nvPr/>
        </p:nvSpPr>
        <p:spPr bwMode="auto">
          <a:xfrm>
            <a:off x="179512" y="2124074"/>
            <a:ext cx="8229600" cy="317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New Deal for Work:</a:t>
            </a:r>
          </a:p>
          <a:p>
            <a:pPr eaLnBrk="1" hangingPunct="1"/>
            <a:endParaRPr lang="en-US" sz="3200" dirty="0" smtClean="0">
              <a:solidFill>
                <a:schemeClr val="bg1"/>
              </a:solidFill>
              <a:latin typeface="Verdana" charset="0"/>
              <a:cs typeface="Verdana" charset="0"/>
            </a:endParaRPr>
          </a:p>
          <a:p>
            <a:pPr eaLnBrk="1" hangingPunct="1"/>
            <a:r>
              <a:rPr lang="en-US" sz="3200" dirty="0" smtClean="0">
                <a:solidFill>
                  <a:schemeClr val="bg1"/>
                </a:solidFill>
                <a:latin typeface="Verdana" charset="0"/>
                <a:cs typeface="Verdana" charset="0"/>
              </a:rPr>
              <a:t>Reinstate the Post-study Work visa</a:t>
            </a:r>
            <a:endParaRPr lang="en-US" sz="3200" dirty="0">
              <a:solidFill>
                <a:schemeClr val="bg1"/>
              </a:solidFill>
              <a:latin typeface="Verdana" charset="0"/>
              <a:cs typeface="Verdana" charset="0"/>
            </a:endParaRPr>
          </a:p>
        </p:txBody>
      </p:sp>
    </p:spTree>
    <p:extLst>
      <p:ext uri="{BB962C8B-B14F-4D97-AF65-F5344CB8AC3E}">
        <p14:creationId xmlns:p14="http://schemas.microsoft.com/office/powerpoint/2010/main" val="3526972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 </a:t>
            </a:r>
            <a:r>
              <a:rPr lang="en-GB" dirty="0"/>
              <a:t>new deal for international students at work</a:t>
            </a:r>
            <a:endParaRPr lang="en-US" dirty="0"/>
          </a:p>
        </p:txBody>
      </p:sp>
      <p:sp>
        <p:nvSpPr>
          <p:cNvPr id="3" name="Content Placeholder 2"/>
          <p:cNvSpPr>
            <a:spLocks noGrp="1"/>
          </p:cNvSpPr>
          <p:nvPr>
            <p:ph idx="1"/>
          </p:nvPr>
        </p:nvSpPr>
        <p:spPr>
          <a:xfrm>
            <a:off x="457200" y="1600200"/>
            <a:ext cx="8229600" cy="4853136"/>
          </a:xfrm>
        </p:spPr>
        <p:txBody>
          <a:bodyPr>
            <a:normAutofit/>
          </a:bodyPr>
          <a:lstStyle/>
          <a:p>
            <a:r>
              <a:rPr lang="en-GB" b="1" dirty="0" smtClean="0"/>
              <a:t>Ask: </a:t>
            </a:r>
            <a:r>
              <a:rPr lang="en-GB" dirty="0"/>
              <a:t>NUS is calling on the government to provide all non-EU international students with the right to work, free from restriction, for </a:t>
            </a:r>
            <a:r>
              <a:rPr lang="en-GB" dirty="0" smtClean="0"/>
              <a:t>a minimum of 12 </a:t>
            </a:r>
            <a:r>
              <a:rPr lang="en-GB" dirty="0"/>
              <a:t>months after study</a:t>
            </a:r>
            <a:r>
              <a:rPr lang="en-GB" dirty="0" smtClean="0"/>
              <a:t>.</a:t>
            </a:r>
          </a:p>
          <a:p>
            <a:endParaRPr lang="en-GB" dirty="0" smtClean="0"/>
          </a:p>
          <a:p>
            <a:pPr marL="0" indent="0" algn="ctr">
              <a:buNone/>
            </a:pPr>
            <a:r>
              <a:rPr lang="en-GB" sz="2400" dirty="0"/>
              <a:t>All students should have the right to apply their learning in a work environment for the benefit of themselves and the economy. Since 2012 restrictions on post-study work have made this almost impossible for international students.</a:t>
            </a:r>
            <a:endParaRPr lang="en-US" sz="2400" dirty="0"/>
          </a:p>
          <a:p>
            <a:endParaRPr lang="en-US" b="1" dirty="0"/>
          </a:p>
        </p:txBody>
      </p:sp>
    </p:spTree>
    <p:extLst>
      <p:ext uri="{BB962C8B-B14F-4D97-AF65-F5344CB8AC3E}">
        <p14:creationId xmlns:p14="http://schemas.microsoft.com/office/powerpoint/2010/main" val="2625879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796" y="404665"/>
            <a:ext cx="7988300" cy="1008111"/>
          </a:xfrm>
        </p:spPr>
        <p:txBody>
          <a:bodyPr/>
          <a:lstStyle/>
          <a:p>
            <a:r>
              <a:rPr lang="en-GB" dirty="0" smtClean="0"/>
              <a:t>Why this ask? Because international students want it…</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07300"/>
            <a:ext cx="6984776" cy="505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392584" y="2780928"/>
            <a:ext cx="1571904" cy="646331"/>
          </a:xfrm>
          <a:prstGeom prst="rect">
            <a:avLst/>
          </a:prstGeom>
          <a:noFill/>
        </p:spPr>
        <p:txBody>
          <a:bodyPr wrap="square" rtlCol="0">
            <a:spAutoFit/>
          </a:bodyPr>
          <a:lstStyle/>
          <a:p>
            <a:r>
              <a:rPr lang="en-GB" sz="1800" dirty="0" smtClean="0"/>
              <a:t>(NUS, 2012)</a:t>
            </a:r>
            <a:endParaRPr lang="en-GB" sz="1800" dirty="0"/>
          </a:p>
        </p:txBody>
      </p:sp>
    </p:spTree>
    <p:extLst>
      <p:ext uri="{BB962C8B-B14F-4D97-AF65-F5344CB8AC3E}">
        <p14:creationId xmlns:p14="http://schemas.microsoft.com/office/powerpoint/2010/main" val="2737649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The impact of this policy </a:t>
            </a:r>
            <a:r>
              <a:rPr lang="en-US" b="1" dirty="0"/>
              <a:t/>
            </a:r>
            <a:br>
              <a:rPr lang="en-US" b="1" dirty="0"/>
            </a:br>
            <a:endParaRPr lang="en-GB" dirty="0"/>
          </a:p>
        </p:txBody>
      </p:sp>
      <p:sp>
        <p:nvSpPr>
          <p:cNvPr id="3" name="Subtitle 2"/>
          <p:cNvSpPr>
            <a:spLocks noGrp="1"/>
          </p:cNvSpPr>
          <p:nvPr>
            <p:ph type="subTitle" idx="1"/>
          </p:nvPr>
        </p:nvSpPr>
        <p:spPr>
          <a:xfrm>
            <a:off x="539552" y="1556792"/>
            <a:ext cx="7992888" cy="5112568"/>
          </a:xfrm>
        </p:spPr>
        <p:txBody>
          <a:bodyPr/>
          <a:lstStyle/>
          <a:p>
            <a:r>
              <a:rPr lang="en-GB" sz="1600" dirty="0" smtClean="0"/>
              <a:t>The </a:t>
            </a:r>
            <a:r>
              <a:rPr lang="en-GB" sz="1600" dirty="0"/>
              <a:t>removal of the post study work visa has been condemned by a broad swathe of commentators, for its impact on the UK’s status as a top centre for academia in the world.  The Russell group is said to have complained to the Government that its universities are missing out on 5,000 international students a year because of the current visa rules.  </a:t>
            </a:r>
          </a:p>
          <a:p>
            <a:endParaRPr lang="en-GB" sz="1600" dirty="0"/>
          </a:p>
          <a:p>
            <a:r>
              <a:rPr lang="en-GB" sz="2000" dirty="0"/>
              <a:t>Potential, current and past students from all over the world, as well as academics from across the UK, have condemned the policy as restrictive, unfair and a disincentive to study in the UK.</a:t>
            </a:r>
            <a:endParaRPr lang="en-US" sz="2000" dirty="0"/>
          </a:p>
          <a:p>
            <a:r>
              <a:rPr lang="en-GB" sz="1600" dirty="0"/>
              <a:t> </a:t>
            </a:r>
            <a:endParaRPr lang="en-US" sz="1600" dirty="0"/>
          </a:p>
          <a:p>
            <a:r>
              <a:rPr lang="en-US" sz="1600" dirty="0"/>
              <a:t>According to a House of Lords report, the "unwelcoming UK" has seen a drop in the number of international students studying science, technology, engineering and </a:t>
            </a:r>
            <a:r>
              <a:rPr lang="en-US" sz="1600" dirty="0" err="1"/>
              <a:t>maths</a:t>
            </a:r>
            <a:r>
              <a:rPr lang="en-US" sz="1600" dirty="0"/>
              <a:t>, which have fallen by more than 10% in the past two years.  The message to potential students from around the world seems to be, that they'd be better off studying elsewhere.</a:t>
            </a:r>
          </a:p>
          <a:p>
            <a:endParaRPr lang="en-GB" dirty="0"/>
          </a:p>
        </p:txBody>
      </p:sp>
    </p:spTree>
    <p:extLst>
      <p:ext uri="{BB962C8B-B14F-4D97-AF65-F5344CB8AC3E}">
        <p14:creationId xmlns:p14="http://schemas.microsoft.com/office/powerpoint/2010/main" val="1457384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US-Presentation-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C3D6AFC78712428960D9B544BF645B" ma:contentTypeVersion="0" ma:contentTypeDescription="Create a new document." ma:contentTypeScope="" ma:versionID="3815476a0668771428880fb6e957f630">
  <xsd:schema xmlns:xsd="http://www.w3.org/2001/XMLSchema" xmlns:xs="http://www.w3.org/2001/XMLSchema" xmlns:p="http://schemas.microsoft.com/office/2006/metadata/properties" targetNamespace="http://schemas.microsoft.com/office/2006/metadata/properties" ma:root="true" ma:fieldsID="0523a86084ec1f76cc884b7809814f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42D1B6-8A60-4F4C-9E79-FC5D4AE97C86}"/>
</file>

<file path=customXml/itemProps2.xml><?xml version="1.0" encoding="utf-8"?>
<ds:datastoreItem xmlns:ds="http://schemas.openxmlformats.org/officeDocument/2006/customXml" ds:itemID="{81E65A1B-ED62-429A-94FA-596A720B392B}"/>
</file>

<file path=customXml/itemProps3.xml><?xml version="1.0" encoding="utf-8"?>
<ds:datastoreItem xmlns:ds="http://schemas.openxmlformats.org/officeDocument/2006/customXml" ds:itemID="{58FEF9AD-76D8-4007-A4CC-E47A63A6E574}"/>
</file>

<file path=docProps/app.xml><?xml version="1.0" encoding="utf-8"?>
<Properties xmlns="http://schemas.openxmlformats.org/officeDocument/2006/extended-properties" xmlns:vt="http://schemas.openxmlformats.org/officeDocument/2006/docPropsVTypes">
  <TotalTime>506</TotalTime>
  <Words>2669</Words>
  <Application>Microsoft Office PowerPoint</Application>
  <PresentationFormat>On-screen Show (4:3)</PresentationFormat>
  <Paragraphs>271</Paragraphs>
  <Slides>47</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ＭＳ Ｐゴシック</vt:lpstr>
      <vt:lpstr>Arial</vt:lpstr>
      <vt:lpstr>Calibri</vt:lpstr>
      <vt:lpstr>Verdana</vt:lpstr>
      <vt:lpstr>Office Theme</vt:lpstr>
      <vt:lpstr>NUS-Presentation-template</vt:lpstr>
      <vt:lpstr>PowerPoint Presentation</vt:lpstr>
      <vt:lpstr>What will this session cover?</vt:lpstr>
      <vt:lpstr>PowerPoint Presentation</vt:lpstr>
      <vt:lpstr>PowerPoint Presentation</vt:lpstr>
      <vt:lpstr>PowerPoint Presentation</vt:lpstr>
      <vt:lpstr>PowerPoint Presentation</vt:lpstr>
      <vt:lpstr>A new deal for international students at work</vt:lpstr>
      <vt:lpstr>Why this ask? Because international students want it…</vt:lpstr>
      <vt:lpstr>The impact of this policy  </vt:lpstr>
      <vt:lpstr>Others calling for change </vt:lpstr>
      <vt:lpstr>PowerPoint Presentation</vt:lpstr>
      <vt:lpstr>A new deal for asylum seeking international students</vt:lpstr>
      <vt:lpstr>Student Action For Refugees (STAR)</vt:lpstr>
      <vt:lpstr>Local and National</vt:lpstr>
      <vt:lpstr>PowerPoint Presentation</vt:lpstr>
      <vt:lpstr>A new deal for global education</vt:lpstr>
      <vt:lpstr>What do I need to know?</vt:lpstr>
      <vt:lpstr>Why are we asking for this?</vt:lpstr>
      <vt:lpstr>PowerPoint Presentation</vt:lpstr>
      <vt:lpstr>A new deal for global mobility</vt:lpstr>
      <vt:lpstr>What is the net migration target? </vt:lpstr>
      <vt:lpstr>The benefits of immigration to Britain </vt:lpstr>
      <vt:lpstr>Discussion</vt:lpstr>
      <vt:lpstr>PowerPoint Presentation</vt:lpstr>
      <vt:lpstr>PowerPoint Presentation</vt:lpstr>
      <vt:lpstr>Policy Principles</vt:lpstr>
      <vt:lpstr>Policy Principles(2)</vt:lpstr>
      <vt:lpstr>Who guarantees fees?</vt:lpstr>
      <vt:lpstr>Get the research report</vt:lpstr>
      <vt:lpstr>PowerPoint Presentation</vt:lpstr>
      <vt:lpstr>When crisis hits…</vt:lpstr>
      <vt:lpstr>Creating a Partnership approach…</vt:lpstr>
      <vt:lpstr>A special note on Hardship funds…</vt:lpstr>
      <vt:lpstr>PowerPoint Presentation</vt:lpstr>
      <vt:lpstr>Housing Guarantors</vt:lpstr>
      <vt:lpstr>Discussion</vt:lpstr>
      <vt:lpstr>PowerPoint Presentation</vt:lpstr>
      <vt:lpstr>PowerPoint Presentation</vt:lpstr>
      <vt:lpstr>What do we mean by Integration?</vt:lpstr>
      <vt:lpstr>What do we mean by Internationalisation?</vt:lpstr>
      <vt:lpstr>Key principals of an Internationalised Students’ Union</vt:lpstr>
      <vt:lpstr>Key principals of an Internationalised Students’ Union</vt:lpstr>
      <vt:lpstr>Key principals of an Internationalised Students’ Union</vt:lpstr>
      <vt:lpstr>Discussion</vt:lpstr>
      <vt:lpstr>What Next?</vt:lpstr>
      <vt:lpstr>Help us understand more…</vt:lpstr>
      <vt:lpstr>Questions and Contact </vt:lpstr>
    </vt:vector>
  </TitlesOfParts>
  <Company>NUS 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 ORG</dc:creator>
  <cp:lastModifiedBy>Joy Elliott-Bowman</cp:lastModifiedBy>
  <cp:revision>27</cp:revision>
  <dcterms:created xsi:type="dcterms:W3CDTF">2014-11-11T13:57:51Z</dcterms:created>
  <dcterms:modified xsi:type="dcterms:W3CDTF">2015-01-26T15:21:56Z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0x010100AFC3D6AFC78712428960D9B544BF645B</vt:lpwstr>
  </property>
</Properties>
</file>