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8"/>
  </p:notesMasterIdLst>
  <p:handoutMasterIdLst>
    <p:handoutMasterId r:id="rId29"/>
  </p:handoutMasterIdLst>
  <p:sldIdLst>
    <p:sldId id="257" r:id="rId2"/>
    <p:sldId id="259" r:id="rId3"/>
    <p:sldId id="260" r:id="rId4"/>
    <p:sldId id="261" r:id="rId5"/>
    <p:sldId id="281" r:id="rId6"/>
    <p:sldId id="262" r:id="rId7"/>
    <p:sldId id="270" r:id="rId8"/>
    <p:sldId id="271" r:id="rId9"/>
    <p:sldId id="272" r:id="rId10"/>
    <p:sldId id="273" r:id="rId11"/>
    <p:sldId id="282" r:id="rId12"/>
    <p:sldId id="283" r:id="rId13"/>
    <p:sldId id="284" r:id="rId14"/>
    <p:sldId id="286" r:id="rId15"/>
    <p:sldId id="275" r:id="rId16"/>
    <p:sldId id="285" r:id="rId17"/>
    <p:sldId id="287" r:id="rId18"/>
    <p:sldId id="288" r:id="rId19"/>
    <p:sldId id="289" r:id="rId20"/>
    <p:sldId id="290" r:id="rId21"/>
    <p:sldId id="291" r:id="rId22"/>
    <p:sldId id="292" r:id="rId23"/>
    <p:sldId id="293" r:id="rId24"/>
    <p:sldId id="294" r:id="rId25"/>
    <p:sldId id="279" r:id="rId26"/>
    <p:sldId id="269" r:id="rId27"/>
  </p:sldIdLst>
  <p:sldSz cx="9144000" cy="6858000" type="screen4x3"/>
  <p:notesSz cx="6797675" cy="9926638"/>
  <p:defaultTextStyle>
    <a:defPPr>
      <a:defRPr lang="en-GB"/>
    </a:defPPr>
    <a:lvl1pPr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1pPr>
    <a:lvl2pPr marL="4572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2pPr>
    <a:lvl3pPr marL="9144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3pPr>
    <a:lvl4pPr marL="13716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4pPr>
    <a:lvl5pPr marL="18288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00" autoAdjust="0"/>
    <p:restoredTop sz="90929"/>
  </p:normalViewPr>
  <p:slideViewPr>
    <p:cSldViewPr>
      <p:cViewPr varScale="1">
        <p:scale>
          <a:sx n="51" d="100"/>
          <a:sy n="51" d="100"/>
        </p:scale>
        <p:origin x="78"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7FC71BE-4755-4F96-A058-89741B8876F8}" type="datetimeFigureOut">
              <a:rPr lang="en-GB" smtClean="0"/>
              <a:t>06/12/2018</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0535C0D-5D5A-4EB5-8E0B-53C7C242EC47}" type="slidenum">
              <a:rPr lang="en-GB" smtClean="0"/>
              <a:t>‹#›</a:t>
            </a:fld>
            <a:endParaRPr lang="en-GB"/>
          </a:p>
        </p:txBody>
      </p:sp>
    </p:spTree>
    <p:extLst>
      <p:ext uri="{BB962C8B-B14F-4D97-AF65-F5344CB8AC3E}">
        <p14:creationId xmlns:p14="http://schemas.microsoft.com/office/powerpoint/2010/main" val="4087417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C7670AC-84A6-46A2-A96C-FDAFF9062FFF}" type="datetimeFigureOut">
              <a:rPr lang="en-GB" smtClean="0"/>
              <a:t>06/12/2018</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4F52A52-E13F-4D03-803A-4A5E08BEB338}" type="slidenum">
              <a:rPr lang="en-GB" smtClean="0"/>
              <a:t>‹#›</a:t>
            </a:fld>
            <a:endParaRPr lang="en-GB"/>
          </a:p>
        </p:txBody>
      </p:sp>
    </p:spTree>
    <p:extLst>
      <p:ext uri="{BB962C8B-B14F-4D97-AF65-F5344CB8AC3E}">
        <p14:creationId xmlns:p14="http://schemas.microsoft.com/office/powerpoint/2010/main" val="794517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4F52A52-E13F-4D03-803A-4A5E08BEB338}" type="slidenum">
              <a:rPr lang="en-GB" smtClean="0"/>
              <a:t>14</a:t>
            </a:fld>
            <a:endParaRPr lang="en-GB"/>
          </a:p>
        </p:txBody>
      </p:sp>
    </p:spTree>
    <p:extLst>
      <p:ext uri="{BB962C8B-B14F-4D97-AF65-F5344CB8AC3E}">
        <p14:creationId xmlns:p14="http://schemas.microsoft.com/office/powerpoint/2010/main" val="1379276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4F52A52-E13F-4D03-803A-4A5E08BEB338}" type="slidenum">
              <a:rPr lang="en-GB" smtClean="0"/>
              <a:t>15</a:t>
            </a:fld>
            <a:endParaRPr lang="en-GB"/>
          </a:p>
        </p:txBody>
      </p:sp>
    </p:spTree>
    <p:extLst>
      <p:ext uri="{BB962C8B-B14F-4D97-AF65-F5344CB8AC3E}">
        <p14:creationId xmlns:p14="http://schemas.microsoft.com/office/powerpoint/2010/main" val="2147565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These are some headline numbers which show a snapshot of these experiences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GB" dirty="0"/>
          </a:p>
          <a:p>
            <a:r>
              <a:rPr lang="en-GB" dirty="0"/>
              <a:t>The results of our research paint higher education to be an environment where sexual misconduct, sexualised behaviour and gendered experiences of these is pervasive.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incidents of sexual assault and non-consensual sexual contact reported by respondents show the extreme end of staff-student misconduct. But</a:t>
            </a:r>
            <a:r>
              <a:rPr lang="en-GB" sz="1200" kern="1200" baseline="0" dirty="0">
                <a:solidFill>
                  <a:schemeClr val="tx1"/>
                </a:solidFill>
                <a:effectLst/>
                <a:latin typeface="+mn-lt"/>
                <a:ea typeface="+mn-ea"/>
                <a:cs typeface="+mn-cs"/>
              </a:rPr>
              <a:t> t</a:t>
            </a:r>
            <a:r>
              <a:rPr lang="en-GB" sz="1200" kern="1200" dirty="0">
                <a:solidFill>
                  <a:schemeClr val="tx1"/>
                </a:solidFill>
                <a:effectLst/>
                <a:latin typeface="+mn-lt"/>
                <a:ea typeface="+mn-ea"/>
                <a:cs typeface="+mn-cs"/>
              </a:rPr>
              <a:t>his can’t be</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disconnected from the continuum of behaviours described above that enable these forms of sexual violence to take place. </a:t>
            </a:r>
          </a:p>
        </p:txBody>
      </p:sp>
      <p:sp>
        <p:nvSpPr>
          <p:cNvPr id="4" name="Slide Number Placeholder 3"/>
          <p:cNvSpPr>
            <a:spLocks noGrp="1"/>
          </p:cNvSpPr>
          <p:nvPr>
            <p:ph type="sldNum" sz="quarter" idx="10"/>
          </p:nvPr>
        </p:nvSpPr>
        <p:spPr/>
        <p:txBody>
          <a:bodyPr/>
          <a:lstStyle/>
          <a:p>
            <a:pPr>
              <a:defRPr/>
            </a:pPr>
            <a:fld id="{56E59F2D-FE7E-42EF-9D1E-F0473917FBD6}" type="slidenum">
              <a:rPr lang="en-GB" smtClean="0"/>
              <a:pPr>
                <a:defRPr/>
              </a:pPr>
              <a:t>21</a:t>
            </a:fld>
            <a:endParaRPr lang="en-GB"/>
          </a:p>
        </p:txBody>
      </p:sp>
    </p:spTree>
    <p:extLst>
      <p:ext uri="{BB962C8B-B14F-4D97-AF65-F5344CB8AC3E}">
        <p14:creationId xmlns:p14="http://schemas.microsoft.com/office/powerpoint/2010/main" val="2534630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eaLnBrk="0" hangingPunct="0">
              <a:defRPr>
                <a:latin typeface="Verdana" charset="0"/>
                <a:ea typeface="ＭＳ Ｐゴシック" charset="0"/>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eaLnBrk="0" hangingPunct="0">
              <a:defRPr>
                <a:latin typeface="Verdana" charset="0"/>
                <a:ea typeface="ＭＳ Ｐゴシック" charset="0"/>
              </a:defRPr>
            </a:lvl1pPr>
          </a:lstStyle>
          <a:p>
            <a:pPr>
              <a:defRPr/>
            </a:pPr>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a:lvl1pPr>
          </a:lstStyle>
          <a:p>
            <a:fld id="{37A4659B-EF84-43D7-875D-9394BEA9B359}" type="slidenum">
              <a:rPr lang="en-GB" altLang="en-US"/>
              <a:pPr/>
              <a:t>‹#›</a:t>
            </a:fld>
            <a:endParaRPr lang="en-GB" altLang="en-US" sz="1400">
              <a:latin typeface="Arial" panose="020B0604020202020204" pitchFamily="34" charset="0"/>
            </a:endParaRPr>
          </a:p>
        </p:txBody>
      </p:sp>
    </p:spTree>
    <p:extLst>
      <p:ext uri="{BB962C8B-B14F-4D97-AF65-F5344CB8AC3E}">
        <p14:creationId xmlns:p14="http://schemas.microsoft.com/office/powerpoint/2010/main" val="3235779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1784" y="548681"/>
            <a:ext cx="7988300" cy="1008111"/>
          </a:xfrm>
        </p:spPr>
        <p:txBody>
          <a:bodyPr anchor="t"/>
          <a:lstStyle/>
          <a:p>
            <a:r>
              <a:rPr lang="en-US"/>
              <a:t>Click to edit Master title style</a:t>
            </a:r>
            <a:endParaRPr lang="en-US" dirty="0"/>
          </a:p>
        </p:txBody>
      </p:sp>
      <p:sp>
        <p:nvSpPr>
          <p:cNvPr id="3" name="Subtitle 2"/>
          <p:cNvSpPr>
            <a:spLocks noGrp="1"/>
          </p:cNvSpPr>
          <p:nvPr>
            <p:ph type="subTitle" idx="1"/>
          </p:nvPr>
        </p:nvSpPr>
        <p:spPr>
          <a:xfrm>
            <a:off x="539552" y="1772816"/>
            <a:ext cx="7992888" cy="648072"/>
          </a:xfr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10244967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 descr="NEW Brand PPT page header.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70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333375"/>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3"/>
          <p:cNvSpPr>
            <a:spLocks noGrp="1" noChangeArrowheads="1"/>
          </p:cNvSpPr>
          <p:nvPr>
            <p:ph type="body" idx="1"/>
          </p:nvPr>
        </p:nvSpPr>
        <p:spPr bwMode="auto">
          <a:xfrm>
            <a:off x="685800" y="1844675"/>
            <a:ext cx="7772400"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Tree>
  </p:cSld>
  <p:clrMap bg1="lt1" tx1="dk1" bg2="lt2" tx2="dk2" accent1="accent1" accent2="accent2" accent3="accent3" accent4="accent4" accent5="accent5" accent6="accent6" hlink="hlink" folHlink="folHlink"/>
  <p:sldLayoutIdLst>
    <p:sldLayoutId id="2147483653" r:id="rId1"/>
    <p:sldLayoutId id="2147483652" r:id="rId2"/>
  </p:sldLayoutIdLst>
  <p:txStyles>
    <p:titleStyle>
      <a:lvl1pPr algn="l" rtl="0" eaLnBrk="1" fontAlgn="base" hangingPunct="1">
        <a:spcBef>
          <a:spcPct val="0"/>
        </a:spcBef>
        <a:spcAft>
          <a:spcPct val="0"/>
        </a:spcAft>
        <a:defRPr sz="3200">
          <a:solidFill>
            <a:schemeClr val="bg1"/>
          </a:solidFill>
          <a:latin typeface="+mj-lt"/>
          <a:ea typeface="+mj-ea"/>
          <a:cs typeface="+mj-cs"/>
        </a:defRPr>
      </a:lvl1pPr>
      <a:lvl2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2pPr>
      <a:lvl3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3pPr>
      <a:lvl4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4pPr>
      <a:lvl5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5pPr>
      <a:lvl6pPr marL="4572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ea typeface="+mn-ea"/>
        </a:defRPr>
      </a:lvl2pPr>
      <a:lvl3pPr marL="1143000" indent="-228600" algn="l" rtl="0" eaLnBrk="1" fontAlgn="base" hangingPunct="1">
        <a:spcBef>
          <a:spcPct val="20000"/>
        </a:spcBef>
        <a:spcAft>
          <a:spcPct val="0"/>
        </a:spcAft>
        <a:buChar char="•"/>
        <a:defRPr sz="2000">
          <a:solidFill>
            <a:schemeClr val="tx1"/>
          </a:solidFill>
          <a:latin typeface="+mn-lt"/>
          <a:ea typeface="+mn-ea"/>
        </a:defRPr>
      </a:lvl3pPr>
      <a:lvl4pPr marL="1600200" indent="-228600" algn="l" rtl="0" eaLnBrk="1" fontAlgn="base" hangingPunct="1">
        <a:spcBef>
          <a:spcPct val="20000"/>
        </a:spcBef>
        <a:spcAft>
          <a:spcPct val="0"/>
        </a:spcAft>
        <a:buChar char="–"/>
        <a:defRPr>
          <a:solidFill>
            <a:schemeClr val="tx1"/>
          </a:solidFill>
          <a:latin typeface="+mn-lt"/>
          <a:ea typeface="+mn-ea"/>
        </a:defRPr>
      </a:lvl4pPr>
      <a:lvl5pPr marL="2057400" indent="-228600" algn="l" rtl="0" eaLnBrk="1" fontAlgn="base" hangingPunct="1">
        <a:spcBef>
          <a:spcPct val="20000"/>
        </a:spcBef>
        <a:spcAft>
          <a:spcPct val="0"/>
        </a:spcAft>
        <a:buChar char="»"/>
        <a:defRPr>
          <a:solidFill>
            <a:schemeClr val="tx1"/>
          </a:solidFill>
          <a:latin typeface="+mn-lt"/>
          <a:ea typeface="+mn-ea"/>
        </a:defRPr>
      </a:lvl5pPr>
      <a:lvl6pPr marL="2514600" indent="-228600" algn="l" rtl="0" eaLnBrk="1" fontAlgn="base" hangingPunct="1">
        <a:spcBef>
          <a:spcPct val="20000"/>
        </a:spcBef>
        <a:spcAft>
          <a:spcPct val="0"/>
        </a:spcAft>
        <a:buChar char="»"/>
        <a:defRPr>
          <a:solidFill>
            <a:schemeClr val="tx1"/>
          </a:solidFill>
          <a:latin typeface="+mn-lt"/>
          <a:ea typeface="+mn-ea"/>
        </a:defRPr>
      </a:lvl6pPr>
      <a:lvl7pPr marL="2971800" indent="-228600" algn="l" rtl="0" eaLnBrk="1" fontAlgn="base" hangingPunct="1">
        <a:spcBef>
          <a:spcPct val="20000"/>
        </a:spcBef>
        <a:spcAft>
          <a:spcPct val="0"/>
        </a:spcAft>
        <a:buChar char="»"/>
        <a:defRPr>
          <a:solidFill>
            <a:schemeClr val="tx1"/>
          </a:solidFill>
          <a:latin typeface="+mn-lt"/>
          <a:ea typeface="+mn-ea"/>
        </a:defRPr>
      </a:lvl7pPr>
      <a:lvl8pPr marL="3429000" indent="-228600" algn="l" rtl="0" eaLnBrk="1" fontAlgn="base" hangingPunct="1">
        <a:spcBef>
          <a:spcPct val="20000"/>
        </a:spcBef>
        <a:spcAft>
          <a:spcPct val="0"/>
        </a:spcAft>
        <a:buChar char="»"/>
        <a:defRPr>
          <a:solidFill>
            <a:schemeClr val="tx1"/>
          </a:solidFill>
          <a:latin typeface="+mn-lt"/>
          <a:ea typeface="+mn-ea"/>
        </a:defRPr>
      </a:lvl8pPr>
      <a:lvl9pPr marL="38862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nusconnect.org.uk/resources/nus-staff-student-sexual-misconduct-report"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41338" y="549275"/>
            <a:ext cx="7988300" cy="1008063"/>
          </a:xfrm>
        </p:spPr>
        <p:txBody>
          <a:bodyPr/>
          <a:lstStyle/>
          <a:p>
            <a:endParaRPr lang="en-US" altLang="en-US"/>
          </a:p>
        </p:txBody>
      </p:sp>
      <p:sp>
        <p:nvSpPr>
          <p:cNvPr id="3075" name="Subtitle 2"/>
          <p:cNvSpPr>
            <a:spLocks noGrp="1"/>
          </p:cNvSpPr>
          <p:nvPr>
            <p:ph type="subTitle" idx="1"/>
          </p:nvPr>
        </p:nvSpPr>
        <p:spPr>
          <a:xfrm>
            <a:off x="539750" y="1773238"/>
            <a:ext cx="7993063" cy="647700"/>
          </a:xfrm>
        </p:spPr>
        <p:txBody>
          <a:bodyPr/>
          <a:lstStyle/>
          <a:p>
            <a:endParaRPr lang="en-US" altLang="en-US"/>
          </a:p>
        </p:txBody>
      </p:sp>
      <p:pic>
        <p:nvPicPr>
          <p:cNvPr id="3076" name="Picture 1" descr="NEW Brand PPT title pag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70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itle Placeholder 1"/>
          <p:cNvSpPr txBox="1">
            <a:spLocks/>
          </p:cNvSpPr>
          <p:nvPr/>
        </p:nvSpPr>
        <p:spPr bwMode="auto">
          <a:xfrm>
            <a:off x="558826" y="4370646"/>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rgbClr val="00AEC7"/>
                </a:solidFill>
              </a:rPr>
              <a:t>Consent Workshop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Rape Culture and Victim-blaming </a:t>
            </a:r>
          </a:p>
        </p:txBody>
      </p:sp>
      <p:sp>
        <p:nvSpPr>
          <p:cNvPr id="2" name="TextBox 1"/>
          <p:cNvSpPr txBox="1"/>
          <p:nvPr/>
        </p:nvSpPr>
        <p:spPr>
          <a:xfrm>
            <a:off x="468437" y="2132856"/>
            <a:ext cx="8134102" cy="3046988"/>
          </a:xfrm>
          <a:prstGeom prst="rect">
            <a:avLst/>
          </a:prstGeom>
          <a:noFill/>
        </p:spPr>
        <p:txBody>
          <a:bodyPr wrap="square" rtlCol="0">
            <a:spAutoFit/>
          </a:bodyPr>
          <a:lstStyle/>
          <a:p>
            <a:r>
              <a:rPr lang="en-GB" dirty="0"/>
              <a:t>Rape culture is a term used to define a culture which sexual abuse is condoned and </a:t>
            </a:r>
          </a:p>
          <a:p>
            <a:r>
              <a:rPr lang="en-GB" dirty="0"/>
              <a:t>normalised through societal attitudes, images and practices. </a:t>
            </a:r>
          </a:p>
          <a:p>
            <a:endParaRPr lang="en-GB" dirty="0"/>
          </a:p>
          <a:p>
            <a:r>
              <a:rPr lang="en-GB" dirty="0"/>
              <a:t>Rape Culture can also lead to victim blaming, which is when responsibility and blame is placed on the victim of rape instead of the perpetrator.</a:t>
            </a:r>
          </a:p>
        </p:txBody>
      </p:sp>
    </p:spTree>
    <p:extLst>
      <p:ext uri="{BB962C8B-B14F-4D97-AF65-F5344CB8AC3E}">
        <p14:creationId xmlns:p14="http://schemas.microsoft.com/office/powerpoint/2010/main" val="2364106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Rape Culture and Victim-blaming </a:t>
            </a:r>
          </a:p>
        </p:txBody>
      </p:sp>
      <p:sp>
        <p:nvSpPr>
          <p:cNvPr id="2" name="TextBox 1"/>
          <p:cNvSpPr txBox="1"/>
          <p:nvPr/>
        </p:nvSpPr>
        <p:spPr>
          <a:xfrm>
            <a:off x="323528" y="1988840"/>
            <a:ext cx="8675564" cy="3046988"/>
          </a:xfrm>
          <a:prstGeom prst="rect">
            <a:avLst/>
          </a:prstGeom>
          <a:noFill/>
        </p:spPr>
        <p:txBody>
          <a:bodyPr wrap="square" rtlCol="0">
            <a:spAutoFit/>
          </a:bodyPr>
          <a:lstStyle/>
          <a:p>
            <a:pPr lvl="0"/>
            <a:r>
              <a:rPr lang="en-GB" dirty="0"/>
              <a:t>1) What things contribute to rape culture? </a:t>
            </a:r>
          </a:p>
          <a:p>
            <a:pPr lvl="0"/>
            <a:endParaRPr lang="en-GB" dirty="0"/>
          </a:p>
          <a:p>
            <a:pPr lvl="0"/>
            <a:r>
              <a:rPr lang="en-GB" dirty="0"/>
              <a:t>2) What are the implications of rape culture? </a:t>
            </a:r>
          </a:p>
          <a:p>
            <a:r>
              <a:rPr lang="en-GB" dirty="0"/>
              <a:t> </a:t>
            </a:r>
          </a:p>
          <a:p>
            <a:pPr lvl="0"/>
            <a:r>
              <a:rPr lang="en-GB" dirty="0"/>
              <a:t>3) What things contribute to victim-blaming?</a:t>
            </a:r>
          </a:p>
          <a:p>
            <a:endParaRPr lang="en-GB" dirty="0"/>
          </a:p>
          <a:p>
            <a:r>
              <a:rPr lang="en-GB" dirty="0"/>
              <a:t>4) What are the implications of victim-blaming? </a:t>
            </a:r>
          </a:p>
          <a:p>
            <a:endParaRPr lang="en-GB" dirty="0"/>
          </a:p>
        </p:txBody>
      </p:sp>
    </p:spTree>
    <p:extLst>
      <p:ext uri="{BB962C8B-B14F-4D97-AF65-F5344CB8AC3E}">
        <p14:creationId xmlns:p14="http://schemas.microsoft.com/office/powerpoint/2010/main" val="3387968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Slut-shaming and Pride-shaming</a:t>
            </a:r>
          </a:p>
        </p:txBody>
      </p:sp>
      <p:sp>
        <p:nvSpPr>
          <p:cNvPr id="2" name="TextBox 1"/>
          <p:cNvSpPr txBox="1"/>
          <p:nvPr/>
        </p:nvSpPr>
        <p:spPr>
          <a:xfrm>
            <a:off x="395536" y="1844824"/>
            <a:ext cx="8675564" cy="3816429"/>
          </a:xfrm>
          <a:prstGeom prst="rect">
            <a:avLst/>
          </a:prstGeom>
          <a:noFill/>
        </p:spPr>
        <p:txBody>
          <a:bodyPr wrap="square" rtlCol="0">
            <a:spAutoFit/>
          </a:bodyPr>
          <a:lstStyle/>
          <a:p>
            <a:r>
              <a:rPr lang="en-GB" sz="2200" dirty="0"/>
              <a:t>The word “slut” refers to a person who has many casual sexual partners. It is a sexist slur and it often used to degrade people who have had many sexual partners or dress “promiscuously”. But slut is also a gendered insult which is often aimed towards women more than men. The fact that this phrase is used as an attack on women outlines the double standards of sexist attitudes towards women’s freedom to agree to consensual sexual activity. On the other hand, the word “prude” refers to someone concerned with being modest and “proper”. It is often used to describe someone who chooses not to engage in sexual activity. </a:t>
            </a:r>
          </a:p>
        </p:txBody>
      </p:sp>
    </p:spTree>
    <p:extLst>
      <p:ext uri="{BB962C8B-B14F-4D97-AF65-F5344CB8AC3E}">
        <p14:creationId xmlns:p14="http://schemas.microsoft.com/office/powerpoint/2010/main" val="576073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Slut-shaming and Prude-shaming</a:t>
            </a:r>
          </a:p>
        </p:txBody>
      </p:sp>
      <p:sp>
        <p:nvSpPr>
          <p:cNvPr id="2" name="TextBox 1"/>
          <p:cNvSpPr txBox="1"/>
          <p:nvPr/>
        </p:nvSpPr>
        <p:spPr>
          <a:xfrm>
            <a:off x="323528" y="1988840"/>
            <a:ext cx="8675564" cy="2677656"/>
          </a:xfrm>
          <a:prstGeom prst="rect">
            <a:avLst/>
          </a:prstGeom>
          <a:noFill/>
        </p:spPr>
        <p:txBody>
          <a:bodyPr wrap="square" rtlCol="0">
            <a:spAutoFit/>
          </a:bodyPr>
          <a:lstStyle/>
          <a:p>
            <a:pPr lvl="0"/>
            <a:r>
              <a:rPr lang="en-GB" dirty="0"/>
              <a:t>1) Give examples of slut-shaming. </a:t>
            </a:r>
          </a:p>
          <a:p>
            <a:pPr lvl="0"/>
            <a:endParaRPr lang="en-GB" dirty="0"/>
          </a:p>
          <a:p>
            <a:pPr lvl="0"/>
            <a:r>
              <a:rPr lang="en-GB" dirty="0"/>
              <a:t>2) What is the negative impact of slut-shaming?</a:t>
            </a:r>
          </a:p>
          <a:p>
            <a:pPr lvl="0"/>
            <a:endParaRPr lang="en-GB" dirty="0"/>
          </a:p>
          <a:p>
            <a:pPr lvl="0"/>
            <a:r>
              <a:rPr lang="en-GB" dirty="0"/>
              <a:t>3) Give examples of prude-shaming. </a:t>
            </a:r>
          </a:p>
          <a:p>
            <a:pPr lvl="0"/>
            <a:endParaRPr lang="en-GB" dirty="0"/>
          </a:p>
          <a:p>
            <a:pPr lvl="0"/>
            <a:r>
              <a:rPr lang="en-GB" dirty="0"/>
              <a:t>4) What is the negative impact of prude-shaming?</a:t>
            </a:r>
          </a:p>
        </p:txBody>
      </p:sp>
    </p:spTree>
    <p:extLst>
      <p:ext uri="{BB962C8B-B14F-4D97-AF65-F5344CB8AC3E}">
        <p14:creationId xmlns:p14="http://schemas.microsoft.com/office/powerpoint/2010/main" val="748270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Respecting Sexuality </a:t>
            </a:r>
          </a:p>
        </p:txBody>
      </p:sp>
      <p:sp>
        <p:nvSpPr>
          <p:cNvPr id="3" name="TextBox 2"/>
          <p:cNvSpPr txBox="1"/>
          <p:nvPr/>
        </p:nvSpPr>
        <p:spPr>
          <a:xfrm>
            <a:off x="541338" y="1844824"/>
            <a:ext cx="7992888" cy="5262979"/>
          </a:xfrm>
          <a:prstGeom prst="rect">
            <a:avLst/>
          </a:prstGeom>
          <a:noFill/>
        </p:spPr>
        <p:txBody>
          <a:bodyPr wrap="square" rtlCol="0">
            <a:spAutoFit/>
          </a:bodyPr>
          <a:lstStyle/>
          <a:p>
            <a:r>
              <a:rPr lang="en-GB" dirty="0"/>
              <a:t>Sexual orientation is to do with </a:t>
            </a:r>
            <a:r>
              <a:rPr lang="en-GB" b="1" dirty="0"/>
              <a:t>who you like </a:t>
            </a:r>
            <a:r>
              <a:rPr lang="en-GB" dirty="0"/>
              <a:t>and sexuality is about </a:t>
            </a:r>
            <a:r>
              <a:rPr lang="en-GB" b="1" dirty="0"/>
              <a:t>what kind of sex you like.</a:t>
            </a:r>
          </a:p>
          <a:p>
            <a:endParaRPr lang="en-GB" b="1" dirty="0"/>
          </a:p>
          <a:p>
            <a:r>
              <a:rPr lang="en-GB" dirty="0"/>
              <a:t>Understanding consent is also about not making assumptions about people's choices and respecting everyone's boundaries. </a:t>
            </a:r>
          </a:p>
          <a:p>
            <a:endParaRPr lang="en-GB" dirty="0"/>
          </a:p>
          <a:p>
            <a:r>
              <a:rPr lang="en-GB" dirty="0"/>
              <a:t>This also includes avoiding making assumptions about people's sexual orientation and making assumptions about people's sexuality because of their sexual orientation. </a:t>
            </a:r>
          </a:p>
          <a:p>
            <a:endParaRPr lang="en-GB" dirty="0"/>
          </a:p>
          <a:p>
            <a:r>
              <a:rPr lang="en-GB" dirty="0"/>
              <a:t> </a:t>
            </a:r>
          </a:p>
          <a:p>
            <a:endParaRPr lang="en-GB" dirty="0"/>
          </a:p>
        </p:txBody>
      </p:sp>
    </p:spTree>
    <p:extLst>
      <p:ext uri="{BB962C8B-B14F-4D97-AF65-F5344CB8AC3E}">
        <p14:creationId xmlns:p14="http://schemas.microsoft.com/office/powerpoint/2010/main" val="2549816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Respecting Sexuality </a:t>
            </a:r>
          </a:p>
        </p:txBody>
      </p:sp>
      <p:sp>
        <p:nvSpPr>
          <p:cNvPr id="3" name="TextBox 2"/>
          <p:cNvSpPr txBox="1"/>
          <p:nvPr/>
        </p:nvSpPr>
        <p:spPr>
          <a:xfrm>
            <a:off x="467036" y="1557338"/>
            <a:ext cx="8136904" cy="5139869"/>
          </a:xfrm>
          <a:prstGeom prst="rect">
            <a:avLst/>
          </a:prstGeom>
          <a:noFill/>
        </p:spPr>
        <p:txBody>
          <a:bodyPr wrap="square" rtlCol="0">
            <a:spAutoFit/>
          </a:bodyPr>
          <a:lstStyle/>
          <a:p>
            <a:endParaRPr lang="en-GB" sz="2000" dirty="0"/>
          </a:p>
          <a:p>
            <a:r>
              <a:rPr lang="en-GB" dirty="0">
                <a:solidFill>
                  <a:schemeClr val="accent5">
                    <a:lumMod val="50000"/>
                  </a:schemeClr>
                </a:solidFill>
              </a:rPr>
              <a:t>Take a look at the characters that you have been given and discuss the following things in your groups - </a:t>
            </a:r>
          </a:p>
          <a:p>
            <a:endParaRPr lang="en-GB" dirty="0">
              <a:solidFill>
                <a:schemeClr val="accent5">
                  <a:lumMod val="50000"/>
                </a:schemeClr>
              </a:solidFill>
            </a:endParaRPr>
          </a:p>
          <a:p>
            <a:pPr marL="342900" lvl="0" indent="-342900">
              <a:buFont typeface="Arial" panose="020B0604020202020204" pitchFamily="34" charset="0"/>
              <a:buChar char="•"/>
            </a:pPr>
            <a:r>
              <a:rPr lang="en-GB" dirty="0"/>
              <a:t>What assumptions would people make about the sexuality of the character that they've been given?</a:t>
            </a:r>
          </a:p>
          <a:p>
            <a:pPr marL="342900" lvl="0" indent="-342900">
              <a:buFont typeface="Arial" panose="020B0604020202020204" pitchFamily="34" charset="0"/>
              <a:buChar char="•"/>
            </a:pPr>
            <a:r>
              <a:rPr lang="en-GB" dirty="0"/>
              <a:t>In what ways may other people disrespect your character's sexuality or boundaries?</a:t>
            </a:r>
          </a:p>
          <a:p>
            <a:pPr marL="342900" indent="-342900">
              <a:buFont typeface="Arial" panose="020B0604020202020204" pitchFamily="34" charset="0"/>
              <a:buChar char="•"/>
            </a:pPr>
            <a:r>
              <a:rPr lang="en-GB" dirty="0"/>
              <a:t>What negative impact may this behaviour have on your character?</a:t>
            </a:r>
          </a:p>
          <a:p>
            <a:r>
              <a:rPr lang="en-GB" dirty="0"/>
              <a:t> </a:t>
            </a:r>
          </a:p>
          <a:p>
            <a:endParaRPr lang="en-GB" sz="2000" dirty="0"/>
          </a:p>
        </p:txBody>
      </p:sp>
    </p:spTree>
    <p:extLst>
      <p:ext uri="{BB962C8B-B14F-4D97-AF65-F5344CB8AC3E}">
        <p14:creationId xmlns:p14="http://schemas.microsoft.com/office/powerpoint/2010/main" val="451877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Myth-Busters</a:t>
            </a:r>
          </a:p>
        </p:txBody>
      </p:sp>
      <p:sp>
        <p:nvSpPr>
          <p:cNvPr id="3" name="TextBox 2"/>
          <p:cNvSpPr txBox="1"/>
          <p:nvPr/>
        </p:nvSpPr>
        <p:spPr>
          <a:xfrm>
            <a:off x="293724" y="2276872"/>
            <a:ext cx="8850276" cy="1754326"/>
          </a:xfrm>
          <a:prstGeom prst="rect">
            <a:avLst/>
          </a:prstGeom>
          <a:noFill/>
        </p:spPr>
        <p:txBody>
          <a:bodyPr wrap="square" rtlCol="0">
            <a:spAutoFit/>
          </a:bodyPr>
          <a:lstStyle/>
          <a:p>
            <a:r>
              <a:rPr lang="en-GB" b="1" dirty="0"/>
              <a:t>Task: </a:t>
            </a:r>
            <a:r>
              <a:rPr lang="en-GB" dirty="0"/>
              <a:t>Spend 5 minutes discussing the implications of people believing in the myth that you have been given.</a:t>
            </a:r>
          </a:p>
          <a:p>
            <a:r>
              <a:rPr lang="en-GB" sz="2000" dirty="0"/>
              <a:t> </a:t>
            </a:r>
          </a:p>
          <a:p>
            <a:r>
              <a:rPr lang="en-GB" sz="2000" dirty="0"/>
              <a:t> </a:t>
            </a:r>
          </a:p>
          <a:p>
            <a:endParaRPr lang="en-GB" sz="2000" dirty="0"/>
          </a:p>
        </p:txBody>
      </p:sp>
    </p:spTree>
    <p:extLst>
      <p:ext uri="{BB962C8B-B14F-4D97-AF65-F5344CB8AC3E}">
        <p14:creationId xmlns:p14="http://schemas.microsoft.com/office/powerpoint/2010/main" val="2090304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67192-A9BD-4996-A27F-021EC0BC0E44}"/>
              </a:ext>
            </a:extLst>
          </p:cNvPr>
          <p:cNvSpPr>
            <a:spLocks noGrp="1"/>
          </p:cNvSpPr>
          <p:nvPr>
            <p:ph type="ctrTitle"/>
          </p:nvPr>
        </p:nvSpPr>
        <p:spPr/>
        <p:txBody>
          <a:bodyPr/>
          <a:lstStyle/>
          <a:p>
            <a:r>
              <a:rPr lang="en-GB" dirty="0"/>
              <a:t>Student Staff Misconduct	</a:t>
            </a:r>
          </a:p>
        </p:txBody>
      </p:sp>
      <p:sp>
        <p:nvSpPr>
          <p:cNvPr id="3" name="Subtitle 2">
            <a:extLst>
              <a:ext uri="{FF2B5EF4-FFF2-40B4-BE49-F238E27FC236}">
                <a16:creationId xmlns:a16="http://schemas.microsoft.com/office/drawing/2014/main" id="{8E60F57F-964D-4B48-B205-1B765A4DC5D9}"/>
              </a:ext>
            </a:extLst>
          </p:cNvPr>
          <p:cNvSpPr>
            <a:spLocks noGrp="1"/>
          </p:cNvSpPr>
          <p:nvPr>
            <p:ph type="subTitle" idx="1"/>
          </p:nvPr>
        </p:nvSpPr>
        <p:spPr>
          <a:xfrm>
            <a:off x="537196" y="1844824"/>
            <a:ext cx="7992888" cy="648072"/>
          </a:xfrm>
        </p:spPr>
        <p:txBody>
          <a:bodyPr/>
          <a:lstStyle/>
          <a:p>
            <a:r>
              <a:rPr lang="en-US" dirty="0"/>
              <a:t>In 2018 NUS Women’s Campaign launched its </a:t>
            </a:r>
            <a:r>
              <a:rPr lang="en-US" u="sng" dirty="0">
                <a:hlinkClick r:id="rId2"/>
              </a:rPr>
              <a:t>Power in the Academy: staff sexual misconduct in UK higher education</a:t>
            </a:r>
            <a:r>
              <a:rPr lang="en-US" dirty="0"/>
              <a:t> report, from research into students who experience sexual misconduct from staff members at their institution. </a:t>
            </a:r>
          </a:p>
          <a:p>
            <a:r>
              <a:rPr lang="en-US" dirty="0"/>
              <a:t>We will discuss what misconduct is, the current statistics, and what that means within the issue of consent for students.</a:t>
            </a:r>
          </a:p>
        </p:txBody>
      </p:sp>
    </p:spTree>
    <p:extLst>
      <p:ext uri="{BB962C8B-B14F-4D97-AF65-F5344CB8AC3E}">
        <p14:creationId xmlns:p14="http://schemas.microsoft.com/office/powerpoint/2010/main" val="1705490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DE7C-8794-4758-AA78-3B19099D2FC6}"/>
              </a:ext>
            </a:extLst>
          </p:cNvPr>
          <p:cNvSpPr>
            <a:spLocks noGrp="1"/>
          </p:cNvSpPr>
          <p:nvPr>
            <p:ph type="ctrTitle"/>
          </p:nvPr>
        </p:nvSpPr>
        <p:spPr/>
        <p:txBody>
          <a:bodyPr/>
          <a:lstStyle/>
          <a:p>
            <a:r>
              <a:rPr lang="en-GB" dirty="0"/>
              <a:t>Student Staff Misconduct </a:t>
            </a:r>
          </a:p>
        </p:txBody>
      </p:sp>
      <p:sp>
        <p:nvSpPr>
          <p:cNvPr id="3" name="Subtitle 2">
            <a:extLst>
              <a:ext uri="{FF2B5EF4-FFF2-40B4-BE49-F238E27FC236}">
                <a16:creationId xmlns:a16="http://schemas.microsoft.com/office/drawing/2014/main" id="{CC5A2D27-ADCC-43DD-9363-608CFC614A94}"/>
              </a:ext>
            </a:extLst>
          </p:cNvPr>
          <p:cNvSpPr>
            <a:spLocks noGrp="1"/>
          </p:cNvSpPr>
          <p:nvPr>
            <p:ph type="subTitle" idx="1"/>
          </p:nvPr>
        </p:nvSpPr>
        <p:spPr/>
        <p:txBody>
          <a:bodyPr/>
          <a:lstStyle/>
          <a:p>
            <a:r>
              <a:rPr lang="en-US" dirty="0"/>
              <a:t>Why do we use the term misconduct?</a:t>
            </a:r>
            <a:endParaRPr lang="en-GB" dirty="0"/>
          </a:p>
        </p:txBody>
      </p:sp>
    </p:spTree>
    <p:extLst>
      <p:ext uri="{BB962C8B-B14F-4D97-AF65-F5344CB8AC3E}">
        <p14:creationId xmlns:p14="http://schemas.microsoft.com/office/powerpoint/2010/main" val="3272400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0B0A9-7EE7-4E07-A656-47A4FA5FACFF}"/>
              </a:ext>
            </a:extLst>
          </p:cNvPr>
          <p:cNvSpPr>
            <a:spLocks noGrp="1"/>
          </p:cNvSpPr>
          <p:nvPr>
            <p:ph type="ctrTitle"/>
          </p:nvPr>
        </p:nvSpPr>
        <p:spPr/>
        <p:txBody>
          <a:bodyPr/>
          <a:lstStyle/>
          <a:p>
            <a:r>
              <a:rPr lang="en-GB" dirty="0"/>
              <a:t>Student Staff Misconduct</a:t>
            </a:r>
          </a:p>
        </p:txBody>
      </p:sp>
      <p:sp>
        <p:nvSpPr>
          <p:cNvPr id="3" name="Subtitle 2">
            <a:extLst>
              <a:ext uri="{FF2B5EF4-FFF2-40B4-BE49-F238E27FC236}">
                <a16:creationId xmlns:a16="http://schemas.microsoft.com/office/drawing/2014/main" id="{CDF1D0E0-1AEF-4C6F-937B-0A992A5D1CE5}"/>
              </a:ext>
            </a:extLst>
          </p:cNvPr>
          <p:cNvSpPr>
            <a:spLocks noGrp="1"/>
          </p:cNvSpPr>
          <p:nvPr>
            <p:ph type="subTitle" idx="1"/>
          </p:nvPr>
        </p:nvSpPr>
        <p:spPr>
          <a:xfrm>
            <a:off x="541784" y="1557958"/>
            <a:ext cx="7992888" cy="5085185"/>
          </a:xfrm>
        </p:spPr>
        <p:txBody>
          <a:bodyPr/>
          <a:lstStyle/>
          <a:p>
            <a:pPr marL="342900" lvl="0" indent="-342900">
              <a:buFont typeface="Arial" panose="020B0604020202020204" pitchFamily="34" charset="0"/>
              <a:buChar char="•"/>
            </a:pPr>
            <a:r>
              <a:rPr lang="en-US" dirty="0"/>
              <a:t>A continuum of sexualised, predatory behaviours from staff to students, behaviours that are broader than harassment </a:t>
            </a:r>
          </a:p>
          <a:p>
            <a:pPr marL="342900" lvl="0" indent="-342900">
              <a:buFont typeface="Arial" panose="020B0604020202020204" pitchFamily="34" charset="0"/>
              <a:buChar char="•"/>
            </a:pPr>
            <a:r>
              <a:rPr lang="en-US" dirty="0"/>
              <a:t>Power imbalance between staff and student, which complicates notions of consent</a:t>
            </a:r>
            <a:endParaRPr lang="en-GB" dirty="0"/>
          </a:p>
          <a:p>
            <a:pPr marL="342900" lvl="0" indent="-342900">
              <a:buFont typeface="Arial" panose="020B0604020202020204" pitchFamily="34" charset="0"/>
              <a:buChar char="•"/>
            </a:pPr>
            <a:r>
              <a:rPr lang="en-US" dirty="0"/>
              <a:t>Ranging from everyday forms of sexual misconduct to sexual assault and rape.</a:t>
            </a:r>
            <a:endParaRPr lang="en-GB" dirty="0"/>
          </a:p>
          <a:p>
            <a:pPr marL="342900" lvl="0" indent="-342900">
              <a:buFont typeface="Arial" panose="020B0604020202020204" pitchFamily="34" charset="0"/>
              <a:buChar char="•"/>
            </a:pPr>
            <a:r>
              <a:rPr lang="en-US" dirty="0"/>
              <a:t>These behaviours should not be seen in isolation, but play into wider rape culture</a:t>
            </a:r>
          </a:p>
          <a:p>
            <a:pPr marL="342900" lvl="0" indent="-342900">
              <a:buFont typeface="Arial" panose="020B0604020202020204" pitchFamily="34" charset="0"/>
              <a:buChar char="•"/>
            </a:pPr>
            <a:r>
              <a:rPr lang="en-US" dirty="0"/>
              <a:t>Low-key or everyday forms of sexual misconduct normalise a sexualised </a:t>
            </a:r>
            <a:br>
              <a:rPr lang="en-US" dirty="0"/>
            </a:br>
            <a:r>
              <a:rPr lang="en-US" dirty="0"/>
              <a:t>environment which makes more serious </a:t>
            </a:r>
            <a:br>
              <a:rPr lang="en-US" dirty="0"/>
            </a:br>
            <a:r>
              <a:rPr lang="en-US" dirty="0"/>
              <a:t>abuses more likely to occur</a:t>
            </a:r>
            <a:endParaRPr lang="en-GB" dirty="0"/>
          </a:p>
          <a:p>
            <a:endParaRPr lang="en-GB" dirty="0"/>
          </a:p>
        </p:txBody>
      </p:sp>
    </p:spTree>
    <p:extLst>
      <p:ext uri="{BB962C8B-B14F-4D97-AF65-F5344CB8AC3E}">
        <p14:creationId xmlns:p14="http://schemas.microsoft.com/office/powerpoint/2010/main" val="3981617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Workshop Aims and Objectives</a:t>
            </a:r>
          </a:p>
        </p:txBody>
      </p:sp>
      <p:sp>
        <p:nvSpPr>
          <p:cNvPr id="2" name="Subtitle 1"/>
          <p:cNvSpPr>
            <a:spLocks noGrp="1"/>
          </p:cNvSpPr>
          <p:nvPr>
            <p:ph type="subTitle" idx="1"/>
          </p:nvPr>
        </p:nvSpPr>
        <p:spPr>
          <a:xfrm>
            <a:off x="536750" y="1988840"/>
            <a:ext cx="7992888" cy="648072"/>
          </a:xfrm>
        </p:spPr>
        <p:txBody>
          <a:bodyPr/>
          <a:lstStyle/>
          <a:p>
            <a:pPr marL="342900" indent="-342900">
              <a:buFont typeface="Arial" panose="020B0604020202020204" pitchFamily="34" charset="0"/>
              <a:buChar char="•"/>
            </a:pPr>
            <a:r>
              <a:rPr lang="en-GB" dirty="0"/>
              <a:t>Learn about the importance of sexual consent </a:t>
            </a:r>
          </a:p>
          <a:p>
            <a:pPr marL="342900" indent="-342900">
              <a:buFont typeface="Arial" panose="020B0604020202020204" pitchFamily="34" charset="0"/>
              <a:buChar char="•"/>
            </a:pPr>
            <a:r>
              <a:rPr lang="en-GB" dirty="0"/>
              <a:t>Combat rape culture and victim-blaming</a:t>
            </a:r>
          </a:p>
          <a:p>
            <a:pPr marL="342900" indent="-342900">
              <a:buFont typeface="Arial" panose="020B0604020202020204" pitchFamily="34" charset="0"/>
              <a:buChar char="•"/>
            </a:pPr>
            <a:r>
              <a:rPr lang="en-GB" dirty="0"/>
              <a:t>Learn how to create a positive consent culture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B9219-542E-4905-9B71-18E8F6D3FE3E}"/>
              </a:ext>
            </a:extLst>
          </p:cNvPr>
          <p:cNvSpPr>
            <a:spLocks noGrp="1"/>
          </p:cNvSpPr>
          <p:nvPr>
            <p:ph type="ctrTitle"/>
          </p:nvPr>
        </p:nvSpPr>
        <p:spPr/>
        <p:txBody>
          <a:bodyPr/>
          <a:lstStyle/>
          <a:p>
            <a:r>
              <a:rPr lang="en-GB" dirty="0"/>
              <a:t>Student Staff Misconduct</a:t>
            </a:r>
          </a:p>
        </p:txBody>
      </p:sp>
      <p:sp>
        <p:nvSpPr>
          <p:cNvPr id="3" name="Subtitle 2">
            <a:extLst>
              <a:ext uri="{FF2B5EF4-FFF2-40B4-BE49-F238E27FC236}">
                <a16:creationId xmlns:a16="http://schemas.microsoft.com/office/drawing/2014/main" id="{977203E3-FEFA-47CE-AEC9-662AA438709F}"/>
              </a:ext>
            </a:extLst>
          </p:cNvPr>
          <p:cNvSpPr>
            <a:spLocks noGrp="1"/>
          </p:cNvSpPr>
          <p:nvPr>
            <p:ph type="subTitle" idx="1"/>
          </p:nvPr>
        </p:nvSpPr>
        <p:spPr/>
        <p:txBody>
          <a:bodyPr/>
          <a:lstStyle/>
          <a:p>
            <a:pPr marL="342900" lvl="0" indent="-342900">
              <a:buFont typeface="Arial" panose="020B0604020202020204" pitchFamily="34" charset="0"/>
              <a:buChar char="•"/>
            </a:pPr>
            <a:r>
              <a:rPr lang="en-US" dirty="0"/>
              <a:t>How does the power imbalance complicate the notion of consent?</a:t>
            </a:r>
            <a:endParaRPr lang="en-GB" dirty="0"/>
          </a:p>
          <a:p>
            <a:pPr marL="342900" lvl="0" indent="-342900">
              <a:buFont typeface="Arial" panose="020B0604020202020204" pitchFamily="34" charset="0"/>
              <a:buChar char="•"/>
            </a:pPr>
            <a:r>
              <a:rPr lang="en-US" dirty="0"/>
              <a:t>Have you considered this as an issue for consent training?</a:t>
            </a:r>
          </a:p>
          <a:p>
            <a:pPr marL="342900" lvl="0" indent="-342900">
              <a:buFont typeface="Arial" panose="020B0604020202020204" pitchFamily="34" charset="0"/>
              <a:buChar char="•"/>
            </a:pPr>
            <a:r>
              <a:rPr lang="en-US" dirty="0"/>
              <a:t>Is this an issue you are familiar with?</a:t>
            </a:r>
            <a:endParaRPr lang="en-GB" dirty="0"/>
          </a:p>
          <a:p>
            <a:pPr marL="342900" lvl="0" indent="-342900">
              <a:buFont typeface="Arial" panose="020B0604020202020204" pitchFamily="34" charset="0"/>
              <a:buChar char="•"/>
            </a:pPr>
            <a:r>
              <a:rPr lang="en-US" dirty="0"/>
              <a:t>Why do you think this issue is perhaps less visible than student-student sexual harassment?</a:t>
            </a:r>
            <a:endParaRPr lang="en-GB" dirty="0"/>
          </a:p>
          <a:p>
            <a:pPr marL="342900" lvl="0" indent="-342900">
              <a:buFont typeface="Arial" panose="020B0604020202020204" pitchFamily="34" charset="0"/>
              <a:buChar char="•"/>
            </a:pPr>
            <a:endParaRPr lang="en-US" dirty="0"/>
          </a:p>
          <a:p>
            <a:pPr marL="342900" lvl="0" indent="-342900">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3039159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Results: experiences of misconduct </a:t>
            </a:r>
          </a:p>
        </p:txBody>
      </p:sp>
      <p:sp>
        <p:nvSpPr>
          <p:cNvPr id="3" name="Subtitle 2"/>
          <p:cNvSpPr>
            <a:spLocks noGrp="1"/>
          </p:cNvSpPr>
          <p:nvPr>
            <p:ph type="subTitle" idx="1"/>
          </p:nvPr>
        </p:nvSpPr>
        <p:spPr/>
        <p:txBody>
          <a:bodyPr/>
          <a:lstStyle/>
          <a:p>
            <a:pPr marL="228600" indent="-228600" fontAlgn="auto">
              <a:lnSpc>
                <a:spcPct val="90000"/>
              </a:lnSpc>
              <a:spcBef>
                <a:spcPts val="1000"/>
              </a:spcBef>
              <a:spcAft>
                <a:spcPts val="0"/>
              </a:spcAft>
              <a:buFont typeface="Arial" panose="020B0604020202020204" pitchFamily="34" charset="0"/>
              <a:buChar char="•"/>
            </a:pPr>
            <a:r>
              <a:rPr lang="en-US" dirty="0"/>
              <a:t>We surveyed 1839 respondents and held focus groups with 15 students</a:t>
            </a:r>
            <a:endParaRPr lang="en-GB" sz="2800" kern="1200" dirty="0">
              <a:solidFill>
                <a:prstClr val="black"/>
              </a:solidFill>
              <a:latin typeface="Calibri" panose="020F0502020204030204"/>
            </a:endParaRPr>
          </a:p>
          <a:p>
            <a:pPr marL="228600" lvl="0" indent="-228600" fontAlgn="auto">
              <a:lnSpc>
                <a:spcPct val="90000"/>
              </a:lnSpc>
              <a:spcBef>
                <a:spcPts val="1000"/>
              </a:spcBef>
              <a:spcAft>
                <a:spcPts val="0"/>
              </a:spcAft>
              <a:buFont typeface="Arial" panose="020B0604020202020204" pitchFamily="34" charset="0"/>
              <a:buChar char="•"/>
            </a:pPr>
            <a:r>
              <a:rPr lang="en-GB" sz="2800" kern="1200" dirty="0">
                <a:solidFill>
                  <a:prstClr val="black"/>
                </a:solidFill>
                <a:latin typeface="Calibri" panose="020F0502020204030204"/>
              </a:rPr>
              <a:t>41% of all respondents had experienced some form of sexualised behaviour from staff</a:t>
            </a:r>
          </a:p>
          <a:p>
            <a:pPr marL="228600" lvl="0" indent="-228600" fontAlgn="auto">
              <a:lnSpc>
                <a:spcPct val="90000"/>
              </a:lnSpc>
              <a:spcBef>
                <a:spcPts val="1000"/>
              </a:spcBef>
              <a:spcAft>
                <a:spcPts val="0"/>
              </a:spcAft>
              <a:buFont typeface="Arial" panose="020B0604020202020204" pitchFamily="34" charset="0"/>
              <a:buChar char="•"/>
            </a:pPr>
            <a:r>
              <a:rPr lang="en-GB" sz="2800" kern="1200" dirty="0">
                <a:solidFill>
                  <a:prstClr val="black"/>
                </a:solidFill>
                <a:latin typeface="Calibri" panose="020F0502020204030204"/>
              </a:rPr>
              <a:t>1 in 8 of current students reported being touched by a staff member in a way that made them uncomfortable</a:t>
            </a:r>
          </a:p>
          <a:p>
            <a:pPr marL="228600" lvl="0" indent="-228600" fontAlgn="auto">
              <a:lnSpc>
                <a:spcPct val="90000"/>
              </a:lnSpc>
              <a:spcBef>
                <a:spcPts val="1000"/>
              </a:spcBef>
              <a:spcAft>
                <a:spcPts val="0"/>
              </a:spcAft>
              <a:buFont typeface="Arial" panose="020B0604020202020204" pitchFamily="34" charset="0"/>
              <a:buChar char="•"/>
            </a:pPr>
            <a:r>
              <a:rPr lang="en-GB" sz="2800" kern="1200" dirty="0">
                <a:solidFill>
                  <a:prstClr val="black"/>
                </a:solidFill>
                <a:latin typeface="Calibri" panose="020F0502020204030204"/>
              </a:rPr>
              <a:t>35 (2.3%) current students reported non-consensual sexual contact by a staff member (sexual assault), while 9 reported a case of sexual assault or rape.</a:t>
            </a:r>
          </a:p>
          <a:p>
            <a:endParaRPr lang="en-GB" dirty="0"/>
          </a:p>
        </p:txBody>
      </p:sp>
    </p:spTree>
    <p:extLst>
      <p:ext uri="{BB962C8B-B14F-4D97-AF65-F5344CB8AC3E}">
        <p14:creationId xmlns:p14="http://schemas.microsoft.com/office/powerpoint/2010/main" val="1002175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C216E-5D0D-424E-A616-A805A0738743}"/>
              </a:ext>
            </a:extLst>
          </p:cNvPr>
          <p:cNvSpPr>
            <a:spLocks noGrp="1"/>
          </p:cNvSpPr>
          <p:nvPr>
            <p:ph type="ctrTitle"/>
          </p:nvPr>
        </p:nvSpPr>
        <p:spPr/>
        <p:txBody>
          <a:bodyPr/>
          <a:lstStyle/>
          <a:p>
            <a:r>
              <a:rPr lang="en-GB" dirty="0"/>
              <a:t>Demographic Inequalities </a:t>
            </a:r>
          </a:p>
        </p:txBody>
      </p:sp>
      <p:sp>
        <p:nvSpPr>
          <p:cNvPr id="3" name="Subtitle 2">
            <a:extLst>
              <a:ext uri="{FF2B5EF4-FFF2-40B4-BE49-F238E27FC236}">
                <a16:creationId xmlns:a16="http://schemas.microsoft.com/office/drawing/2014/main" id="{03227609-A678-4DB3-9298-93610DD4C837}"/>
              </a:ext>
            </a:extLst>
          </p:cNvPr>
          <p:cNvSpPr>
            <a:spLocks noGrp="1"/>
          </p:cNvSpPr>
          <p:nvPr>
            <p:ph type="subTitle" idx="1"/>
          </p:nvPr>
        </p:nvSpPr>
        <p:spPr/>
        <p:txBody>
          <a:bodyPr/>
          <a:lstStyle/>
          <a:p>
            <a:pPr marL="342900" lvl="0" indent="-342900">
              <a:buFont typeface="Arial" panose="020B0604020202020204" pitchFamily="34" charset="0"/>
              <a:buChar char="•"/>
            </a:pPr>
            <a:r>
              <a:rPr lang="en-GB" dirty="0"/>
              <a:t>15.6% of women reported being touched by a staff member in a way that made them uncomfortable, compared to 7% of men.</a:t>
            </a:r>
          </a:p>
          <a:p>
            <a:pPr marL="342900" lvl="0" indent="-342900">
              <a:buFont typeface="Arial" panose="020B0604020202020204" pitchFamily="34" charset="0"/>
              <a:buChar char="•"/>
            </a:pPr>
            <a:r>
              <a:rPr lang="en-GB" dirty="0"/>
              <a:t>22.9% of gay, queer and bisexual women had experienced being touched in a way that made them uncomfortable.</a:t>
            </a:r>
          </a:p>
          <a:p>
            <a:pPr marL="342900" lvl="0" indent="-342900">
              <a:buFont typeface="Arial" panose="020B0604020202020204" pitchFamily="34" charset="0"/>
              <a:buChar char="•"/>
            </a:pPr>
            <a:r>
              <a:rPr lang="en-GB" dirty="0"/>
              <a:t>Around 20% of postgraduate women experienced this </a:t>
            </a:r>
          </a:p>
          <a:p>
            <a:pPr marL="342900" lvl="0" indent="-342900">
              <a:buFont typeface="Arial" panose="020B0604020202020204" pitchFamily="34" charset="0"/>
              <a:buChar char="•"/>
            </a:pPr>
            <a:r>
              <a:rPr lang="en-GB" dirty="0"/>
              <a:t>Almost 8% of gay, queer and bisexual women and 7% of postgrad women had a staff member ask for sex</a:t>
            </a:r>
          </a:p>
          <a:p>
            <a:endParaRPr lang="en-GB" dirty="0"/>
          </a:p>
        </p:txBody>
      </p:sp>
    </p:spTree>
    <p:extLst>
      <p:ext uri="{BB962C8B-B14F-4D97-AF65-F5344CB8AC3E}">
        <p14:creationId xmlns:p14="http://schemas.microsoft.com/office/powerpoint/2010/main" val="2555711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35D2C-7E82-4692-BB13-28DDE818B544}"/>
              </a:ext>
            </a:extLst>
          </p:cNvPr>
          <p:cNvSpPr>
            <a:spLocks noGrp="1"/>
          </p:cNvSpPr>
          <p:nvPr>
            <p:ph type="ctrTitle"/>
          </p:nvPr>
        </p:nvSpPr>
        <p:spPr/>
        <p:txBody>
          <a:bodyPr/>
          <a:lstStyle/>
          <a:p>
            <a:r>
              <a:rPr lang="en-GB" dirty="0"/>
              <a:t>Recommendations</a:t>
            </a:r>
          </a:p>
        </p:txBody>
      </p:sp>
      <p:sp>
        <p:nvSpPr>
          <p:cNvPr id="3" name="Subtitle 2">
            <a:extLst>
              <a:ext uri="{FF2B5EF4-FFF2-40B4-BE49-F238E27FC236}">
                <a16:creationId xmlns:a16="http://schemas.microsoft.com/office/drawing/2014/main" id="{7BA04C8F-E887-4DEA-94A9-FDB224AE7961}"/>
              </a:ext>
            </a:extLst>
          </p:cNvPr>
          <p:cNvSpPr>
            <a:spLocks noGrp="1"/>
          </p:cNvSpPr>
          <p:nvPr>
            <p:ph type="subTitle" idx="1"/>
          </p:nvPr>
        </p:nvSpPr>
        <p:spPr>
          <a:xfrm>
            <a:off x="539490" y="1556792"/>
            <a:ext cx="7992888" cy="648072"/>
          </a:xfrm>
        </p:spPr>
        <p:txBody>
          <a:bodyPr/>
          <a:lstStyle/>
          <a:p>
            <a:r>
              <a:rPr lang="en-US" dirty="0"/>
              <a:t>One of the recommendations from our report called for workshops on gender, power and consent to raise awareness on the damaging and gendered effects of misconduct, because we believe eliminating sexual misconduct needs a shift in behaviour and culture as well as policy.  </a:t>
            </a:r>
            <a:endParaRPr lang="en-GB" dirty="0"/>
          </a:p>
          <a:p>
            <a:r>
              <a:rPr lang="en-US" dirty="0"/>
              <a:t>Other recommendations called for urgent review of reporting procedures, clear policies including updating sexual harassment policies to include misconduct in the definition, and better support systems.</a:t>
            </a:r>
            <a:endParaRPr lang="en-GB" dirty="0"/>
          </a:p>
          <a:p>
            <a:r>
              <a:rPr lang="en-US" dirty="0"/>
              <a:t> </a:t>
            </a:r>
            <a:endParaRPr lang="en-GB" dirty="0"/>
          </a:p>
        </p:txBody>
      </p:sp>
    </p:spTree>
    <p:extLst>
      <p:ext uri="{BB962C8B-B14F-4D97-AF65-F5344CB8AC3E}">
        <p14:creationId xmlns:p14="http://schemas.microsoft.com/office/powerpoint/2010/main" val="3592532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EDACB-AA7F-4157-9AB6-E1AF859AF53A}"/>
              </a:ext>
            </a:extLst>
          </p:cNvPr>
          <p:cNvSpPr>
            <a:spLocks noGrp="1"/>
          </p:cNvSpPr>
          <p:nvPr>
            <p:ph type="ctrTitle"/>
          </p:nvPr>
        </p:nvSpPr>
        <p:spPr/>
        <p:txBody>
          <a:bodyPr/>
          <a:lstStyle/>
          <a:p>
            <a:r>
              <a:rPr lang="en-GB" dirty="0"/>
              <a:t>Questions to think about</a:t>
            </a:r>
          </a:p>
        </p:txBody>
      </p:sp>
      <p:sp>
        <p:nvSpPr>
          <p:cNvPr id="3" name="Subtitle 2">
            <a:extLst>
              <a:ext uri="{FF2B5EF4-FFF2-40B4-BE49-F238E27FC236}">
                <a16:creationId xmlns:a16="http://schemas.microsoft.com/office/drawing/2014/main" id="{EDD6C342-469E-4198-87BD-9A7E0AB855EB}"/>
              </a:ext>
            </a:extLst>
          </p:cNvPr>
          <p:cNvSpPr>
            <a:spLocks noGrp="1"/>
          </p:cNvSpPr>
          <p:nvPr>
            <p:ph type="subTitle" idx="1"/>
          </p:nvPr>
        </p:nvSpPr>
        <p:spPr/>
        <p:txBody>
          <a:bodyPr/>
          <a:lstStyle/>
          <a:p>
            <a:pPr marL="342900" lvl="0" indent="-342900">
              <a:buFont typeface="Arial" panose="020B0604020202020204" pitchFamily="34" charset="0"/>
              <a:buChar char="•"/>
            </a:pPr>
            <a:r>
              <a:rPr lang="en-US" dirty="0"/>
              <a:t>How can you integrate issue of student-staff misconduct in your consent awareness, training and activism?</a:t>
            </a:r>
            <a:endParaRPr lang="en-GB" dirty="0"/>
          </a:p>
          <a:p>
            <a:pPr marL="342900" lvl="0" indent="-342900">
              <a:buFont typeface="Arial" panose="020B0604020202020204" pitchFamily="34" charset="0"/>
              <a:buChar char="•"/>
            </a:pPr>
            <a:r>
              <a:rPr lang="en-US" dirty="0"/>
              <a:t>How can we ensure there is nuance and a cohesive picture of consent and misconduct?</a:t>
            </a:r>
            <a:endParaRPr lang="en-GB" dirty="0"/>
          </a:p>
          <a:p>
            <a:endParaRPr lang="en-GB" dirty="0"/>
          </a:p>
        </p:txBody>
      </p:sp>
    </p:spTree>
    <p:extLst>
      <p:ext uri="{BB962C8B-B14F-4D97-AF65-F5344CB8AC3E}">
        <p14:creationId xmlns:p14="http://schemas.microsoft.com/office/powerpoint/2010/main" val="10259099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1783" y="548681"/>
            <a:ext cx="8177185" cy="1008111"/>
          </a:xfrm>
        </p:spPr>
        <p:txBody>
          <a:bodyPr/>
          <a:lstStyle/>
          <a:p>
            <a:r>
              <a:rPr lang="en-GB" sz="3000" dirty="0"/>
              <a:t>Take Action</a:t>
            </a:r>
          </a:p>
        </p:txBody>
      </p:sp>
      <p:pic>
        <p:nvPicPr>
          <p:cNvPr id="4" name="Picture 4" descr="http://traitdunion-online.eu/christinehollrotter/files/2012/01/thumbs.jpg"/>
          <p:cNvPicPr>
            <a:picLocks noChangeAspect="1" noChangeArrowheads="1"/>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r="47362"/>
          <a:stretch/>
        </p:blipFill>
        <p:spPr bwMode="auto">
          <a:xfrm>
            <a:off x="251520" y="1556792"/>
            <a:ext cx="5760640" cy="52749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6710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a:p>
        </p:txBody>
      </p:sp>
      <p:sp>
        <p:nvSpPr>
          <p:cNvPr id="4099" name="Subtitle 2"/>
          <p:cNvSpPr>
            <a:spLocks noGrp="1"/>
          </p:cNvSpPr>
          <p:nvPr>
            <p:ph type="subTitle" idx="1"/>
          </p:nvPr>
        </p:nvSpPr>
        <p:spPr>
          <a:xfrm>
            <a:off x="539750" y="1773238"/>
            <a:ext cx="7993063" cy="647700"/>
          </a:xfrm>
        </p:spPr>
        <p:txBody>
          <a:bodyPr/>
          <a:lstStyle/>
          <a:p>
            <a:endParaRPr lang="en-US" altLang="en-US"/>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a:solidFill>
                  <a:schemeClr val="bg1"/>
                </a:solidFill>
              </a:rPr>
              <a:t>Wrap Up </a:t>
            </a:r>
          </a:p>
        </p:txBody>
      </p:sp>
    </p:spTree>
    <p:extLst>
      <p:ext uri="{BB962C8B-B14F-4D97-AF65-F5344CB8AC3E}">
        <p14:creationId xmlns:p14="http://schemas.microsoft.com/office/powerpoint/2010/main" val="2832468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Agenda </a:t>
            </a:r>
            <a:br>
              <a:rPr lang="en-US" altLang="en-US" dirty="0"/>
            </a:br>
            <a:endParaRPr lang="en-US" altLang="en-US" dirty="0"/>
          </a:p>
        </p:txBody>
      </p:sp>
      <p:sp>
        <p:nvSpPr>
          <p:cNvPr id="5123" name="Subtitle 2"/>
          <p:cNvSpPr>
            <a:spLocks noGrp="1"/>
          </p:cNvSpPr>
          <p:nvPr>
            <p:ph type="subTitle" idx="1"/>
          </p:nvPr>
        </p:nvSpPr>
        <p:spPr>
          <a:xfrm>
            <a:off x="323528" y="1700808"/>
            <a:ext cx="8641333" cy="3528392"/>
          </a:xfrm>
        </p:spPr>
        <p:txBody>
          <a:bodyPr/>
          <a:lstStyle/>
          <a:p>
            <a:pPr marL="342900" lvl="0" indent="-342900">
              <a:buFont typeface="Arial" panose="020B0604020202020204" pitchFamily="34" charset="0"/>
              <a:buChar char="•"/>
            </a:pPr>
            <a:r>
              <a:rPr lang="en-GB" sz="2000" dirty="0"/>
              <a:t>Introduction </a:t>
            </a:r>
          </a:p>
          <a:p>
            <a:pPr marL="342900" lvl="0" indent="-342900">
              <a:buFont typeface="Arial" panose="020B0604020202020204" pitchFamily="34" charset="0"/>
              <a:buChar char="•"/>
            </a:pPr>
            <a:r>
              <a:rPr lang="en-GB" sz="2000" dirty="0"/>
              <a:t>Icebreaker </a:t>
            </a:r>
          </a:p>
          <a:p>
            <a:pPr marL="342900" lvl="0" indent="-342900">
              <a:buFont typeface="Arial" panose="020B0604020202020204" pitchFamily="34" charset="0"/>
              <a:buChar char="•"/>
            </a:pPr>
            <a:r>
              <a:rPr lang="en-GB" sz="2000" dirty="0"/>
              <a:t>Ground rules </a:t>
            </a:r>
          </a:p>
          <a:p>
            <a:pPr marL="342900" lvl="0" indent="-342900">
              <a:buFont typeface="Arial" panose="020B0604020202020204" pitchFamily="34" charset="0"/>
              <a:buChar char="•"/>
            </a:pPr>
            <a:r>
              <a:rPr lang="en-GB" sz="2000" dirty="0"/>
              <a:t>What is consent? </a:t>
            </a:r>
          </a:p>
          <a:p>
            <a:pPr marL="342900" lvl="0" indent="-342900">
              <a:buFont typeface="Arial" panose="020B0604020202020204" pitchFamily="34" charset="0"/>
              <a:buChar char="•"/>
            </a:pPr>
            <a:r>
              <a:rPr lang="en-GB" sz="2000" dirty="0"/>
              <a:t>Rape culture &amp; Victim blaming </a:t>
            </a:r>
          </a:p>
          <a:p>
            <a:pPr marL="342900" lvl="0" indent="-342900">
              <a:buFont typeface="Arial" panose="020B0604020202020204" pitchFamily="34" charset="0"/>
              <a:buChar char="•"/>
            </a:pPr>
            <a:r>
              <a:rPr lang="en-GB" sz="2000" dirty="0"/>
              <a:t>Slut shaming and Prude Shaming </a:t>
            </a:r>
          </a:p>
          <a:p>
            <a:pPr marL="342900" lvl="0" indent="-342900">
              <a:buFont typeface="Arial" panose="020B0604020202020204" pitchFamily="34" charset="0"/>
              <a:buChar char="•"/>
            </a:pPr>
            <a:r>
              <a:rPr lang="en-GB" sz="2000" dirty="0"/>
              <a:t>Respecting Sexuality</a:t>
            </a:r>
          </a:p>
          <a:p>
            <a:pPr marL="342900" lvl="0" indent="-342900">
              <a:buFont typeface="Arial" panose="020B0604020202020204" pitchFamily="34" charset="0"/>
              <a:buChar char="•"/>
            </a:pPr>
            <a:r>
              <a:rPr lang="en-GB" sz="2000" dirty="0"/>
              <a:t>Myth-Busters </a:t>
            </a:r>
          </a:p>
          <a:p>
            <a:pPr marL="342900" lvl="0" indent="-342900">
              <a:buFont typeface="Arial" panose="020B0604020202020204" pitchFamily="34" charset="0"/>
              <a:buChar char="•"/>
            </a:pPr>
            <a:r>
              <a:rPr lang="en-GB" sz="2000" dirty="0"/>
              <a:t>Student Staff Misconduct</a:t>
            </a:r>
          </a:p>
          <a:p>
            <a:pPr marL="342900" lvl="0" indent="-342900">
              <a:buFont typeface="Arial" panose="020B0604020202020204" pitchFamily="34" charset="0"/>
              <a:buChar char="•"/>
            </a:pPr>
            <a:r>
              <a:rPr lang="en-GB" sz="2000" dirty="0"/>
              <a:t>Take action </a:t>
            </a:r>
          </a:p>
          <a:p>
            <a:pPr marL="342900" lvl="0" indent="-342900">
              <a:buFont typeface="Arial" panose="020B0604020202020204" pitchFamily="34" charset="0"/>
              <a:buChar char="•"/>
            </a:pPr>
            <a:r>
              <a:rPr lang="en-GB" sz="2000" dirty="0"/>
              <a:t>Wrap up &amp; Questions  </a:t>
            </a:r>
          </a:p>
          <a:p>
            <a:pPr marL="342900" indent="-342900">
              <a:spcBef>
                <a:spcPts val="0"/>
              </a:spcBef>
              <a:spcAft>
                <a:spcPts val="800"/>
              </a:spcAft>
              <a:buFont typeface="Arial" panose="020B0604020202020204" pitchFamily="34" charset="0"/>
              <a:buChar char="•"/>
            </a:pPr>
            <a:endParaRPr lang="en-GB" sz="2000" dirty="0">
              <a:solidFill>
                <a:srgbClr val="000000"/>
              </a:solidFill>
            </a:endParaRPr>
          </a:p>
        </p:txBody>
      </p:sp>
    </p:spTree>
    <p:extLst>
      <p:ext uri="{BB962C8B-B14F-4D97-AF65-F5344CB8AC3E}">
        <p14:creationId xmlns:p14="http://schemas.microsoft.com/office/powerpoint/2010/main" val="594191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Trigger Warnings</a:t>
            </a:r>
          </a:p>
        </p:txBody>
      </p:sp>
      <p:sp>
        <p:nvSpPr>
          <p:cNvPr id="5123" name="Subtitle 2"/>
          <p:cNvSpPr>
            <a:spLocks noGrp="1"/>
          </p:cNvSpPr>
          <p:nvPr>
            <p:ph type="subTitle" idx="1"/>
          </p:nvPr>
        </p:nvSpPr>
        <p:spPr>
          <a:xfrm>
            <a:off x="323528" y="1899340"/>
            <a:ext cx="8641333" cy="4968552"/>
          </a:xfrm>
        </p:spPr>
        <p:txBody>
          <a:bodyPr/>
          <a:lstStyle/>
          <a:p>
            <a:r>
              <a:rPr lang="en-GB" sz="2000" dirty="0"/>
              <a:t>Trigger warnings are used to inform people about potentially upsetting content, such as: sexual violence, self-harm, rape, etc. </a:t>
            </a:r>
            <a:endParaRPr lang="en-GB" sz="2000" b="1" dirty="0"/>
          </a:p>
          <a:p>
            <a:r>
              <a:rPr lang="en-GB" sz="2000" dirty="0"/>
              <a:t> </a:t>
            </a:r>
            <a:br>
              <a:rPr lang="en-GB" sz="2000" dirty="0"/>
            </a:br>
            <a:r>
              <a:rPr lang="en-GB" sz="2000" b="1" dirty="0"/>
              <a:t>Example of a trigger warning:</a:t>
            </a:r>
          </a:p>
          <a:p>
            <a:r>
              <a:rPr lang="en-GB" sz="2000" dirty="0"/>
              <a:t> </a:t>
            </a:r>
            <a:endParaRPr lang="en-GB" sz="2000" b="1" dirty="0"/>
          </a:p>
          <a:p>
            <a:r>
              <a:rPr lang="en-GB" sz="2000" dirty="0"/>
              <a:t>“This is a Trigger Warning for the next section of this workshop where we will be talking about rape myths for 20 minutes. If you feel triggered by the discussion right now or at any time please feel free to momentarily leave the space at any time”</a:t>
            </a:r>
            <a:endParaRPr lang="en-GB" sz="2000" b="1" dirty="0"/>
          </a:p>
        </p:txBody>
      </p:sp>
    </p:spTree>
    <p:extLst>
      <p:ext uri="{BB962C8B-B14F-4D97-AF65-F5344CB8AC3E}">
        <p14:creationId xmlns:p14="http://schemas.microsoft.com/office/powerpoint/2010/main" val="773875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Ice-Breaker </a:t>
            </a:r>
          </a:p>
        </p:txBody>
      </p:sp>
      <p:sp>
        <p:nvSpPr>
          <p:cNvPr id="4" name="Oval Callout 3"/>
          <p:cNvSpPr/>
          <p:nvPr/>
        </p:nvSpPr>
        <p:spPr bwMode="auto">
          <a:xfrm>
            <a:off x="575393" y="1915997"/>
            <a:ext cx="3384376" cy="2448272"/>
          </a:xfrm>
          <a:prstGeom prst="wedgeEllipseCallout">
            <a:avLst>
              <a:gd name="adj1" fmla="val 34035"/>
              <a:gd name="adj2" fmla="val 64798"/>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sp>
        <p:nvSpPr>
          <p:cNvPr id="5" name="Rounded Rectangular Callout 4"/>
          <p:cNvSpPr/>
          <p:nvPr/>
        </p:nvSpPr>
        <p:spPr bwMode="auto">
          <a:xfrm>
            <a:off x="4427984" y="3717032"/>
            <a:ext cx="3096344" cy="2088232"/>
          </a:xfrm>
          <a:prstGeom prst="wedgeRoundRectCallout">
            <a:avLst>
              <a:gd name="adj1" fmla="val 66"/>
              <a:gd name="adj2" fmla="val 75973"/>
              <a:gd name="adj3" fmla="val 16667"/>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spTree>
    <p:extLst>
      <p:ext uri="{BB962C8B-B14F-4D97-AF65-F5344CB8AC3E}">
        <p14:creationId xmlns:p14="http://schemas.microsoft.com/office/powerpoint/2010/main" val="1093613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Ground Rules </a:t>
            </a:r>
          </a:p>
        </p:txBody>
      </p:sp>
      <p:pic>
        <p:nvPicPr>
          <p:cNvPr id="3074" name="Picture 2" descr="http://park-lake.org/wp-content/uploads/2011/07/youngPla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1916832"/>
            <a:ext cx="4837790" cy="482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3878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Defining Consent </a:t>
            </a:r>
          </a:p>
        </p:txBody>
      </p:sp>
      <p:pic>
        <p:nvPicPr>
          <p:cNvPr id="4098" name="Picture 2" descr="https://upload.wikimedia.org/wikipedia/commons/e/e5/Post-it-note-transparen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489" y="1340768"/>
            <a:ext cx="4631867" cy="483180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upload.wikimedia.org/wikipedia/commons/e/e5/Post-it-note-transparen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4497" y="1334268"/>
            <a:ext cx="4631867" cy="483180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98215" y="1891750"/>
            <a:ext cx="2048959" cy="461665"/>
          </a:xfrm>
          <a:prstGeom prst="rect">
            <a:avLst/>
          </a:prstGeom>
          <a:noFill/>
        </p:spPr>
        <p:txBody>
          <a:bodyPr wrap="none" rtlCol="0">
            <a:spAutoFit/>
          </a:bodyPr>
          <a:lstStyle/>
          <a:p>
            <a:r>
              <a:rPr lang="en-GB" dirty="0"/>
              <a:t>Consent is…</a:t>
            </a:r>
          </a:p>
        </p:txBody>
      </p:sp>
      <p:sp>
        <p:nvSpPr>
          <p:cNvPr id="7" name="TextBox 6"/>
          <p:cNvSpPr txBox="1"/>
          <p:nvPr/>
        </p:nvSpPr>
        <p:spPr>
          <a:xfrm>
            <a:off x="5148064" y="1880666"/>
            <a:ext cx="2856872" cy="461665"/>
          </a:xfrm>
          <a:prstGeom prst="rect">
            <a:avLst/>
          </a:prstGeom>
          <a:noFill/>
        </p:spPr>
        <p:txBody>
          <a:bodyPr wrap="none" rtlCol="0">
            <a:spAutoFit/>
          </a:bodyPr>
          <a:lstStyle/>
          <a:p>
            <a:r>
              <a:rPr lang="en-GB" dirty="0"/>
              <a:t>Consent is not… </a:t>
            </a:r>
          </a:p>
        </p:txBody>
      </p:sp>
    </p:spTree>
    <p:extLst>
      <p:ext uri="{BB962C8B-B14F-4D97-AF65-F5344CB8AC3E}">
        <p14:creationId xmlns:p14="http://schemas.microsoft.com/office/powerpoint/2010/main" val="1088204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a:t>Consent and the law</a:t>
            </a:r>
          </a:p>
        </p:txBody>
      </p:sp>
      <p:sp>
        <p:nvSpPr>
          <p:cNvPr id="2" name="TextBox 1"/>
          <p:cNvSpPr txBox="1"/>
          <p:nvPr/>
        </p:nvSpPr>
        <p:spPr>
          <a:xfrm>
            <a:off x="683953" y="2636912"/>
            <a:ext cx="7703070" cy="1200329"/>
          </a:xfrm>
          <a:prstGeom prst="rect">
            <a:avLst/>
          </a:prstGeom>
          <a:noFill/>
        </p:spPr>
        <p:txBody>
          <a:bodyPr wrap="square" rtlCol="0">
            <a:spAutoFit/>
          </a:bodyPr>
          <a:lstStyle/>
          <a:p>
            <a:r>
              <a:rPr lang="en-GB" dirty="0"/>
              <a:t>A person consents if they agree </a:t>
            </a:r>
            <a:r>
              <a:rPr lang="en-GB" i="1" dirty="0">
                <a:solidFill>
                  <a:schemeClr val="accent1">
                    <a:lumMod val="50000"/>
                  </a:schemeClr>
                </a:solidFill>
              </a:rPr>
              <a:t>"by </a:t>
            </a:r>
            <a:r>
              <a:rPr lang="en-GB" b="1" i="1" dirty="0">
                <a:solidFill>
                  <a:schemeClr val="accent1">
                    <a:lumMod val="50000"/>
                  </a:schemeClr>
                </a:solidFill>
              </a:rPr>
              <a:t>choice</a:t>
            </a:r>
            <a:r>
              <a:rPr lang="en-GB" i="1" dirty="0">
                <a:solidFill>
                  <a:schemeClr val="accent1">
                    <a:lumMod val="50000"/>
                  </a:schemeClr>
                </a:solidFill>
              </a:rPr>
              <a:t>, and has the </a:t>
            </a:r>
            <a:r>
              <a:rPr lang="en-GB" b="1" i="1" dirty="0">
                <a:solidFill>
                  <a:schemeClr val="accent1">
                    <a:lumMod val="50000"/>
                  </a:schemeClr>
                </a:solidFill>
              </a:rPr>
              <a:t>freedom</a:t>
            </a:r>
            <a:r>
              <a:rPr lang="en-GB" i="1" dirty="0">
                <a:solidFill>
                  <a:schemeClr val="accent1">
                    <a:lumMod val="50000"/>
                  </a:schemeClr>
                </a:solidFill>
              </a:rPr>
              <a:t> and </a:t>
            </a:r>
            <a:r>
              <a:rPr lang="en-GB" b="1" i="1" dirty="0">
                <a:solidFill>
                  <a:schemeClr val="accent1">
                    <a:lumMod val="50000"/>
                  </a:schemeClr>
                </a:solidFill>
              </a:rPr>
              <a:t>capacity</a:t>
            </a:r>
            <a:r>
              <a:rPr lang="en-GB" i="1" dirty="0">
                <a:solidFill>
                  <a:schemeClr val="accent1">
                    <a:lumMod val="50000"/>
                  </a:schemeClr>
                </a:solidFill>
              </a:rPr>
              <a:t> to make that choice." </a:t>
            </a:r>
            <a:endParaRPr lang="en-GB" dirty="0">
              <a:solidFill>
                <a:schemeClr val="accent1">
                  <a:lumMod val="50000"/>
                </a:schemeClr>
              </a:solidFill>
            </a:endParaRPr>
          </a:p>
        </p:txBody>
      </p:sp>
    </p:spTree>
    <p:extLst>
      <p:ext uri="{BB962C8B-B14F-4D97-AF65-F5344CB8AC3E}">
        <p14:creationId xmlns:p14="http://schemas.microsoft.com/office/powerpoint/2010/main" val="1123919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67544" y="548680"/>
            <a:ext cx="9143230" cy="1008063"/>
          </a:xfrm>
        </p:spPr>
        <p:txBody>
          <a:bodyPr/>
          <a:lstStyle/>
          <a:p>
            <a:r>
              <a:rPr lang="en-US" altLang="en-US" sz="3000" dirty="0"/>
              <a:t>Consent &amp; the law: Rape &amp; Sexual Assault</a:t>
            </a:r>
          </a:p>
        </p:txBody>
      </p:sp>
      <p:sp>
        <p:nvSpPr>
          <p:cNvPr id="2" name="TextBox 1"/>
          <p:cNvSpPr txBox="1"/>
          <p:nvPr/>
        </p:nvSpPr>
        <p:spPr>
          <a:xfrm>
            <a:off x="323020" y="1844824"/>
            <a:ext cx="8424936" cy="3785652"/>
          </a:xfrm>
          <a:prstGeom prst="rect">
            <a:avLst/>
          </a:prstGeom>
          <a:noFill/>
        </p:spPr>
        <p:txBody>
          <a:bodyPr wrap="square" rtlCol="0">
            <a:spAutoFit/>
          </a:bodyPr>
          <a:lstStyle/>
          <a:p>
            <a:pPr lvl="0"/>
            <a:r>
              <a:rPr lang="en-GB" b="1" dirty="0"/>
              <a:t>Rape: </a:t>
            </a:r>
            <a:r>
              <a:rPr lang="en-GB" dirty="0"/>
              <a:t>the penetration of the vagina, anus or mouth of another person with a penis without consent</a:t>
            </a:r>
          </a:p>
          <a:p>
            <a:pPr lvl="0"/>
            <a:endParaRPr lang="en-GB" dirty="0"/>
          </a:p>
          <a:p>
            <a:pPr lvl="0"/>
            <a:r>
              <a:rPr lang="en-GB" b="1" dirty="0"/>
              <a:t>Assault by penetration: </a:t>
            </a:r>
            <a:r>
              <a:rPr lang="en-GB" dirty="0"/>
              <a:t>the penetration of the vagina or anus of another person with a part of their body or anything else without consent </a:t>
            </a:r>
          </a:p>
          <a:p>
            <a:pPr lvl="0"/>
            <a:endParaRPr lang="en-GB" dirty="0"/>
          </a:p>
          <a:p>
            <a:pPr lvl="0"/>
            <a:r>
              <a:rPr lang="en-GB" b="1" dirty="0"/>
              <a:t>Sexual assault: </a:t>
            </a:r>
            <a:r>
              <a:rPr lang="en-GB" dirty="0"/>
              <a:t>sexually touching another person without their consent </a:t>
            </a:r>
          </a:p>
          <a:p>
            <a:endParaRPr lang="en-GB" dirty="0"/>
          </a:p>
        </p:txBody>
      </p:sp>
    </p:spTree>
    <p:extLst>
      <p:ext uri="{BB962C8B-B14F-4D97-AF65-F5344CB8AC3E}">
        <p14:creationId xmlns:p14="http://schemas.microsoft.com/office/powerpoint/2010/main" val="3739793256"/>
      </p:ext>
    </p:extLst>
  </p:cSld>
  <p:clrMapOvr>
    <a:masterClrMapping/>
  </p:clrMapOvr>
</p:sld>
</file>

<file path=ppt/theme/theme1.xml><?xml version="1.0" encoding="utf-8"?>
<a:theme xmlns:a="http://schemas.openxmlformats.org/drawingml/2006/main" name="NUS-Powerpoint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NUS-Powerpoint template</Template>
  <TotalTime>11715</TotalTime>
  <Words>1091</Words>
  <Application>Microsoft Office PowerPoint</Application>
  <PresentationFormat>On-screen Show (4:3)</PresentationFormat>
  <Paragraphs>122</Paragraphs>
  <Slides>26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ＭＳ Ｐゴシック</vt:lpstr>
      <vt:lpstr>Arial</vt:lpstr>
      <vt:lpstr>Calibri</vt:lpstr>
      <vt:lpstr>Verdana</vt:lpstr>
      <vt:lpstr>NUS-Powerpoint template</vt:lpstr>
      <vt:lpstr>PowerPoint Presentation</vt:lpstr>
      <vt:lpstr>Workshop Aims and Objectives</vt:lpstr>
      <vt:lpstr>Agenda  </vt:lpstr>
      <vt:lpstr>Trigger Warnings</vt:lpstr>
      <vt:lpstr>Ice-Breaker </vt:lpstr>
      <vt:lpstr>Ground Rules </vt:lpstr>
      <vt:lpstr>Defining Consent </vt:lpstr>
      <vt:lpstr>Consent and the law</vt:lpstr>
      <vt:lpstr>Consent &amp; the law: Rape &amp; Sexual Assault</vt:lpstr>
      <vt:lpstr>Rape Culture and Victim-blaming </vt:lpstr>
      <vt:lpstr>Rape Culture and Victim-blaming </vt:lpstr>
      <vt:lpstr>Slut-shaming and Pride-shaming</vt:lpstr>
      <vt:lpstr>Slut-shaming and Prude-shaming</vt:lpstr>
      <vt:lpstr>Respecting Sexuality </vt:lpstr>
      <vt:lpstr>Respecting Sexuality </vt:lpstr>
      <vt:lpstr>Myth-Busters</vt:lpstr>
      <vt:lpstr>Student Staff Misconduct </vt:lpstr>
      <vt:lpstr>Student Staff Misconduct </vt:lpstr>
      <vt:lpstr>Student Staff Misconduct</vt:lpstr>
      <vt:lpstr>Student Staff Misconduct</vt:lpstr>
      <vt:lpstr>Results: experiences of misconduct </vt:lpstr>
      <vt:lpstr>Demographic Inequalities </vt:lpstr>
      <vt:lpstr>Recommendations</vt:lpstr>
      <vt:lpstr>Questions to think about</vt:lpstr>
      <vt:lpstr>Take Action</vt:lpstr>
      <vt:lpstr>PowerPoint Presentation</vt:lpstr>
    </vt:vector>
  </TitlesOfParts>
  <Company>NUS 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Minda Burgos-Lukes</dc:creator>
  <cp:lastModifiedBy>Bethan Bishop</cp:lastModifiedBy>
  <cp:revision>55</cp:revision>
  <cp:lastPrinted>2015-08-14T14:31:07Z</cp:lastPrinted>
  <dcterms:created xsi:type="dcterms:W3CDTF">2015-07-13T10:48:03Z</dcterms:created>
  <dcterms:modified xsi:type="dcterms:W3CDTF">2018-12-06T21:14:41Z</dcterms:modified>
</cp:coreProperties>
</file>