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handoutMasterIdLst>
    <p:handoutMasterId r:id="rId26"/>
  </p:handoutMasterIdLst>
  <p:sldIdLst>
    <p:sldId id="257" r:id="rId2"/>
    <p:sldId id="258" r:id="rId3"/>
    <p:sldId id="259" r:id="rId4"/>
    <p:sldId id="260" r:id="rId5"/>
    <p:sldId id="261" r:id="rId6"/>
    <p:sldId id="262" r:id="rId7"/>
    <p:sldId id="277" r:id="rId8"/>
    <p:sldId id="263" r:id="rId9"/>
    <p:sldId id="270" r:id="rId10"/>
    <p:sldId id="271" r:id="rId11"/>
    <p:sldId id="272" r:id="rId12"/>
    <p:sldId id="264" r:id="rId13"/>
    <p:sldId id="273" r:id="rId14"/>
    <p:sldId id="274" r:id="rId15"/>
    <p:sldId id="275" r:id="rId16"/>
    <p:sldId id="265" r:id="rId17"/>
    <p:sldId id="276" r:id="rId18"/>
    <p:sldId id="266" r:id="rId19"/>
    <p:sldId id="278" r:id="rId20"/>
    <p:sldId id="279" r:id="rId21"/>
    <p:sldId id="267" r:id="rId22"/>
    <p:sldId id="280" r:id="rId23"/>
    <p:sldId id="268" r:id="rId24"/>
    <p:sldId id="269" r:id="rId25"/>
  </p:sldIdLst>
  <p:sldSz cx="9144000" cy="6858000" type="screen4x3"/>
  <p:notesSz cx="6797675" cy="9926638"/>
  <p:defaultTextStyle>
    <a:defPPr>
      <a:defRPr lang="en-GB"/>
    </a:defPPr>
    <a:lvl1pPr algn="l" rtl="0" fontAlgn="base">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1pPr>
    <a:lvl2pPr marL="457200" algn="l" rtl="0" fontAlgn="base">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2pPr>
    <a:lvl3pPr marL="914400" algn="l" rtl="0" fontAlgn="base">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3pPr>
    <a:lvl4pPr marL="1371600" algn="l" rtl="0" fontAlgn="base">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4pPr>
    <a:lvl5pPr marL="1828800" algn="l" rtl="0" fontAlgn="base">
      <a:spcBef>
        <a:spcPct val="0"/>
      </a:spcBef>
      <a:spcAft>
        <a:spcPct val="0"/>
      </a:spcAft>
      <a:defRPr sz="2400" kern="1200">
        <a:solidFill>
          <a:schemeClr val="tx1"/>
        </a:solidFill>
        <a:latin typeface="Verdana" panose="020B060403050404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Verdana" panose="020B060403050404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Verdana" panose="020B060403050404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Verdana" panose="020B060403050404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Verdana" panose="020B060403050404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00" autoAdjust="0"/>
    <p:restoredTop sz="90929"/>
  </p:normalViewPr>
  <p:slideViewPr>
    <p:cSldViewPr>
      <p:cViewPr varScale="1">
        <p:scale>
          <a:sx n="68" d="100"/>
          <a:sy n="68" d="100"/>
        </p:scale>
        <p:origin x="116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7C6005-FD25-4336-9EF0-3C3A0A9967BB}" type="doc">
      <dgm:prSet loTypeId="urn:microsoft.com/office/officeart/2005/8/layout/default" loCatId="list" qsTypeId="urn:microsoft.com/office/officeart/2005/8/quickstyle/simple2" qsCatId="simple" csTypeId="urn:microsoft.com/office/officeart/2005/8/colors/accent1_2" csCatId="accent1" phldr="1"/>
      <dgm:spPr/>
      <dgm:t>
        <a:bodyPr/>
        <a:lstStyle/>
        <a:p>
          <a:endParaRPr lang="en-GB"/>
        </a:p>
      </dgm:t>
    </dgm:pt>
    <dgm:pt modelId="{2F5A0829-2204-4730-BB01-595908F1FB77}">
      <dgm:prSet phldrT="[Text]"/>
      <dgm:spPr/>
      <dgm:t>
        <a:bodyPr/>
        <a:lstStyle/>
        <a:p>
          <a:r>
            <a:rPr lang="en-GB" b="0" cap="none" spc="0" dirty="0" smtClean="0">
              <a:ln w="0"/>
              <a:solidFill>
                <a:schemeClr val="tx1"/>
              </a:solidFill>
              <a:effectLst>
                <a:outerShdw blurRad="38100" dist="19050" dir="2700000" algn="tl" rotWithShape="0">
                  <a:schemeClr val="dk1">
                    <a:alpha val="40000"/>
                  </a:schemeClr>
                </a:outerShdw>
              </a:effectLst>
            </a:rPr>
            <a:t>What is Consent?</a:t>
          </a:r>
          <a:endParaRPr lang="en-GB" b="0" cap="none" spc="0" dirty="0">
            <a:ln w="0"/>
            <a:solidFill>
              <a:schemeClr val="tx1"/>
            </a:solidFill>
            <a:effectLst>
              <a:outerShdw blurRad="38100" dist="19050" dir="2700000" algn="tl" rotWithShape="0">
                <a:schemeClr val="dk1">
                  <a:alpha val="40000"/>
                </a:schemeClr>
              </a:outerShdw>
            </a:effectLst>
          </a:endParaRPr>
        </a:p>
      </dgm:t>
    </dgm:pt>
    <dgm:pt modelId="{300B5AB6-7351-40A9-859C-0873621AB75D}" type="parTrans" cxnId="{88C01836-F9DE-4BD0-B516-7EA2F9FF5019}">
      <dgm:prSet/>
      <dgm:spPr/>
      <dgm:t>
        <a:bodyPr/>
        <a:lstStyle/>
        <a:p>
          <a:endParaRPr lang="en-GB"/>
        </a:p>
      </dgm:t>
    </dgm:pt>
    <dgm:pt modelId="{ED4C8209-6059-4CF0-898E-C70D45532C6A}" type="sibTrans" cxnId="{88C01836-F9DE-4BD0-B516-7EA2F9FF5019}">
      <dgm:prSet/>
      <dgm:spPr/>
      <dgm:t>
        <a:bodyPr/>
        <a:lstStyle/>
        <a:p>
          <a:endParaRPr lang="en-GB"/>
        </a:p>
      </dgm:t>
    </dgm:pt>
    <dgm:pt modelId="{5ED08E33-7746-44C8-AFCF-4E9AE7C1AB8F}">
      <dgm:prSet phldrT="[Text]"/>
      <dgm:spPr/>
      <dgm:t>
        <a:bodyPr/>
        <a:lstStyle/>
        <a:p>
          <a:r>
            <a:rPr lang="en-GB" b="0" cap="none" spc="0" dirty="0" smtClean="0">
              <a:ln w="0"/>
              <a:solidFill>
                <a:schemeClr val="tx1"/>
              </a:solidFill>
              <a:effectLst>
                <a:outerShdw blurRad="38100" dist="19050" dir="2700000" algn="tl" rotWithShape="0">
                  <a:schemeClr val="dk1">
                    <a:alpha val="40000"/>
                  </a:schemeClr>
                </a:outerShdw>
              </a:effectLst>
            </a:rPr>
            <a:t>What is not Consent?</a:t>
          </a:r>
          <a:endParaRPr lang="en-GB" b="0" cap="none" spc="0" dirty="0">
            <a:ln w="0"/>
            <a:solidFill>
              <a:schemeClr val="tx1"/>
            </a:solidFill>
            <a:effectLst>
              <a:outerShdw blurRad="38100" dist="19050" dir="2700000" algn="tl" rotWithShape="0">
                <a:schemeClr val="dk1">
                  <a:alpha val="40000"/>
                </a:schemeClr>
              </a:outerShdw>
            </a:effectLst>
          </a:endParaRPr>
        </a:p>
      </dgm:t>
    </dgm:pt>
    <dgm:pt modelId="{DCC246AD-6B54-4230-BFB4-D1073F1F77D3}" type="parTrans" cxnId="{63740771-1994-4654-BC1C-DDC05F4359F0}">
      <dgm:prSet/>
      <dgm:spPr/>
      <dgm:t>
        <a:bodyPr/>
        <a:lstStyle/>
        <a:p>
          <a:endParaRPr lang="en-GB"/>
        </a:p>
      </dgm:t>
    </dgm:pt>
    <dgm:pt modelId="{7EA8D877-BCBB-4DBE-B3D5-962C8E417A13}" type="sibTrans" cxnId="{63740771-1994-4654-BC1C-DDC05F4359F0}">
      <dgm:prSet/>
      <dgm:spPr/>
      <dgm:t>
        <a:bodyPr/>
        <a:lstStyle/>
        <a:p>
          <a:endParaRPr lang="en-GB"/>
        </a:p>
      </dgm:t>
    </dgm:pt>
    <dgm:pt modelId="{2DFA94F1-FADA-4B27-8CC2-0FAF6E60D40C}">
      <dgm:prSet phldrT="[Text]"/>
      <dgm:spPr/>
      <dgm:t>
        <a:bodyPr/>
        <a:lstStyle/>
        <a:p>
          <a:r>
            <a:rPr lang="en-GB" b="0" cap="none" spc="0" dirty="0" smtClean="0">
              <a:ln w="0"/>
              <a:solidFill>
                <a:schemeClr val="tx1"/>
              </a:solidFill>
              <a:effectLst>
                <a:outerShdw blurRad="38100" dist="19050" dir="2700000" algn="tl" rotWithShape="0">
                  <a:schemeClr val="dk1">
                    <a:alpha val="40000"/>
                  </a:schemeClr>
                </a:outerShdw>
              </a:effectLst>
            </a:rPr>
            <a:t>What are the benefits of asking for consent?</a:t>
          </a:r>
          <a:endParaRPr lang="en-GB" b="0" cap="none" spc="0" dirty="0">
            <a:ln w="0"/>
            <a:solidFill>
              <a:schemeClr val="tx1"/>
            </a:solidFill>
            <a:effectLst>
              <a:outerShdw blurRad="38100" dist="19050" dir="2700000" algn="tl" rotWithShape="0">
                <a:schemeClr val="dk1">
                  <a:alpha val="40000"/>
                </a:schemeClr>
              </a:outerShdw>
            </a:effectLst>
          </a:endParaRPr>
        </a:p>
      </dgm:t>
    </dgm:pt>
    <dgm:pt modelId="{5943083A-02C9-4C67-8BC5-B97B2B5E9ABC}" type="parTrans" cxnId="{4B672F77-F0C0-42C7-84B8-FAB684D7F39C}">
      <dgm:prSet/>
      <dgm:spPr/>
      <dgm:t>
        <a:bodyPr/>
        <a:lstStyle/>
        <a:p>
          <a:endParaRPr lang="en-GB"/>
        </a:p>
      </dgm:t>
    </dgm:pt>
    <dgm:pt modelId="{CC1C010F-A53D-4296-B443-08FC76CEDB62}" type="sibTrans" cxnId="{4B672F77-F0C0-42C7-84B8-FAB684D7F39C}">
      <dgm:prSet/>
      <dgm:spPr/>
      <dgm:t>
        <a:bodyPr/>
        <a:lstStyle/>
        <a:p>
          <a:endParaRPr lang="en-GB"/>
        </a:p>
      </dgm:t>
    </dgm:pt>
    <dgm:pt modelId="{D447756C-1100-49B3-B292-EA6628207C54}">
      <dgm:prSet phldrT="[Text]"/>
      <dgm:spPr/>
      <dgm:t>
        <a:bodyPr/>
        <a:lstStyle/>
        <a:p>
          <a:r>
            <a:rPr lang="en-GB" b="0" cap="none" spc="0" dirty="0" smtClean="0">
              <a:ln w="0"/>
              <a:solidFill>
                <a:schemeClr val="tx1"/>
              </a:solidFill>
              <a:effectLst>
                <a:outerShdw blurRad="38100" dist="19050" dir="2700000" algn="tl" rotWithShape="0">
                  <a:schemeClr val="dk1">
                    <a:alpha val="40000"/>
                  </a:schemeClr>
                </a:outerShdw>
              </a:effectLst>
            </a:rPr>
            <a:t>What is the point of consent Education?</a:t>
          </a:r>
          <a:endParaRPr lang="en-GB" b="0" cap="none" spc="0" dirty="0">
            <a:ln w="0"/>
            <a:solidFill>
              <a:schemeClr val="tx1"/>
            </a:solidFill>
            <a:effectLst>
              <a:outerShdw blurRad="38100" dist="19050" dir="2700000" algn="tl" rotWithShape="0">
                <a:schemeClr val="dk1">
                  <a:alpha val="40000"/>
                </a:schemeClr>
              </a:outerShdw>
            </a:effectLst>
          </a:endParaRPr>
        </a:p>
      </dgm:t>
    </dgm:pt>
    <dgm:pt modelId="{05B554B5-5039-4FCC-8C02-053997667A3B}" type="parTrans" cxnId="{CD47245A-211A-476C-8887-9AB631857A08}">
      <dgm:prSet/>
      <dgm:spPr/>
      <dgm:t>
        <a:bodyPr/>
        <a:lstStyle/>
        <a:p>
          <a:endParaRPr lang="en-GB"/>
        </a:p>
      </dgm:t>
    </dgm:pt>
    <dgm:pt modelId="{EB8CE8D0-83C0-4A0A-831F-3493E6476843}" type="sibTrans" cxnId="{CD47245A-211A-476C-8887-9AB631857A08}">
      <dgm:prSet/>
      <dgm:spPr/>
      <dgm:t>
        <a:bodyPr/>
        <a:lstStyle/>
        <a:p>
          <a:endParaRPr lang="en-GB"/>
        </a:p>
      </dgm:t>
    </dgm:pt>
    <dgm:pt modelId="{39030612-D0BC-4EC7-9E9D-EB0E36F10EEC}" type="pres">
      <dgm:prSet presAssocID="{987C6005-FD25-4336-9EF0-3C3A0A9967BB}" presName="diagram" presStyleCnt="0">
        <dgm:presLayoutVars>
          <dgm:dir/>
          <dgm:resizeHandles val="exact"/>
        </dgm:presLayoutVars>
      </dgm:prSet>
      <dgm:spPr/>
      <dgm:t>
        <a:bodyPr/>
        <a:lstStyle/>
        <a:p>
          <a:endParaRPr lang="en-GB"/>
        </a:p>
      </dgm:t>
    </dgm:pt>
    <dgm:pt modelId="{A8A6D36F-DC9A-46C6-87E5-8B4B0E47CBB8}" type="pres">
      <dgm:prSet presAssocID="{2F5A0829-2204-4730-BB01-595908F1FB77}" presName="node" presStyleLbl="node1" presStyleIdx="0" presStyleCnt="4">
        <dgm:presLayoutVars>
          <dgm:bulletEnabled val="1"/>
        </dgm:presLayoutVars>
      </dgm:prSet>
      <dgm:spPr/>
      <dgm:t>
        <a:bodyPr/>
        <a:lstStyle/>
        <a:p>
          <a:endParaRPr lang="en-GB"/>
        </a:p>
      </dgm:t>
    </dgm:pt>
    <dgm:pt modelId="{66A70E3F-E838-408B-8B1E-CF66CB3851E7}" type="pres">
      <dgm:prSet presAssocID="{ED4C8209-6059-4CF0-898E-C70D45532C6A}" presName="sibTrans" presStyleCnt="0"/>
      <dgm:spPr/>
    </dgm:pt>
    <dgm:pt modelId="{5E6BD5EC-BCB0-414E-9528-8661F39ECF77}" type="pres">
      <dgm:prSet presAssocID="{5ED08E33-7746-44C8-AFCF-4E9AE7C1AB8F}" presName="node" presStyleLbl="node1" presStyleIdx="1" presStyleCnt="4">
        <dgm:presLayoutVars>
          <dgm:bulletEnabled val="1"/>
        </dgm:presLayoutVars>
      </dgm:prSet>
      <dgm:spPr/>
      <dgm:t>
        <a:bodyPr/>
        <a:lstStyle/>
        <a:p>
          <a:endParaRPr lang="en-GB"/>
        </a:p>
      </dgm:t>
    </dgm:pt>
    <dgm:pt modelId="{E625C676-58E2-43A8-B2BA-C4BBCEE119B4}" type="pres">
      <dgm:prSet presAssocID="{7EA8D877-BCBB-4DBE-B3D5-962C8E417A13}" presName="sibTrans" presStyleCnt="0"/>
      <dgm:spPr/>
    </dgm:pt>
    <dgm:pt modelId="{85E2D93A-FF62-4C42-8E52-94020B33AB34}" type="pres">
      <dgm:prSet presAssocID="{2DFA94F1-FADA-4B27-8CC2-0FAF6E60D40C}" presName="node" presStyleLbl="node1" presStyleIdx="2" presStyleCnt="4">
        <dgm:presLayoutVars>
          <dgm:bulletEnabled val="1"/>
        </dgm:presLayoutVars>
      </dgm:prSet>
      <dgm:spPr/>
      <dgm:t>
        <a:bodyPr/>
        <a:lstStyle/>
        <a:p>
          <a:endParaRPr lang="en-GB"/>
        </a:p>
      </dgm:t>
    </dgm:pt>
    <dgm:pt modelId="{D1D35BB9-77D0-431B-B7F8-B1851289B657}" type="pres">
      <dgm:prSet presAssocID="{CC1C010F-A53D-4296-B443-08FC76CEDB62}" presName="sibTrans" presStyleCnt="0"/>
      <dgm:spPr/>
    </dgm:pt>
    <dgm:pt modelId="{BFBDE4EF-15F1-4395-8DC7-261E0F3CA063}" type="pres">
      <dgm:prSet presAssocID="{D447756C-1100-49B3-B292-EA6628207C54}" presName="node" presStyleLbl="node1" presStyleIdx="3" presStyleCnt="4">
        <dgm:presLayoutVars>
          <dgm:bulletEnabled val="1"/>
        </dgm:presLayoutVars>
      </dgm:prSet>
      <dgm:spPr/>
      <dgm:t>
        <a:bodyPr/>
        <a:lstStyle/>
        <a:p>
          <a:endParaRPr lang="en-GB"/>
        </a:p>
      </dgm:t>
    </dgm:pt>
  </dgm:ptLst>
  <dgm:cxnLst>
    <dgm:cxn modelId="{88C01836-F9DE-4BD0-B516-7EA2F9FF5019}" srcId="{987C6005-FD25-4336-9EF0-3C3A0A9967BB}" destId="{2F5A0829-2204-4730-BB01-595908F1FB77}" srcOrd="0" destOrd="0" parTransId="{300B5AB6-7351-40A9-859C-0873621AB75D}" sibTransId="{ED4C8209-6059-4CF0-898E-C70D45532C6A}"/>
    <dgm:cxn modelId="{25C090E9-EFCC-48EC-9394-F9C7CD69CD94}" type="presOf" srcId="{987C6005-FD25-4336-9EF0-3C3A0A9967BB}" destId="{39030612-D0BC-4EC7-9E9D-EB0E36F10EEC}" srcOrd="0" destOrd="0" presId="urn:microsoft.com/office/officeart/2005/8/layout/default"/>
    <dgm:cxn modelId="{6379A1F7-D7D3-4CAB-AAE9-A4D44B6E85F9}" type="presOf" srcId="{D447756C-1100-49B3-B292-EA6628207C54}" destId="{BFBDE4EF-15F1-4395-8DC7-261E0F3CA063}" srcOrd="0" destOrd="0" presId="urn:microsoft.com/office/officeart/2005/8/layout/default"/>
    <dgm:cxn modelId="{9BB97A5A-77CE-46DD-94E8-ED0B910A85CD}" type="presOf" srcId="{5ED08E33-7746-44C8-AFCF-4E9AE7C1AB8F}" destId="{5E6BD5EC-BCB0-414E-9528-8661F39ECF77}" srcOrd="0" destOrd="0" presId="urn:microsoft.com/office/officeart/2005/8/layout/default"/>
    <dgm:cxn modelId="{CD47245A-211A-476C-8887-9AB631857A08}" srcId="{987C6005-FD25-4336-9EF0-3C3A0A9967BB}" destId="{D447756C-1100-49B3-B292-EA6628207C54}" srcOrd="3" destOrd="0" parTransId="{05B554B5-5039-4FCC-8C02-053997667A3B}" sibTransId="{EB8CE8D0-83C0-4A0A-831F-3493E6476843}"/>
    <dgm:cxn modelId="{4B672F77-F0C0-42C7-84B8-FAB684D7F39C}" srcId="{987C6005-FD25-4336-9EF0-3C3A0A9967BB}" destId="{2DFA94F1-FADA-4B27-8CC2-0FAF6E60D40C}" srcOrd="2" destOrd="0" parTransId="{5943083A-02C9-4C67-8BC5-B97B2B5E9ABC}" sibTransId="{CC1C010F-A53D-4296-B443-08FC76CEDB62}"/>
    <dgm:cxn modelId="{86919BE3-80C3-4791-87A2-2BCB3D2687AC}" type="presOf" srcId="{2DFA94F1-FADA-4B27-8CC2-0FAF6E60D40C}" destId="{85E2D93A-FF62-4C42-8E52-94020B33AB34}" srcOrd="0" destOrd="0" presId="urn:microsoft.com/office/officeart/2005/8/layout/default"/>
    <dgm:cxn modelId="{EC5E502E-B65D-4060-AD53-1FE49B243774}" type="presOf" srcId="{2F5A0829-2204-4730-BB01-595908F1FB77}" destId="{A8A6D36F-DC9A-46C6-87E5-8B4B0E47CBB8}" srcOrd="0" destOrd="0" presId="urn:microsoft.com/office/officeart/2005/8/layout/default"/>
    <dgm:cxn modelId="{63740771-1994-4654-BC1C-DDC05F4359F0}" srcId="{987C6005-FD25-4336-9EF0-3C3A0A9967BB}" destId="{5ED08E33-7746-44C8-AFCF-4E9AE7C1AB8F}" srcOrd="1" destOrd="0" parTransId="{DCC246AD-6B54-4230-BFB4-D1073F1F77D3}" sibTransId="{7EA8D877-BCBB-4DBE-B3D5-962C8E417A13}"/>
    <dgm:cxn modelId="{DFF71585-D033-4D2C-9586-1FD6A756AAF7}" type="presParOf" srcId="{39030612-D0BC-4EC7-9E9D-EB0E36F10EEC}" destId="{A8A6D36F-DC9A-46C6-87E5-8B4B0E47CBB8}" srcOrd="0" destOrd="0" presId="urn:microsoft.com/office/officeart/2005/8/layout/default"/>
    <dgm:cxn modelId="{08C6A203-DA37-48A8-857E-62F493E56208}" type="presParOf" srcId="{39030612-D0BC-4EC7-9E9D-EB0E36F10EEC}" destId="{66A70E3F-E838-408B-8B1E-CF66CB3851E7}" srcOrd="1" destOrd="0" presId="urn:microsoft.com/office/officeart/2005/8/layout/default"/>
    <dgm:cxn modelId="{623B13D6-B43C-4D83-8E9D-68B1E7EED70E}" type="presParOf" srcId="{39030612-D0BC-4EC7-9E9D-EB0E36F10EEC}" destId="{5E6BD5EC-BCB0-414E-9528-8661F39ECF77}" srcOrd="2" destOrd="0" presId="urn:microsoft.com/office/officeart/2005/8/layout/default"/>
    <dgm:cxn modelId="{54C109A9-AB70-41DC-9497-67EE31934D30}" type="presParOf" srcId="{39030612-D0BC-4EC7-9E9D-EB0E36F10EEC}" destId="{E625C676-58E2-43A8-B2BA-C4BBCEE119B4}" srcOrd="3" destOrd="0" presId="urn:microsoft.com/office/officeart/2005/8/layout/default"/>
    <dgm:cxn modelId="{CCD67D0C-42DC-42D4-9EA2-AA6BD4C8D802}" type="presParOf" srcId="{39030612-D0BC-4EC7-9E9D-EB0E36F10EEC}" destId="{85E2D93A-FF62-4C42-8E52-94020B33AB34}" srcOrd="4" destOrd="0" presId="urn:microsoft.com/office/officeart/2005/8/layout/default"/>
    <dgm:cxn modelId="{4E993898-A340-4EF5-8BB1-14B2E21F77E8}" type="presParOf" srcId="{39030612-D0BC-4EC7-9E9D-EB0E36F10EEC}" destId="{D1D35BB9-77D0-431B-B7F8-B1851289B657}" srcOrd="5" destOrd="0" presId="urn:microsoft.com/office/officeart/2005/8/layout/default"/>
    <dgm:cxn modelId="{8A95C162-812B-43FD-901B-DBB452CF102D}" type="presParOf" srcId="{39030612-D0BC-4EC7-9E9D-EB0E36F10EEC}" destId="{BFBDE4EF-15F1-4395-8DC7-261E0F3CA063}"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7C6005-FD25-4336-9EF0-3C3A0A9967BB}" type="doc">
      <dgm:prSet loTypeId="urn:microsoft.com/office/officeart/2005/8/layout/default" loCatId="list" qsTypeId="urn:microsoft.com/office/officeart/2005/8/quickstyle/simple2" qsCatId="simple" csTypeId="urn:microsoft.com/office/officeart/2005/8/colors/accent1_4" csCatId="accent1" phldr="1"/>
      <dgm:spPr/>
      <dgm:t>
        <a:bodyPr/>
        <a:lstStyle/>
        <a:p>
          <a:endParaRPr lang="en-GB"/>
        </a:p>
      </dgm:t>
    </dgm:pt>
    <dgm:pt modelId="{2F5A0829-2204-4730-BB01-595908F1FB77}">
      <dgm:prSet phldrT="[Text]"/>
      <dgm:spPr/>
      <dgm:t>
        <a:bodyPr/>
        <a:lstStyle/>
        <a:p>
          <a:r>
            <a:rPr lang="en-GB" b="0" cap="none" spc="0" dirty="0" smtClean="0">
              <a:ln w="0"/>
              <a:solidFill>
                <a:schemeClr val="tx1"/>
              </a:solidFill>
              <a:effectLst>
                <a:outerShdw blurRad="38100" dist="19050" dir="2700000" algn="tl" rotWithShape="0">
                  <a:schemeClr val="dk1">
                    <a:alpha val="40000"/>
                  </a:schemeClr>
                </a:outerShdw>
              </a:effectLst>
            </a:rPr>
            <a:t>What makes a good facilitator?</a:t>
          </a:r>
          <a:endParaRPr lang="en-GB" b="0" cap="none" spc="0" dirty="0">
            <a:ln w="0"/>
            <a:solidFill>
              <a:schemeClr val="tx1"/>
            </a:solidFill>
            <a:effectLst>
              <a:outerShdw blurRad="38100" dist="19050" dir="2700000" algn="tl" rotWithShape="0">
                <a:schemeClr val="dk1">
                  <a:alpha val="40000"/>
                </a:schemeClr>
              </a:outerShdw>
            </a:effectLst>
          </a:endParaRPr>
        </a:p>
      </dgm:t>
    </dgm:pt>
    <dgm:pt modelId="{300B5AB6-7351-40A9-859C-0873621AB75D}" type="parTrans" cxnId="{88C01836-F9DE-4BD0-B516-7EA2F9FF5019}">
      <dgm:prSet/>
      <dgm:spPr/>
      <dgm:t>
        <a:bodyPr/>
        <a:lstStyle/>
        <a:p>
          <a:endParaRPr lang="en-GB"/>
        </a:p>
      </dgm:t>
    </dgm:pt>
    <dgm:pt modelId="{ED4C8209-6059-4CF0-898E-C70D45532C6A}" type="sibTrans" cxnId="{88C01836-F9DE-4BD0-B516-7EA2F9FF5019}">
      <dgm:prSet/>
      <dgm:spPr/>
      <dgm:t>
        <a:bodyPr/>
        <a:lstStyle/>
        <a:p>
          <a:endParaRPr lang="en-GB"/>
        </a:p>
      </dgm:t>
    </dgm:pt>
    <dgm:pt modelId="{5ED08E33-7746-44C8-AFCF-4E9AE7C1AB8F}">
      <dgm:prSet phldrT="[Text]"/>
      <dgm:spPr/>
      <dgm:t>
        <a:bodyPr/>
        <a:lstStyle/>
        <a:p>
          <a:r>
            <a:rPr lang="en-GB" b="0" cap="none" spc="0" dirty="0" smtClean="0">
              <a:ln w="0"/>
              <a:solidFill>
                <a:schemeClr val="tx1"/>
              </a:solidFill>
              <a:effectLst>
                <a:outerShdw blurRad="38100" dist="19050" dir="2700000" algn="tl" rotWithShape="0">
                  <a:schemeClr val="dk1">
                    <a:alpha val="40000"/>
                  </a:schemeClr>
                </a:outerShdw>
              </a:effectLst>
            </a:rPr>
            <a:t>What makes a bad facilitator?</a:t>
          </a:r>
          <a:endParaRPr lang="en-GB" b="0" cap="none" spc="0" dirty="0">
            <a:ln w="0"/>
            <a:solidFill>
              <a:schemeClr val="tx1"/>
            </a:solidFill>
            <a:effectLst>
              <a:outerShdw blurRad="38100" dist="19050" dir="2700000" algn="tl" rotWithShape="0">
                <a:schemeClr val="dk1">
                  <a:alpha val="40000"/>
                </a:schemeClr>
              </a:outerShdw>
            </a:effectLst>
          </a:endParaRPr>
        </a:p>
      </dgm:t>
    </dgm:pt>
    <dgm:pt modelId="{DCC246AD-6B54-4230-BFB4-D1073F1F77D3}" type="parTrans" cxnId="{63740771-1994-4654-BC1C-DDC05F4359F0}">
      <dgm:prSet/>
      <dgm:spPr/>
      <dgm:t>
        <a:bodyPr/>
        <a:lstStyle/>
        <a:p>
          <a:endParaRPr lang="en-GB"/>
        </a:p>
      </dgm:t>
    </dgm:pt>
    <dgm:pt modelId="{7EA8D877-BCBB-4DBE-B3D5-962C8E417A13}" type="sibTrans" cxnId="{63740771-1994-4654-BC1C-DDC05F4359F0}">
      <dgm:prSet/>
      <dgm:spPr/>
      <dgm:t>
        <a:bodyPr/>
        <a:lstStyle/>
        <a:p>
          <a:endParaRPr lang="en-GB"/>
        </a:p>
      </dgm:t>
    </dgm:pt>
    <dgm:pt modelId="{2DFA94F1-FADA-4B27-8CC2-0FAF6E60D40C}">
      <dgm:prSet phldrT="[Text]"/>
      <dgm:spPr/>
      <dgm:t>
        <a:bodyPr/>
        <a:lstStyle/>
        <a:p>
          <a:r>
            <a:rPr lang="en-GB" b="0" cap="none" spc="0" dirty="0" smtClean="0">
              <a:ln w="0"/>
              <a:solidFill>
                <a:schemeClr val="tx1"/>
              </a:solidFill>
              <a:effectLst>
                <a:outerShdw blurRad="38100" dist="19050" dir="2700000" algn="tl" rotWithShape="0">
                  <a:schemeClr val="dk1">
                    <a:alpha val="40000"/>
                  </a:schemeClr>
                </a:outerShdw>
              </a:effectLst>
            </a:rPr>
            <a:t>What makes a safe and accessible learning environment?</a:t>
          </a:r>
          <a:endParaRPr lang="en-GB" b="0" cap="none" spc="0" dirty="0">
            <a:ln w="0"/>
            <a:solidFill>
              <a:schemeClr val="tx1"/>
            </a:solidFill>
            <a:effectLst>
              <a:outerShdw blurRad="38100" dist="19050" dir="2700000" algn="tl" rotWithShape="0">
                <a:schemeClr val="dk1">
                  <a:alpha val="40000"/>
                </a:schemeClr>
              </a:outerShdw>
            </a:effectLst>
          </a:endParaRPr>
        </a:p>
      </dgm:t>
    </dgm:pt>
    <dgm:pt modelId="{5943083A-02C9-4C67-8BC5-B97B2B5E9ABC}" type="parTrans" cxnId="{4B672F77-F0C0-42C7-84B8-FAB684D7F39C}">
      <dgm:prSet/>
      <dgm:spPr/>
      <dgm:t>
        <a:bodyPr/>
        <a:lstStyle/>
        <a:p>
          <a:endParaRPr lang="en-GB"/>
        </a:p>
      </dgm:t>
    </dgm:pt>
    <dgm:pt modelId="{CC1C010F-A53D-4296-B443-08FC76CEDB62}" type="sibTrans" cxnId="{4B672F77-F0C0-42C7-84B8-FAB684D7F39C}">
      <dgm:prSet/>
      <dgm:spPr/>
      <dgm:t>
        <a:bodyPr/>
        <a:lstStyle/>
        <a:p>
          <a:endParaRPr lang="en-GB"/>
        </a:p>
      </dgm:t>
    </dgm:pt>
    <dgm:pt modelId="{D447756C-1100-49B3-B292-EA6628207C54}">
      <dgm:prSet phldrT="[Text]"/>
      <dgm:spPr/>
      <dgm:t>
        <a:bodyPr/>
        <a:lstStyle/>
        <a:p>
          <a:r>
            <a:rPr lang="en-GB" b="0" cap="none" spc="0" dirty="0" smtClean="0">
              <a:ln w="0"/>
              <a:solidFill>
                <a:schemeClr val="tx1"/>
              </a:solidFill>
              <a:effectLst>
                <a:outerShdw blurRad="38100" dist="19050" dir="2700000" algn="tl" rotWithShape="0">
                  <a:schemeClr val="dk1">
                    <a:alpha val="40000"/>
                  </a:schemeClr>
                </a:outerShdw>
              </a:effectLst>
            </a:rPr>
            <a:t>What makes an unsafe and inaccessible learning environment?</a:t>
          </a:r>
          <a:endParaRPr lang="en-GB" b="0" cap="none" spc="0" dirty="0">
            <a:ln w="0"/>
            <a:solidFill>
              <a:schemeClr val="tx1"/>
            </a:solidFill>
            <a:effectLst>
              <a:outerShdw blurRad="38100" dist="19050" dir="2700000" algn="tl" rotWithShape="0">
                <a:schemeClr val="dk1">
                  <a:alpha val="40000"/>
                </a:schemeClr>
              </a:outerShdw>
            </a:effectLst>
          </a:endParaRPr>
        </a:p>
      </dgm:t>
    </dgm:pt>
    <dgm:pt modelId="{05B554B5-5039-4FCC-8C02-053997667A3B}" type="parTrans" cxnId="{CD47245A-211A-476C-8887-9AB631857A08}">
      <dgm:prSet/>
      <dgm:spPr/>
      <dgm:t>
        <a:bodyPr/>
        <a:lstStyle/>
        <a:p>
          <a:endParaRPr lang="en-GB"/>
        </a:p>
      </dgm:t>
    </dgm:pt>
    <dgm:pt modelId="{EB8CE8D0-83C0-4A0A-831F-3493E6476843}" type="sibTrans" cxnId="{CD47245A-211A-476C-8887-9AB631857A08}">
      <dgm:prSet/>
      <dgm:spPr/>
      <dgm:t>
        <a:bodyPr/>
        <a:lstStyle/>
        <a:p>
          <a:endParaRPr lang="en-GB"/>
        </a:p>
      </dgm:t>
    </dgm:pt>
    <dgm:pt modelId="{39030612-D0BC-4EC7-9E9D-EB0E36F10EEC}" type="pres">
      <dgm:prSet presAssocID="{987C6005-FD25-4336-9EF0-3C3A0A9967BB}" presName="diagram" presStyleCnt="0">
        <dgm:presLayoutVars>
          <dgm:dir/>
          <dgm:resizeHandles val="exact"/>
        </dgm:presLayoutVars>
      </dgm:prSet>
      <dgm:spPr/>
      <dgm:t>
        <a:bodyPr/>
        <a:lstStyle/>
        <a:p>
          <a:endParaRPr lang="en-GB"/>
        </a:p>
      </dgm:t>
    </dgm:pt>
    <dgm:pt modelId="{A8A6D36F-DC9A-46C6-87E5-8B4B0E47CBB8}" type="pres">
      <dgm:prSet presAssocID="{2F5A0829-2204-4730-BB01-595908F1FB77}" presName="node" presStyleLbl="node1" presStyleIdx="0" presStyleCnt="4">
        <dgm:presLayoutVars>
          <dgm:bulletEnabled val="1"/>
        </dgm:presLayoutVars>
      </dgm:prSet>
      <dgm:spPr/>
      <dgm:t>
        <a:bodyPr/>
        <a:lstStyle/>
        <a:p>
          <a:endParaRPr lang="en-GB"/>
        </a:p>
      </dgm:t>
    </dgm:pt>
    <dgm:pt modelId="{66A70E3F-E838-408B-8B1E-CF66CB3851E7}" type="pres">
      <dgm:prSet presAssocID="{ED4C8209-6059-4CF0-898E-C70D45532C6A}" presName="sibTrans" presStyleCnt="0"/>
      <dgm:spPr/>
    </dgm:pt>
    <dgm:pt modelId="{5E6BD5EC-BCB0-414E-9528-8661F39ECF77}" type="pres">
      <dgm:prSet presAssocID="{5ED08E33-7746-44C8-AFCF-4E9AE7C1AB8F}" presName="node" presStyleLbl="node1" presStyleIdx="1" presStyleCnt="4">
        <dgm:presLayoutVars>
          <dgm:bulletEnabled val="1"/>
        </dgm:presLayoutVars>
      </dgm:prSet>
      <dgm:spPr/>
      <dgm:t>
        <a:bodyPr/>
        <a:lstStyle/>
        <a:p>
          <a:endParaRPr lang="en-GB"/>
        </a:p>
      </dgm:t>
    </dgm:pt>
    <dgm:pt modelId="{E625C676-58E2-43A8-B2BA-C4BBCEE119B4}" type="pres">
      <dgm:prSet presAssocID="{7EA8D877-BCBB-4DBE-B3D5-962C8E417A13}" presName="sibTrans" presStyleCnt="0"/>
      <dgm:spPr/>
    </dgm:pt>
    <dgm:pt modelId="{85E2D93A-FF62-4C42-8E52-94020B33AB34}" type="pres">
      <dgm:prSet presAssocID="{2DFA94F1-FADA-4B27-8CC2-0FAF6E60D40C}" presName="node" presStyleLbl="node1" presStyleIdx="2" presStyleCnt="4">
        <dgm:presLayoutVars>
          <dgm:bulletEnabled val="1"/>
        </dgm:presLayoutVars>
      </dgm:prSet>
      <dgm:spPr/>
      <dgm:t>
        <a:bodyPr/>
        <a:lstStyle/>
        <a:p>
          <a:endParaRPr lang="en-GB"/>
        </a:p>
      </dgm:t>
    </dgm:pt>
    <dgm:pt modelId="{D1D35BB9-77D0-431B-B7F8-B1851289B657}" type="pres">
      <dgm:prSet presAssocID="{CC1C010F-A53D-4296-B443-08FC76CEDB62}" presName="sibTrans" presStyleCnt="0"/>
      <dgm:spPr/>
    </dgm:pt>
    <dgm:pt modelId="{BFBDE4EF-15F1-4395-8DC7-261E0F3CA063}" type="pres">
      <dgm:prSet presAssocID="{D447756C-1100-49B3-B292-EA6628207C54}" presName="node" presStyleLbl="node1" presStyleIdx="3" presStyleCnt="4">
        <dgm:presLayoutVars>
          <dgm:bulletEnabled val="1"/>
        </dgm:presLayoutVars>
      </dgm:prSet>
      <dgm:spPr/>
      <dgm:t>
        <a:bodyPr/>
        <a:lstStyle/>
        <a:p>
          <a:endParaRPr lang="en-GB"/>
        </a:p>
      </dgm:t>
    </dgm:pt>
  </dgm:ptLst>
  <dgm:cxnLst>
    <dgm:cxn modelId="{88C01836-F9DE-4BD0-B516-7EA2F9FF5019}" srcId="{987C6005-FD25-4336-9EF0-3C3A0A9967BB}" destId="{2F5A0829-2204-4730-BB01-595908F1FB77}" srcOrd="0" destOrd="0" parTransId="{300B5AB6-7351-40A9-859C-0873621AB75D}" sibTransId="{ED4C8209-6059-4CF0-898E-C70D45532C6A}"/>
    <dgm:cxn modelId="{5AA550A1-4651-4B6A-8B5C-C4CBB924C76F}" type="presOf" srcId="{D447756C-1100-49B3-B292-EA6628207C54}" destId="{BFBDE4EF-15F1-4395-8DC7-261E0F3CA063}" srcOrd="0" destOrd="0" presId="urn:microsoft.com/office/officeart/2005/8/layout/default"/>
    <dgm:cxn modelId="{B8875963-BE86-4EA4-89CB-D474B4C9268F}" type="presOf" srcId="{987C6005-FD25-4336-9EF0-3C3A0A9967BB}" destId="{39030612-D0BC-4EC7-9E9D-EB0E36F10EEC}" srcOrd="0" destOrd="0" presId="urn:microsoft.com/office/officeart/2005/8/layout/default"/>
    <dgm:cxn modelId="{CD47245A-211A-476C-8887-9AB631857A08}" srcId="{987C6005-FD25-4336-9EF0-3C3A0A9967BB}" destId="{D447756C-1100-49B3-B292-EA6628207C54}" srcOrd="3" destOrd="0" parTransId="{05B554B5-5039-4FCC-8C02-053997667A3B}" sibTransId="{EB8CE8D0-83C0-4A0A-831F-3493E6476843}"/>
    <dgm:cxn modelId="{4B672F77-F0C0-42C7-84B8-FAB684D7F39C}" srcId="{987C6005-FD25-4336-9EF0-3C3A0A9967BB}" destId="{2DFA94F1-FADA-4B27-8CC2-0FAF6E60D40C}" srcOrd="2" destOrd="0" parTransId="{5943083A-02C9-4C67-8BC5-B97B2B5E9ABC}" sibTransId="{CC1C010F-A53D-4296-B443-08FC76CEDB62}"/>
    <dgm:cxn modelId="{A7AF6554-A7B5-4396-B424-06C06DC3AABD}" type="presOf" srcId="{5ED08E33-7746-44C8-AFCF-4E9AE7C1AB8F}" destId="{5E6BD5EC-BCB0-414E-9528-8661F39ECF77}" srcOrd="0" destOrd="0" presId="urn:microsoft.com/office/officeart/2005/8/layout/default"/>
    <dgm:cxn modelId="{6091988D-2F00-4896-A0B5-AD45670FE0B0}" type="presOf" srcId="{2F5A0829-2204-4730-BB01-595908F1FB77}" destId="{A8A6D36F-DC9A-46C6-87E5-8B4B0E47CBB8}" srcOrd="0" destOrd="0" presId="urn:microsoft.com/office/officeart/2005/8/layout/default"/>
    <dgm:cxn modelId="{11FE2896-D99B-4D0B-94D2-9BCAD2DDE3C6}" type="presOf" srcId="{2DFA94F1-FADA-4B27-8CC2-0FAF6E60D40C}" destId="{85E2D93A-FF62-4C42-8E52-94020B33AB34}" srcOrd="0" destOrd="0" presId="urn:microsoft.com/office/officeart/2005/8/layout/default"/>
    <dgm:cxn modelId="{63740771-1994-4654-BC1C-DDC05F4359F0}" srcId="{987C6005-FD25-4336-9EF0-3C3A0A9967BB}" destId="{5ED08E33-7746-44C8-AFCF-4E9AE7C1AB8F}" srcOrd="1" destOrd="0" parTransId="{DCC246AD-6B54-4230-BFB4-D1073F1F77D3}" sibTransId="{7EA8D877-BCBB-4DBE-B3D5-962C8E417A13}"/>
    <dgm:cxn modelId="{A98872E0-8F19-47F7-8567-6C47DD3D6D92}" type="presParOf" srcId="{39030612-D0BC-4EC7-9E9D-EB0E36F10EEC}" destId="{A8A6D36F-DC9A-46C6-87E5-8B4B0E47CBB8}" srcOrd="0" destOrd="0" presId="urn:microsoft.com/office/officeart/2005/8/layout/default"/>
    <dgm:cxn modelId="{9EF547A7-12D6-4EEE-AC22-7C537F84E799}" type="presParOf" srcId="{39030612-D0BC-4EC7-9E9D-EB0E36F10EEC}" destId="{66A70E3F-E838-408B-8B1E-CF66CB3851E7}" srcOrd="1" destOrd="0" presId="urn:microsoft.com/office/officeart/2005/8/layout/default"/>
    <dgm:cxn modelId="{08F7B875-E08A-4D0F-92EC-8D815A8A96A1}" type="presParOf" srcId="{39030612-D0BC-4EC7-9E9D-EB0E36F10EEC}" destId="{5E6BD5EC-BCB0-414E-9528-8661F39ECF77}" srcOrd="2" destOrd="0" presId="urn:microsoft.com/office/officeart/2005/8/layout/default"/>
    <dgm:cxn modelId="{5C91BB2C-472B-43D7-AE71-1AB6182C86F0}" type="presParOf" srcId="{39030612-D0BC-4EC7-9E9D-EB0E36F10EEC}" destId="{E625C676-58E2-43A8-B2BA-C4BBCEE119B4}" srcOrd="3" destOrd="0" presId="urn:microsoft.com/office/officeart/2005/8/layout/default"/>
    <dgm:cxn modelId="{520F09B8-EC32-4F7B-9D31-B8A114765F48}" type="presParOf" srcId="{39030612-D0BC-4EC7-9E9D-EB0E36F10EEC}" destId="{85E2D93A-FF62-4C42-8E52-94020B33AB34}" srcOrd="4" destOrd="0" presId="urn:microsoft.com/office/officeart/2005/8/layout/default"/>
    <dgm:cxn modelId="{6BC4A5B2-7F8C-489A-821D-EA0A9E28C105}" type="presParOf" srcId="{39030612-D0BC-4EC7-9E9D-EB0E36F10EEC}" destId="{D1D35BB9-77D0-431B-B7F8-B1851289B657}" srcOrd="5" destOrd="0" presId="urn:microsoft.com/office/officeart/2005/8/layout/default"/>
    <dgm:cxn modelId="{171E1D62-CE88-4AEB-988A-34427AD562FE}" type="presParOf" srcId="{39030612-D0BC-4EC7-9E9D-EB0E36F10EEC}" destId="{BFBDE4EF-15F1-4395-8DC7-261E0F3CA063}"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A6D36F-DC9A-46C6-87E5-8B4B0E47CBB8}">
      <dsp:nvSpPr>
        <dsp:cNvPr id="0" name=""/>
        <dsp:cNvSpPr/>
      </dsp:nvSpPr>
      <dsp:spPr>
        <a:xfrm>
          <a:off x="744" y="145603"/>
          <a:ext cx="2902148" cy="1741289"/>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GB" sz="2700" b="0" kern="1200" cap="none" spc="0" dirty="0" smtClean="0">
              <a:ln w="0"/>
              <a:solidFill>
                <a:schemeClr val="tx1"/>
              </a:solidFill>
              <a:effectLst>
                <a:outerShdw blurRad="38100" dist="19050" dir="2700000" algn="tl" rotWithShape="0">
                  <a:schemeClr val="dk1">
                    <a:alpha val="40000"/>
                  </a:schemeClr>
                </a:outerShdw>
              </a:effectLst>
            </a:rPr>
            <a:t>What is Consent?</a:t>
          </a:r>
          <a:endParaRPr lang="en-GB" sz="2700" b="0" kern="1200" cap="none" spc="0" dirty="0">
            <a:ln w="0"/>
            <a:solidFill>
              <a:schemeClr val="tx1"/>
            </a:solidFill>
            <a:effectLst>
              <a:outerShdw blurRad="38100" dist="19050" dir="2700000" algn="tl" rotWithShape="0">
                <a:schemeClr val="dk1">
                  <a:alpha val="40000"/>
                </a:schemeClr>
              </a:outerShdw>
            </a:effectLst>
          </a:endParaRPr>
        </a:p>
      </dsp:txBody>
      <dsp:txXfrm>
        <a:off x="744" y="145603"/>
        <a:ext cx="2902148" cy="1741289"/>
      </dsp:txXfrm>
    </dsp:sp>
    <dsp:sp modelId="{5E6BD5EC-BCB0-414E-9528-8661F39ECF77}">
      <dsp:nvSpPr>
        <dsp:cNvPr id="0" name=""/>
        <dsp:cNvSpPr/>
      </dsp:nvSpPr>
      <dsp:spPr>
        <a:xfrm>
          <a:off x="3193107" y="145603"/>
          <a:ext cx="2902148" cy="1741289"/>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GB" sz="2700" b="0" kern="1200" cap="none" spc="0" dirty="0" smtClean="0">
              <a:ln w="0"/>
              <a:solidFill>
                <a:schemeClr val="tx1"/>
              </a:solidFill>
              <a:effectLst>
                <a:outerShdw blurRad="38100" dist="19050" dir="2700000" algn="tl" rotWithShape="0">
                  <a:schemeClr val="dk1">
                    <a:alpha val="40000"/>
                  </a:schemeClr>
                </a:outerShdw>
              </a:effectLst>
            </a:rPr>
            <a:t>What is not Consent?</a:t>
          </a:r>
          <a:endParaRPr lang="en-GB" sz="2700" b="0" kern="1200" cap="none" spc="0" dirty="0">
            <a:ln w="0"/>
            <a:solidFill>
              <a:schemeClr val="tx1"/>
            </a:solidFill>
            <a:effectLst>
              <a:outerShdw blurRad="38100" dist="19050" dir="2700000" algn="tl" rotWithShape="0">
                <a:schemeClr val="dk1">
                  <a:alpha val="40000"/>
                </a:schemeClr>
              </a:outerShdw>
            </a:effectLst>
          </a:endParaRPr>
        </a:p>
      </dsp:txBody>
      <dsp:txXfrm>
        <a:off x="3193107" y="145603"/>
        <a:ext cx="2902148" cy="1741289"/>
      </dsp:txXfrm>
    </dsp:sp>
    <dsp:sp modelId="{85E2D93A-FF62-4C42-8E52-94020B33AB34}">
      <dsp:nvSpPr>
        <dsp:cNvPr id="0" name=""/>
        <dsp:cNvSpPr/>
      </dsp:nvSpPr>
      <dsp:spPr>
        <a:xfrm>
          <a:off x="744" y="2177107"/>
          <a:ext cx="2902148" cy="1741289"/>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GB" sz="2700" b="0" kern="1200" cap="none" spc="0" dirty="0" smtClean="0">
              <a:ln w="0"/>
              <a:solidFill>
                <a:schemeClr val="tx1"/>
              </a:solidFill>
              <a:effectLst>
                <a:outerShdw blurRad="38100" dist="19050" dir="2700000" algn="tl" rotWithShape="0">
                  <a:schemeClr val="dk1">
                    <a:alpha val="40000"/>
                  </a:schemeClr>
                </a:outerShdw>
              </a:effectLst>
            </a:rPr>
            <a:t>What are the benefits of asking for consent?</a:t>
          </a:r>
          <a:endParaRPr lang="en-GB" sz="2700" b="0" kern="1200" cap="none" spc="0" dirty="0">
            <a:ln w="0"/>
            <a:solidFill>
              <a:schemeClr val="tx1"/>
            </a:solidFill>
            <a:effectLst>
              <a:outerShdw blurRad="38100" dist="19050" dir="2700000" algn="tl" rotWithShape="0">
                <a:schemeClr val="dk1">
                  <a:alpha val="40000"/>
                </a:schemeClr>
              </a:outerShdw>
            </a:effectLst>
          </a:endParaRPr>
        </a:p>
      </dsp:txBody>
      <dsp:txXfrm>
        <a:off x="744" y="2177107"/>
        <a:ext cx="2902148" cy="1741289"/>
      </dsp:txXfrm>
    </dsp:sp>
    <dsp:sp modelId="{BFBDE4EF-15F1-4395-8DC7-261E0F3CA063}">
      <dsp:nvSpPr>
        <dsp:cNvPr id="0" name=""/>
        <dsp:cNvSpPr/>
      </dsp:nvSpPr>
      <dsp:spPr>
        <a:xfrm>
          <a:off x="3193107" y="2177107"/>
          <a:ext cx="2902148" cy="1741289"/>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GB" sz="2700" b="0" kern="1200" cap="none" spc="0" dirty="0" smtClean="0">
              <a:ln w="0"/>
              <a:solidFill>
                <a:schemeClr val="tx1"/>
              </a:solidFill>
              <a:effectLst>
                <a:outerShdw blurRad="38100" dist="19050" dir="2700000" algn="tl" rotWithShape="0">
                  <a:schemeClr val="dk1">
                    <a:alpha val="40000"/>
                  </a:schemeClr>
                </a:outerShdw>
              </a:effectLst>
            </a:rPr>
            <a:t>What is the point of consent Education?</a:t>
          </a:r>
          <a:endParaRPr lang="en-GB" sz="2700" b="0" kern="1200" cap="none" spc="0" dirty="0">
            <a:ln w="0"/>
            <a:solidFill>
              <a:schemeClr val="tx1"/>
            </a:solidFill>
            <a:effectLst>
              <a:outerShdw blurRad="38100" dist="19050" dir="2700000" algn="tl" rotWithShape="0">
                <a:schemeClr val="dk1">
                  <a:alpha val="40000"/>
                </a:schemeClr>
              </a:outerShdw>
            </a:effectLst>
          </a:endParaRPr>
        </a:p>
      </dsp:txBody>
      <dsp:txXfrm>
        <a:off x="3193107" y="2177107"/>
        <a:ext cx="2902148" cy="17412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A6D36F-DC9A-46C6-87E5-8B4B0E47CBB8}">
      <dsp:nvSpPr>
        <dsp:cNvPr id="0" name=""/>
        <dsp:cNvSpPr/>
      </dsp:nvSpPr>
      <dsp:spPr>
        <a:xfrm>
          <a:off x="744" y="145603"/>
          <a:ext cx="2902148" cy="1741289"/>
        </a:xfrm>
        <a:prstGeom prst="rect">
          <a:avLst/>
        </a:prstGeom>
        <a:solidFill>
          <a:schemeClr val="accent1">
            <a:shade val="5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b="0" kern="1200" cap="none" spc="0" dirty="0" smtClean="0">
              <a:ln w="0"/>
              <a:solidFill>
                <a:schemeClr val="tx1"/>
              </a:solidFill>
              <a:effectLst>
                <a:outerShdw blurRad="38100" dist="19050" dir="2700000" algn="tl" rotWithShape="0">
                  <a:schemeClr val="dk1">
                    <a:alpha val="40000"/>
                  </a:schemeClr>
                </a:outerShdw>
              </a:effectLst>
            </a:rPr>
            <a:t>What makes a good facilitator?</a:t>
          </a:r>
          <a:endParaRPr lang="en-GB" sz="2200" b="0" kern="1200" cap="none" spc="0" dirty="0">
            <a:ln w="0"/>
            <a:solidFill>
              <a:schemeClr val="tx1"/>
            </a:solidFill>
            <a:effectLst>
              <a:outerShdw blurRad="38100" dist="19050" dir="2700000" algn="tl" rotWithShape="0">
                <a:schemeClr val="dk1">
                  <a:alpha val="40000"/>
                </a:schemeClr>
              </a:outerShdw>
            </a:effectLst>
          </a:endParaRPr>
        </a:p>
      </dsp:txBody>
      <dsp:txXfrm>
        <a:off x="744" y="145603"/>
        <a:ext cx="2902148" cy="1741289"/>
      </dsp:txXfrm>
    </dsp:sp>
    <dsp:sp modelId="{5E6BD5EC-BCB0-414E-9528-8661F39ECF77}">
      <dsp:nvSpPr>
        <dsp:cNvPr id="0" name=""/>
        <dsp:cNvSpPr/>
      </dsp:nvSpPr>
      <dsp:spPr>
        <a:xfrm>
          <a:off x="3193107" y="145603"/>
          <a:ext cx="2902148" cy="1741289"/>
        </a:xfrm>
        <a:prstGeom prst="rect">
          <a:avLst/>
        </a:prstGeom>
        <a:solidFill>
          <a:schemeClr val="accent1">
            <a:shade val="50000"/>
            <a:hueOff val="8728"/>
            <a:satOff val="12317"/>
            <a:lumOff val="15495"/>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b="0" kern="1200" cap="none" spc="0" dirty="0" smtClean="0">
              <a:ln w="0"/>
              <a:solidFill>
                <a:schemeClr val="tx1"/>
              </a:solidFill>
              <a:effectLst>
                <a:outerShdw blurRad="38100" dist="19050" dir="2700000" algn="tl" rotWithShape="0">
                  <a:schemeClr val="dk1">
                    <a:alpha val="40000"/>
                  </a:schemeClr>
                </a:outerShdw>
              </a:effectLst>
            </a:rPr>
            <a:t>What makes a bad facilitator?</a:t>
          </a:r>
          <a:endParaRPr lang="en-GB" sz="2200" b="0" kern="1200" cap="none" spc="0" dirty="0">
            <a:ln w="0"/>
            <a:solidFill>
              <a:schemeClr val="tx1"/>
            </a:solidFill>
            <a:effectLst>
              <a:outerShdw blurRad="38100" dist="19050" dir="2700000" algn="tl" rotWithShape="0">
                <a:schemeClr val="dk1">
                  <a:alpha val="40000"/>
                </a:schemeClr>
              </a:outerShdw>
            </a:effectLst>
          </a:endParaRPr>
        </a:p>
      </dsp:txBody>
      <dsp:txXfrm>
        <a:off x="3193107" y="145603"/>
        <a:ext cx="2902148" cy="1741289"/>
      </dsp:txXfrm>
    </dsp:sp>
    <dsp:sp modelId="{85E2D93A-FF62-4C42-8E52-94020B33AB34}">
      <dsp:nvSpPr>
        <dsp:cNvPr id="0" name=""/>
        <dsp:cNvSpPr/>
      </dsp:nvSpPr>
      <dsp:spPr>
        <a:xfrm>
          <a:off x="744" y="2177107"/>
          <a:ext cx="2902148" cy="1741289"/>
        </a:xfrm>
        <a:prstGeom prst="rect">
          <a:avLst/>
        </a:prstGeom>
        <a:solidFill>
          <a:schemeClr val="accent1">
            <a:shade val="50000"/>
            <a:hueOff val="17456"/>
            <a:satOff val="24633"/>
            <a:lumOff val="30991"/>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b="0" kern="1200" cap="none" spc="0" dirty="0" smtClean="0">
              <a:ln w="0"/>
              <a:solidFill>
                <a:schemeClr val="tx1"/>
              </a:solidFill>
              <a:effectLst>
                <a:outerShdw blurRad="38100" dist="19050" dir="2700000" algn="tl" rotWithShape="0">
                  <a:schemeClr val="dk1">
                    <a:alpha val="40000"/>
                  </a:schemeClr>
                </a:outerShdw>
              </a:effectLst>
            </a:rPr>
            <a:t>What makes a safe and accessible learning environment?</a:t>
          </a:r>
          <a:endParaRPr lang="en-GB" sz="2200" b="0" kern="1200" cap="none" spc="0" dirty="0">
            <a:ln w="0"/>
            <a:solidFill>
              <a:schemeClr val="tx1"/>
            </a:solidFill>
            <a:effectLst>
              <a:outerShdw blurRad="38100" dist="19050" dir="2700000" algn="tl" rotWithShape="0">
                <a:schemeClr val="dk1">
                  <a:alpha val="40000"/>
                </a:schemeClr>
              </a:outerShdw>
            </a:effectLst>
          </a:endParaRPr>
        </a:p>
      </dsp:txBody>
      <dsp:txXfrm>
        <a:off x="744" y="2177107"/>
        <a:ext cx="2902148" cy="1741289"/>
      </dsp:txXfrm>
    </dsp:sp>
    <dsp:sp modelId="{BFBDE4EF-15F1-4395-8DC7-261E0F3CA063}">
      <dsp:nvSpPr>
        <dsp:cNvPr id="0" name=""/>
        <dsp:cNvSpPr/>
      </dsp:nvSpPr>
      <dsp:spPr>
        <a:xfrm>
          <a:off x="3193107" y="2177107"/>
          <a:ext cx="2902148" cy="1741289"/>
        </a:xfrm>
        <a:prstGeom prst="rect">
          <a:avLst/>
        </a:prstGeom>
        <a:solidFill>
          <a:schemeClr val="accent1">
            <a:shade val="50000"/>
            <a:hueOff val="8728"/>
            <a:satOff val="12317"/>
            <a:lumOff val="15495"/>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b="0" kern="1200" cap="none" spc="0" dirty="0" smtClean="0">
              <a:ln w="0"/>
              <a:solidFill>
                <a:schemeClr val="tx1"/>
              </a:solidFill>
              <a:effectLst>
                <a:outerShdw blurRad="38100" dist="19050" dir="2700000" algn="tl" rotWithShape="0">
                  <a:schemeClr val="dk1">
                    <a:alpha val="40000"/>
                  </a:schemeClr>
                </a:outerShdw>
              </a:effectLst>
            </a:rPr>
            <a:t>What makes an unsafe and inaccessible learning environment?</a:t>
          </a:r>
          <a:endParaRPr lang="en-GB" sz="2200" b="0" kern="1200" cap="none" spc="0" dirty="0">
            <a:ln w="0"/>
            <a:solidFill>
              <a:schemeClr val="tx1"/>
            </a:solidFill>
            <a:effectLst>
              <a:outerShdw blurRad="38100" dist="19050" dir="2700000" algn="tl" rotWithShape="0">
                <a:schemeClr val="dk1">
                  <a:alpha val="40000"/>
                </a:schemeClr>
              </a:outerShdw>
            </a:effectLst>
          </a:endParaRPr>
        </a:p>
      </dsp:txBody>
      <dsp:txXfrm>
        <a:off x="3193107" y="2177107"/>
        <a:ext cx="2902148" cy="174128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7FC71BE-4755-4F96-A058-89741B8876F8}" type="datetimeFigureOut">
              <a:rPr lang="en-GB" smtClean="0"/>
              <a:t>17/08/2015</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0535C0D-5D5A-4EB5-8E0B-53C7C242EC47}" type="slidenum">
              <a:rPr lang="en-GB" smtClean="0"/>
              <a:t>‹#›</a:t>
            </a:fld>
            <a:endParaRPr lang="en-GB"/>
          </a:p>
        </p:txBody>
      </p:sp>
    </p:spTree>
    <p:extLst>
      <p:ext uri="{BB962C8B-B14F-4D97-AF65-F5344CB8AC3E}">
        <p14:creationId xmlns:p14="http://schemas.microsoft.com/office/powerpoint/2010/main" val="408741744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eaLnBrk="0" hangingPunct="0">
              <a:defRPr>
                <a:latin typeface="Verdana" charset="0"/>
                <a:ea typeface="ＭＳ Ｐゴシック" charset="0"/>
              </a:defRPr>
            </a:lvl1pPr>
          </a:lstStyle>
          <a:p>
            <a:pPr>
              <a:defRPr/>
            </a:pPr>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eaLnBrk="0" hangingPunct="0">
              <a:defRPr>
                <a:latin typeface="Verdana" charset="0"/>
                <a:ea typeface="ＭＳ Ｐゴシック" charset="0"/>
              </a:defRPr>
            </a:lvl1pPr>
          </a:lstStyle>
          <a:p>
            <a:pPr>
              <a:defRPr/>
            </a:pPr>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eaLnBrk="0" hangingPunct="0">
              <a:defRPr/>
            </a:lvl1pPr>
          </a:lstStyle>
          <a:p>
            <a:fld id="{37A4659B-EF84-43D7-875D-9394BEA9B359}" type="slidenum">
              <a:rPr lang="en-GB" altLang="en-US"/>
              <a:pPr/>
              <a:t>‹#›</a:t>
            </a:fld>
            <a:endParaRPr lang="en-GB" altLang="en-US" sz="1400">
              <a:latin typeface="Arial" panose="020B0604020202020204" pitchFamily="34" charset="0"/>
            </a:endParaRPr>
          </a:p>
        </p:txBody>
      </p:sp>
    </p:spTree>
    <p:extLst>
      <p:ext uri="{BB962C8B-B14F-4D97-AF65-F5344CB8AC3E}">
        <p14:creationId xmlns:p14="http://schemas.microsoft.com/office/powerpoint/2010/main" val="3235779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1784" y="548681"/>
            <a:ext cx="7988300" cy="1008111"/>
          </a:xfrm>
        </p:spPr>
        <p:txBody>
          <a:bodyPr anchor="t"/>
          <a:lstStyle/>
          <a:p>
            <a:r>
              <a:rPr lang="en-US" smtClean="0"/>
              <a:t>Click to edit Master title style</a:t>
            </a:r>
            <a:endParaRPr lang="en-US" dirty="0"/>
          </a:p>
        </p:txBody>
      </p:sp>
      <p:sp>
        <p:nvSpPr>
          <p:cNvPr id="3" name="Subtitle 2"/>
          <p:cNvSpPr>
            <a:spLocks noGrp="1"/>
          </p:cNvSpPr>
          <p:nvPr>
            <p:ph type="subTitle" idx="1"/>
          </p:nvPr>
        </p:nvSpPr>
        <p:spPr>
          <a:xfrm>
            <a:off x="539552" y="1772816"/>
            <a:ext cx="7992888" cy="648072"/>
          </a:xfrm>
        </p:spPr>
        <p:txBody>
          <a:bodyPr/>
          <a:lstStyle>
            <a:lvl1pPr marL="0" indent="0" algn="l">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Tree>
    <p:extLst>
      <p:ext uri="{BB962C8B-B14F-4D97-AF65-F5344CB8AC3E}">
        <p14:creationId xmlns:p14="http://schemas.microsoft.com/office/powerpoint/2010/main" val="10244967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 descr="NEW Brand PPT page header.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270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333375"/>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3"/>
          <p:cNvSpPr>
            <a:spLocks noGrp="1" noChangeArrowheads="1"/>
          </p:cNvSpPr>
          <p:nvPr>
            <p:ph type="body" idx="1"/>
          </p:nvPr>
        </p:nvSpPr>
        <p:spPr bwMode="auto">
          <a:xfrm>
            <a:off x="685800" y="1844675"/>
            <a:ext cx="7772400" cy="3657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Tree>
  </p:cSld>
  <p:clrMap bg1="lt1" tx1="dk1" bg2="lt2" tx2="dk2" accent1="accent1" accent2="accent2" accent3="accent3" accent4="accent4" accent5="accent5" accent6="accent6" hlink="hlink" folHlink="folHlink"/>
  <p:sldLayoutIdLst>
    <p:sldLayoutId id="2147483653" r:id="rId1"/>
    <p:sldLayoutId id="2147483652" r:id="rId2"/>
  </p:sldLayoutIdLst>
  <p:txStyles>
    <p:titleStyle>
      <a:lvl1pPr algn="l" rtl="0" eaLnBrk="1" fontAlgn="base" hangingPunct="1">
        <a:spcBef>
          <a:spcPct val="0"/>
        </a:spcBef>
        <a:spcAft>
          <a:spcPct val="0"/>
        </a:spcAft>
        <a:defRPr sz="3200">
          <a:solidFill>
            <a:schemeClr val="bg1"/>
          </a:solidFill>
          <a:latin typeface="+mj-lt"/>
          <a:ea typeface="+mj-ea"/>
          <a:cs typeface="+mj-cs"/>
        </a:defRPr>
      </a:lvl1pPr>
      <a:lvl2pPr algn="l" rtl="0" eaLnBrk="1" fontAlgn="base" hangingPunct="1">
        <a:spcBef>
          <a:spcPct val="0"/>
        </a:spcBef>
        <a:spcAft>
          <a:spcPct val="0"/>
        </a:spcAft>
        <a:defRPr sz="3200">
          <a:solidFill>
            <a:schemeClr val="bg1"/>
          </a:solidFill>
          <a:latin typeface="Verdana" charset="0"/>
          <a:ea typeface="ＭＳ Ｐゴシック" charset="0"/>
          <a:cs typeface="ＭＳ Ｐゴシック" charset="0"/>
        </a:defRPr>
      </a:lvl2pPr>
      <a:lvl3pPr algn="l" rtl="0" eaLnBrk="1" fontAlgn="base" hangingPunct="1">
        <a:spcBef>
          <a:spcPct val="0"/>
        </a:spcBef>
        <a:spcAft>
          <a:spcPct val="0"/>
        </a:spcAft>
        <a:defRPr sz="3200">
          <a:solidFill>
            <a:schemeClr val="bg1"/>
          </a:solidFill>
          <a:latin typeface="Verdana" charset="0"/>
          <a:ea typeface="ＭＳ Ｐゴシック" charset="0"/>
          <a:cs typeface="ＭＳ Ｐゴシック" charset="0"/>
        </a:defRPr>
      </a:lvl3pPr>
      <a:lvl4pPr algn="l" rtl="0" eaLnBrk="1" fontAlgn="base" hangingPunct="1">
        <a:spcBef>
          <a:spcPct val="0"/>
        </a:spcBef>
        <a:spcAft>
          <a:spcPct val="0"/>
        </a:spcAft>
        <a:defRPr sz="3200">
          <a:solidFill>
            <a:schemeClr val="bg1"/>
          </a:solidFill>
          <a:latin typeface="Verdana" charset="0"/>
          <a:ea typeface="ＭＳ Ｐゴシック" charset="0"/>
          <a:cs typeface="ＭＳ Ｐゴシック" charset="0"/>
        </a:defRPr>
      </a:lvl4pPr>
      <a:lvl5pPr algn="l" rtl="0" eaLnBrk="1" fontAlgn="base" hangingPunct="1">
        <a:spcBef>
          <a:spcPct val="0"/>
        </a:spcBef>
        <a:spcAft>
          <a:spcPct val="0"/>
        </a:spcAft>
        <a:defRPr sz="3200">
          <a:solidFill>
            <a:schemeClr val="bg1"/>
          </a:solidFill>
          <a:latin typeface="Verdana" charset="0"/>
          <a:ea typeface="ＭＳ Ｐゴシック" charset="0"/>
          <a:cs typeface="ＭＳ Ｐゴシック" charset="0"/>
        </a:defRPr>
      </a:lvl5pPr>
      <a:lvl6pPr marL="4572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6pPr>
      <a:lvl7pPr marL="9144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7pPr>
      <a:lvl8pPr marL="13716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8pPr>
      <a:lvl9pPr marL="1828800" algn="l" rtl="0" eaLnBrk="1" fontAlgn="base" hangingPunct="1">
        <a:spcBef>
          <a:spcPct val="0"/>
        </a:spcBef>
        <a:spcAft>
          <a:spcPct val="0"/>
        </a:spcAft>
        <a:defRPr sz="3600">
          <a:solidFill>
            <a:schemeClr val="tx2"/>
          </a:solidFill>
          <a:latin typeface="Verdana"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ea typeface="+mn-ea"/>
        </a:defRPr>
      </a:lvl2pPr>
      <a:lvl3pPr marL="1143000" indent="-228600" algn="l" rtl="0" eaLnBrk="1" fontAlgn="base" hangingPunct="1">
        <a:spcBef>
          <a:spcPct val="20000"/>
        </a:spcBef>
        <a:spcAft>
          <a:spcPct val="0"/>
        </a:spcAft>
        <a:buChar char="•"/>
        <a:defRPr sz="2000">
          <a:solidFill>
            <a:schemeClr val="tx1"/>
          </a:solidFill>
          <a:latin typeface="+mn-lt"/>
          <a:ea typeface="+mn-ea"/>
        </a:defRPr>
      </a:lvl3pPr>
      <a:lvl4pPr marL="1600200" indent="-228600" algn="l" rtl="0" eaLnBrk="1" fontAlgn="base" hangingPunct="1">
        <a:spcBef>
          <a:spcPct val="20000"/>
        </a:spcBef>
        <a:spcAft>
          <a:spcPct val="0"/>
        </a:spcAft>
        <a:buChar char="–"/>
        <a:defRPr>
          <a:solidFill>
            <a:schemeClr val="tx1"/>
          </a:solidFill>
          <a:latin typeface="+mn-lt"/>
          <a:ea typeface="+mn-ea"/>
        </a:defRPr>
      </a:lvl4pPr>
      <a:lvl5pPr marL="2057400" indent="-228600" algn="l" rtl="0" eaLnBrk="1" fontAlgn="base" hangingPunct="1">
        <a:spcBef>
          <a:spcPct val="20000"/>
        </a:spcBef>
        <a:spcAft>
          <a:spcPct val="0"/>
        </a:spcAft>
        <a:buChar char="»"/>
        <a:defRPr>
          <a:solidFill>
            <a:schemeClr val="tx1"/>
          </a:solidFill>
          <a:latin typeface="+mn-lt"/>
          <a:ea typeface="+mn-ea"/>
        </a:defRPr>
      </a:lvl5pPr>
      <a:lvl6pPr marL="2514600" indent="-228600" algn="l" rtl="0" eaLnBrk="1" fontAlgn="base" hangingPunct="1">
        <a:spcBef>
          <a:spcPct val="20000"/>
        </a:spcBef>
        <a:spcAft>
          <a:spcPct val="0"/>
        </a:spcAft>
        <a:buChar char="»"/>
        <a:defRPr>
          <a:solidFill>
            <a:schemeClr val="tx1"/>
          </a:solidFill>
          <a:latin typeface="+mn-lt"/>
          <a:ea typeface="+mn-ea"/>
        </a:defRPr>
      </a:lvl6pPr>
      <a:lvl7pPr marL="2971800" indent="-228600" algn="l" rtl="0" eaLnBrk="1" fontAlgn="base" hangingPunct="1">
        <a:spcBef>
          <a:spcPct val="20000"/>
        </a:spcBef>
        <a:spcAft>
          <a:spcPct val="0"/>
        </a:spcAft>
        <a:buChar char="»"/>
        <a:defRPr>
          <a:solidFill>
            <a:schemeClr val="tx1"/>
          </a:solidFill>
          <a:latin typeface="+mn-lt"/>
          <a:ea typeface="+mn-ea"/>
        </a:defRPr>
      </a:lvl7pPr>
      <a:lvl8pPr marL="3429000" indent="-228600" algn="l" rtl="0" eaLnBrk="1" fontAlgn="base" hangingPunct="1">
        <a:spcBef>
          <a:spcPct val="20000"/>
        </a:spcBef>
        <a:spcAft>
          <a:spcPct val="0"/>
        </a:spcAft>
        <a:buChar char="»"/>
        <a:defRPr>
          <a:solidFill>
            <a:schemeClr val="tx1"/>
          </a:solidFill>
          <a:latin typeface="+mn-lt"/>
          <a:ea typeface="+mn-ea"/>
        </a:defRPr>
      </a:lvl8pPr>
      <a:lvl9pPr marL="3886200" indent="-228600" algn="l" rtl="0" eaLnBrk="1" fontAlgn="base" hangingPunct="1">
        <a:spcBef>
          <a:spcPct val="20000"/>
        </a:spcBef>
        <a:spcAft>
          <a:spcPct val="0"/>
        </a:spcAft>
        <a:buChar char="»"/>
        <a:defRPr>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541338" y="549275"/>
            <a:ext cx="7988300" cy="1008063"/>
          </a:xfrm>
        </p:spPr>
        <p:txBody>
          <a:bodyPr/>
          <a:lstStyle/>
          <a:p>
            <a:endParaRPr lang="en-US" altLang="en-US" smtClean="0"/>
          </a:p>
        </p:txBody>
      </p:sp>
      <p:sp>
        <p:nvSpPr>
          <p:cNvPr id="3075" name="Subtitle 2"/>
          <p:cNvSpPr>
            <a:spLocks noGrp="1"/>
          </p:cNvSpPr>
          <p:nvPr>
            <p:ph type="subTitle" idx="1"/>
          </p:nvPr>
        </p:nvSpPr>
        <p:spPr>
          <a:xfrm>
            <a:off x="539750" y="1773238"/>
            <a:ext cx="7993063" cy="647700"/>
          </a:xfrm>
        </p:spPr>
        <p:txBody>
          <a:bodyPr/>
          <a:lstStyle/>
          <a:p>
            <a:endParaRPr lang="en-US" altLang="en-US" smtClean="0"/>
          </a:p>
        </p:txBody>
      </p:sp>
      <p:pic>
        <p:nvPicPr>
          <p:cNvPr id="3076" name="Picture 1" descr="NEW Brand PPT title pag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70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itle Placeholder 1"/>
          <p:cNvSpPr txBox="1">
            <a:spLocks/>
          </p:cNvSpPr>
          <p:nvPr/>
        </p:nvSpPr>
        <p:spPr bwMode="auto">
          <a:xfrm>
            <a:off x="476250" y="4025900"/>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smtClean="0">
                <a:solidFill>
                  <a:srgbClr val="00AEC7"/>
                </a:solidFill>
              </a:rPr>
              <a:t>I Heart Consent Workshop</a:t>
            </a:r>
            <a:endParaRPr lang="en-GB" altLang="en-US" sz="3200" dirty="0">
              <a:solidFill>
                <a:srgbClr val="00AEC7"/>
              </a:solidFill>
            </a:endParaRPr>
          </a:p>
        </p:txBody>
      </p:sp>
      <p:sp>
        <p:nvSpPr>
          <p:cNvPr id="3078" name="Title Placeholder 1"/>
          <p:cNvSpPr txBox="1">
            <a:spLocks/>
          </p:cNvSpPr>
          <p:nvPr/>
        </p:nvSpPr>
        <p:spPr bwMode="auto">
          <a:xfrm>
            <a:off x="476250" y="4676775"/>
            <a:ext cx="82296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2400" dirty="0" smtClean="0">
                <a:solidFill>
                  <a:srgbClr val="00677F"/>
                </a:solidFill>
              </a:rPr>
              <a:t>Facilitator Training </a:t>
            </a:r>
          </a:p>
          <a:p>
            <a:pPr>
              <a:spcBef>
                <a:spcPct val="0"/>
              </a:spcBef>
              <a:buFontTx/>
              <a:buNone/>
            </a:pPr>
            <a:r>
              <a:rPr lang="en-GB" altLang="en-US" sz="2400" dirty="0" smtClean="0">
                <a:solidFill>
                  <a:srgbClr val="00677F"/>
                </a:solidFill>
              </a:rPr>
              <a:t> </a:t>
            </a:r>
            <a:endParaRPr lang="en-GB" altLang="en-US" sz="2400" dirty="0">
              <a:solidFill>
                <a:srgbClr val="00677F"/>
              </a:solidFill>
            </a:endParaRPr>
          </a:p>
        </p:txBody>
      </p:sp>
      <p:pic>
        <p:nvPicPr>
          <p:cNvPr id="102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72188" y="361933"/>
            <a:ext cx="2457450" cy="190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smtClean="0"/>
              <a:t>Consent and the law</a:t>
            </a:r>
          </a:p>
        </p:txBody>
      </p:sp>
      <p:sp>
        <p:nvSpPr>
          <p:cNvPr id="2" name="TextBox 1"/>
          <p:cNvSpPr txBox="1"/>
          <p:nvPr/>
        </p:nvSpPr>
        <p:spPr>
          <a:xfrm>
            <a:off x="683953" y="2636912"/>
            <a:ext cx="7703070" cy="1200329"/>
          </a:xfrm>
          <a:prstGeom prst="rect">
            <a:avLst/>
          </a:prstGeom>
          <a:noFill/>
        </p:spPr>
        <p:txBody>
          <a:bodyPr wrap="square" rtlCol="0">
            <a:spAutoFit/>
          </a:bodyPr>
          <a:lstStyle/>
          <a:p>
            <a:r>
              <a:rPr lang="en-GB" dirty="0"/>
              <a:t>A</a:t>
            </a:r>
            <a:r>
              <a:rPr lang="en-GB" dirty="0" smtClean="0"/>
              <a:t> </a:t>
            </a:r>
            <a:r>
              <a:rPr lang="en-GB" dirty="0"/>
              <a:t>person consents if they agree </a:t>
            </a:r>
            <a:r>
              <a:rPr lang="en-GB" i="1" dirty="0">
                <a:solidFill>
                  <a:schemeClr val="accent1">
                    <a:lumMod val="50000"/>
                  </a:schemeClr>
                </a:solidFill>
              </a:rPr>
              <a:t>"by </a:t>
            </a:r>
            <a:r>
              <a:rPr lang="en-GB" b="1" i="1" dirty="0">
                <a:solidFill>
                  <a:schemeClr val="accent1">
                    <a:lumMod val="50000"/>
                  </a:schemeClr>
                </a:solidFill>
              </a:rPr>
              <a:t>choice</a:t>
            </a:r>
            <a:r>
              <a:rPr lang="en-GB" i="1" dirty="0">
                <a:solidFill>
                  <a:schemeClr val="accent1">
                    <a:lumMod val="50000"/>
                  </a:schemeClr>
                </a:solidFill>
              </a:rPr>
              <a:t>, and has the </a:t>
            </a:r>
            <a:r>
              <a:rPr lang="en-GB" b="1" i="1" dirty="0">
                <a:solidFill>
                  <a:schemeClr val="accent1">
                    <a:lumMod val="50000"/>
                  </a:schemeClr>
                </a:solidFill>
              </a:rPr>
              <a:t>freedom</a:t>
            </a:r>
            <a:r>
              <a:rPr lang="en-GB" i="1" dirty="0">
                <a:solidFill>
                  <a:schemeClr val="accent1">
                    <a:lumMod val="50000"/>
                  </a:schemeClr>
                </a:solidFill>
              </a:rPr>
              <a:t> and </a:t>
            </a:r>
            <a:r>
              <a:rPr lang="en-GB" b="1" i="1" dirty="0">
                <a:solidFill>
                  <a:schemeClr val="accent1">
                    <a:lumMod val="50000"/>
                  </a:schemeClr>
                </a:solidFill>
              </a:rPr>
              <a:t>capacity</a:t>
            </a:r>
            <a:r>
              <a:rPr lang="en-GB" i="1" dirty="0">
                <a:solidFill>
                  <a:schemeClr val="accent1">
                    <a:lumMod val="50000"/>
                  </a:schemeClr>
                </a:solidFill>
              </a:rPr>
              <a:t> to make that choice." </a:t>
            </a:r>
            <a:endParaRPr lang="en-GB" dirty="0">
              <a:solidFill>
                <a:schemeClr val="accent1">
                  <a:lumMod val="50000"/>
                </a:schemeClr>
              </a:solidFill>
            </a:endParaRPr>
          </a:p>
        </p:txBody>
      </p:sp>
    </p:spTree>
    <p:extLst>
      <p:ext uri="{BB962C8B-B14F-4D97-AF65-F5344CB8AC3E}">
        <p14:creationId xmlns:p14="http://schemas.microsoft.com/office/powerpoint/2010/main" val="11239194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467544" y="548680"/>
            <a:ext cx="9143230" cy="1008063"/>
          </a:xfrm>
        </p:spPr>
        <p:txBody>
          <a:bodyPr/>
          <a:lstStyle/>
          <a:p>
            <a:r>
              <a:rPr lang="en-US" altLang="en-US" sz="3000" dirty="0" smtClean="0"/>
              <a:t>Consent &amp; the law: Rape &amp; Sexual Assault</a:t>
            </a:r>
          </a:p>
        </p:txBody>
      </p:sp>
      <p:sp>
        <p:nvSpPr>
          <p:cNvPr id="2" name="TextBox 1"/>
          <p:cNvSpPr txBox="1"/>
          <p:nvPr/>
        </p:nvSpPr>
        <p:spPr>
          <a:xfrm>
            <a:off x="323020" y="1844824"/>
            <a:ext cx="8424936" cy="3785652"/>
          </a:xfrm>
          <a:prstGeom prst="rect">
            <a:avLst/>
          </a:prstGeom>
          <a:noFill/>
        </p:spPr>
        <p:txBody>
          <a:bodyPr wrap="square" rtlCol="0">
            <a:spAutoFit/>
          </a:bodyPr>
          <a:lstStyle/>
          <a:p>
            <a:pPr lvl="0"/>
            <a:r>
              <a:rPr lang="en-GB" b="1" dirty="0" smtClean="0"/>
              <a:t>Rape</a:t>
            </a:r>
            <a:r>
              <a:rPr lang="en-GB" b="1" dirty="0"/>
              <a:t>: </a:t>
            </a:r>
            <a:r>
              <a:rPr lang="en-GB" dirty="0"/>
              <a:t>the penetration of the vagina, anus or mouth of another person with a penis without </a:t>
            </a:r>
            <a:r>
              <a:rPr lang="en-GB" dirty="0" smtClean="0"/>
              <a:t>consent</a:t>
            </a:r>
          </a:p>
          <a:p>
            <a:pPr lvl="0"/>
            <a:endParaRPr lang="en-GB" dirty="0"/>
          </a:p>
          <a:p>
            <a:pPr lvl="0"/>
            <a:r>
              <a:rPr lang="en-GB" b="1" dirty="0"/>
              <a:t>Assault by penetration: </a:t>
            </a:r>
            <a:r>
              <a:rPr lang="en-GB" dirty="0"/>
              <a:t>the penetration of the vagina or anus of another person with a part of their body or anything else without consent </a:t>
            </a:r>
            <a:endParaRPr lang="en-GB" dirty="0" smtClean="0"/>
          </a:p>
          <a:p>
            <a:pPr lvl="0"/>
            <a:endParaRPr lang="en-GB" dirty="0"/>
          </a:p>
          <a:p>
            <a:pPr lvl="0"/>
            <a:r>
              <a:rPr lang="en-GB" b="1" dirty="0"/>
              <a:t>Sexual assault: </a:t>
            </a:r>
            <a:r>
              <a:rPr lang="en-GB" dirty="0"/>
              <a:t>sexually touching another person without their consent </a:t>
            </a:r>
          </a:p>
          <a:p>
            <a:endParaRPr lang="en-GB" dirty="0"/>
          </a:p>
        </p:txBody>
      </p:sp>
    </p:spTree>
    <p:extLst>
      <p:ext uri="{BB962C8B-B14F-4D97-AF65-F5344CB8AC3E}">
        <p14:creationId xmlns:p14="http://schemas.microsoft.com/office/powerpoint/2010/main" val="37397932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smtClean="0"/>
          </a:p>
        </p:txBody>
      </p:sp>
      <p:sp>
        <p:nvSpPr>
          <p:cNvPr id="4099" name="Subtitle 2"/>
          <p:cNvSpPr>
            <a:spLocks noGrp="1"/>
          </p:cNvSpPr>
          <p:nvPr>
            <p:ph type="subTitle" idx="1"/>
          </p:nvPr>
        </p:nvSpPr>
        <p:spPr>
          <a:xfrm>
            <a:off x="539750" y="1773238"/>
            <a:ext cx="7993063" cy="647700"/>
          </a:xfrm>
        </p:spPr>
        <p:txBody>
          <a:bodyPr/>
          <a:lstStyle/>
          <a:p>
            <a:endParaRPr lang="en-US" altLang="en-US" smtClean="0"/>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smtClean="0">
                <a:solidFill>
                  <a:schemeClr val="bg1"/>
                </a:solidFill>
              </a:rPr>
              <a:t>Consent 102</a:t>
            </a:r>
            <a:endParaRPr lang="en-GB" altLang="en-US" sz="3200" dirty="0">
              <a:solidFill>
                <a:schemeClr val="bg1"/>
              </a:solidFill>
            </a:endParaRP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53861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smtClean="0"/>
              <a:t>Rape Culture </a:t>
            </a:r>
            <a:r>
              <a:rPr lang="en-US" altLang="en-US" dirty="0"/>
              <a:t>v</a:t>
            </a:r>
            <a:r>
              <a:rPr lang="en-US" altLang="en-US" dirty="0" smtClean="0"/>
              <a:t>s Consent Culture</a:t>
            </a:r>
          </a:p>
        </p:txBody>
      </p:sp>
      <p:sp>
        <p:nvSpPr>
          <p:cNvPr id="2" name="TextBox 1"/>
          <p:cNvSpPr txBox="1"/>
          <p:nvPr/>
        </p:nvSpPr>
        <p:spPr>
          <a:xfrm>
            <a:off x="395536" y="1916832"/>
            <a:ext cx="8134102" cy="3416320"/>
          </a:xfrm>
          <a:prstGeom prst="rect">
            <a:avLst/>
          </a:prstGeom>
          <a:noFill/>
        </p:spPr>
        <p:txBody>
          <a:bodyPr wrap="square" rtlCol="0">
            <a:spAutoFit/>
          </a:bodyPr>
          <a:lstStyle/>
          <a:p>
            <a:r>
              <a:rPr lang="en-GB" b="1" dirty="0"/>
              <a:t>Rape culture </a:t>
            </a:r>
            <a:r>
              <a:rPr lang="en-GB" dirty="0"/>
              <a:t>-  is a term used to define a culture where sexual abuse is condoned and normalised through societal attitudes, images and practices.</a:t>
            </a:r>
          </a:p>
          <a:p>
            <a:r>
              <a:rPr lang="en-GB" dirty="0"/>
              <a:t> </a:t>
            </a:r>
          </a:p>
          <a:p>
            <a:r>
              <a:rPr lang="en-GB" b="1" dirty="0"/>
              <a:t>Consent culture </a:t>
            </a:r>
            <a:r>
              <a:rPr lang="en-GB" dirty="0"/>
              <a:t>- is a term used to define a culture where asking for consent, establishing and respecting personal boundaries is normalised through societal attitudes, images and practices.</a:t>
            </a:r>
          </a:p>
          <a:p>
            <a:endParaRPr lang="en-GB" dirty="0"/>
          </a:p>
        </p:txBody>
      </p:sp>
    </p:spTree>
    <p:extLst>
      <p:ext uri="{BB962C8B-B14F-4D97-AF65-F5344CB8AC3E}">
        <p14:creationId xmlns:p14="http://schemas.microsoft.com/office/powerpoint/2010/main" val="23641067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smtClean="0"/>
              <a:t>Rape Culture </a:t>
            </a:r>
            <a:r>
              <a:rPr lang="en-US" altLang="en-US" dirty="0"/>
              <a:t>v</a:t>
            </a:r>
            <a:r>
              <a:rPr lang="en-US" altLang="en-US" dirty="0" smtClean="0"/>
              <a:t>s Consent Culture</a:t>
            </a:r>
          </a:p>
        </p:txBody>
      </p:sp>
      <p:grpSp>
        <p:nvGrpSpPr>
          <p:cNvPr id="4" name="Group 3"/>
          <p:cNvGrpSpPr/>
          <p:nvPr/>
        </p:nvGrpSpPr>
        <p:grpSpPr>
          <a:xfrm>
            <a:off x="395536" y="2204864"/>
            <a:ext cx="3965727" cy="3892632"/>
            <a:chOff x="265274" y="1771285"/>
            <a:chExt cx="4118526" cy="3892632"/>
          </a:xfrm>
        </p:grpSpPr>
        <p:sp>
          <p:nvSpPr>
            <p:cNvPr id="2" name="Cloud 1"/>
            <p:cNvSpPr/>
            <p:nvPr/>
          </p:nvSpPr>
          <p:spPr bwMode="auto">
            <a:xfrm rot="238081">
              <a:off x="265274" y="1771285"/>
              <a:ext cx="4118526" cy="2742638"/>
            </a:xfrm>
            <a:prstGeom prst="cloud">
              <a:avLst/>
            </a:prstGeom>
            <a:solidFill>
              <a:schemeClr val="accent1">
                <a:lumMod val="5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rgbClr val="000000"/>
                </a:solidFill>
                <a:effectLst/>
                <a:latin typeface="Verdana" charset="0"/>
                <a:ea typeface="ＭＳ Ｐゴシック" charset="0"/>
                <a:cs typeface="ＭＳ Ｐゴシック" charset="0"/>
              </a:endParaRPr>
            </a:p>
          </p:txBody>
        </p:sp>
        <p:pic>
          <p:nvPicPr>
            <p:cNvPr id="11266" name="Picture 2" descr="glen%20clip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2420888"/>
              <a:ext cx="2616225" cy="3243029"/>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7" name="Group 6"/>
          <p:cNvGrpSpPr/>
          <p:nvPr/>
        </p:nvGrpSpPr>
        <p:grpSpPr>
          <a:xfrm>
            <a:off x="4860032" y="2204864"/>
            <a:ext cx="3965727" cy="3892632"/>
            <a:chOff x="265274" y="1771285"/>
            <a:chExt cx="4118526" cy="3892632"/>
          </a:xfrm>
        </p:grpSpPr>
        <p:sp>
          <p:nvSpPr>
            <p:cNvPr id="8" name="Cloud 7"/>
            <p:cNvSpPr/>
            <p:nvPr/>
          </p:nvSpPr>
          <p:spPr bwMode="auto">
            <a:xfrm rot="238081">
              <a:off x="265274" y="1771285"/>
              <a:ext cx="4118526" cy="2742638"/>
            </a:xfrm>
            <a:prstGeom prst="cloud">
              <a:avLst/>
            </a:prstGeom>
            <a:solidFill>
              <a:srgbClr val="92D05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rgbClr val="000000"/>
                </a:solidFill>
                <a:effectLst/>
                <a:latin typeface="Verdana" charset="0"/>
                <a:ea typeface="ＭＳ Ｐゴシック" charset="0"/>
                <a:cs typeface="ＭＳ Ｐゴシック" charset="0"/>
              </a:endParaRPr>
            </a:p>
          </p:txBody>
        </p:sp>
        <p:pic>
          <p:nvPicPr>
            <p:cNvPr id="9" name="Picture 2" descr="glen%20clipart"/>
            <p:cNvPicPr>
              <a:picLocks noChangeAspect="1" noChangeArrowheads="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71600" y="2420888"/>
              <a:ext cx="2616225" cy="3243029"/>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Rectangle 4"/>
          <p:cNvSpPr/>
          <p:nvPr/>
        </p:nvSpPr>
        <p:spPr bwMode="auto">
          <a:xfrm>
            <a:off x="7164288" y="5949280"/>
            <a:ext cx="1751613" cy="792088"/>
          </a:xfrm>
          <a:prstGeom prst="rect">
            <a:avLst/>
          </a:prstGeom>
          <a:solidFill>
            <a:schemeClr val="bg1"/>
          </a:solidFill>
          <a:ln w="9525" cap="flat" cmpd="sng" algn="ctr">
            <a:solidFill>
              <a:schemeClr val="bg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rgbClr val="000000"/>
              </a:solidFill>
              <a:effectLst/>
              <a:latin typeface="Verdana" charset="0"/>
              <a:ea typeface="ＭＳ Ｐゴシック" charset="0"/>
              <a:cs typeface="ＭＳ Ｐゴシック" charset="0"/>
            </a:endParaRPr>
          </a:p>
        </p:txBody>
      </p:sp>
      <p:sp>
        <p:nvSpPr>
          <p:cNvPr id="6" name="TextBox 5"/>
          <p:cNvSpPr txBox="1"/>
          <p:nvPr/>
        </p:nvSpPr>
        <p:spPr>
          <a:xfrm>
            <a:off x="1287259" y="6097496"/>
            <a:ext cx="2095958" cy="461665"/>
          </a:xfrm>
          <a:prstGeom prst="rect">
            <a:avLst/>
          </a:prstGeom>
          <a:noFill/>
        </p:spPr>
        <p:txBody>
          <a:bodyPr wrap="none" rtlCol="0">
            <a:spAutoFit/>
          </a:bodyPr>
          <a:lstStyle/>
          <a:p>
            <a:r>
              <a:rPr lang="en-GB" dirty="0" smtClean="0"/>
              <a:t>Root Causes</a:t>
            </a:r>
            <a:endParaRPr lang="en-GB" dirty="0"/>
          </a:p>
        </p:txBody>
      </p:sp>
      <p:sp>
        <p:nvSpPr>
          <p:cNvPr id="12" name="TextBox 11"/>
          <p:cNvSpPr txBox="1"/>
          <p:nvPr/>
        </p:nvSpPr>
        <p:spPr>
          <a:xfrm>
            <a:off x="5794916" y="6097495"/>
            <a:ext cx="2095958" cy="461665"/>
          </a:xfrm>
          <a:prstGeom prst="rect">
            <a:avLst/>
          </a:prstGeom>
          <a:noFill/>
        </p:spPr>
        <p:txBody>
          <a:bodyPr wrap="none" rtlCol="0">
            <a:spAutoFit/>
          </a:bodyPr>
          <a:lstStyle/>
          <a:p>
            <a:r>
              <a:rPr lang="en-GB" dirty="0" smtClean="0"/>
              <a:t>Root Causes</a:t>
            </a:r>
            <a:endParaRPr lang="en-GB" dirty="0"/>
          </a:p>
        </p:txBody>
      </p:sp>
      <p:sp>
        <p:nvSpPr>
          <p:cNvPr id="13" name="TextBox 12"/>
          <p:cNvSpPr txBox="1"/>
          <p:nvPr/>
        </p:nvSpPr>
        <p:spPr>
          <a:xfrm>
            <a:off x="1767494" y="1717635"/>
            <a:ext cx="1221809" cy="461665"/>
          </a:xfrm>
          <a:prstGeom prst="rect">
            <a:avLst/>
          </a:prstGeom>
          <a:noFill/>
        </p:spPr>
        <p:txBody>
          <a:bodyPr wrap="none" rtlCol="0">
            <a:spAutoFit/>
          </a:bodyPr>
          <a:lstStyle/>
          <a:p>
            <a:r>
              <a:rPr lang="en-GB" dirty="0" smtClean="0"/>
              <a:t>Effects</a:t>
            </a:r>
            <a:endParaRPr lang="en-GB" dirty="0"/>
          </a:p>
        </p:txBody>
      </p:sp>
      <p:sp>
        <p:nvSpPr>
          <p:cNvPr id="14" name="TextBox 13"/>
          <p:cNvSpPr txBox="1"/>
          <p:nvPr/>
        </p:nvSpPr>
        <p:spPr>
          <a:xfrm>
            <a:off x="6231990" y="1728044"/>
            <a:ext cx="1221809" cy="461665"/>
          </a:xfrm>
          <a:prstGeom prst="rect">
            <a:avLst/>
          </a:prstGeom>
          <a:noFill/>
        </p:spPr>
        <p:txBody>
          <a:bodyPr wrap="none" rtlCol="0">
            <a:spAutoFit/>
          </a:bodyPr>
          <a:lstStyle/>
          <a:p>
            <a:r>
              <a:rPr lang="en-GB" dirty="0" smtClean="0"/>
              <a:t>Effects</a:t>
            </a:r>
            <a:endParaRPr lang="en-GB" dirty="0"/>
          </a:p>
        </p:txBody>
      </p:sp>
      <p:sp>
        <p:nvSpPr>
          <p:cNvPr id="11" name="TextBox 10"/>
          <p:cNvSpPr txBox="1"/>
          <p:nvPr/>
        </p:nvSpPr>
        <p:spPr>
          <a:xfrm>
            <a:off x="-2268760" y="2348880"/>
            <a:ext cx="576064" cy="461665"/>
          </a:xfrm>
          <a:prstGeom prst="rect">
            <a:avLst/>
          </a:prstGeom>
          <a:noFill/>
        </p:spPr>
        <p:txBody>
          <a:bodyPr wrap="square" rtlCol="0">
            <a:spAutoFit/>
          </a:bodyPr>
          <a:lstStyle/>
          <a:p>
            <a:endParaRPr lang="en-GB" dirty="0"/>
          </a:p>
        </p:txBody>
      </p:sp>
      <p:sp>
        <p:nvSpPr>
          <p:cNvPr id="15" name="Rectangle 14"/>
          <p:cNvSpPr/>
          <p:nvPr/>
        </p:nvSpPr>
        <p:spPr bwMode="auto">
          <a:xfrm>
            <a:off x="1228181" y="3427423"/>
            <a:ext cx="2214114" cy="504032"/>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smtClean="0">
                <a:ln>
                  <a:noFill/>
                </a:ln>
                <a:solidFill>
                  <a:srgbClr val="000000"/>
                </a:solidFill>
                <a:effectLst/>
                <a:latin typeface="Verdana" charset="0"/>
                <a:ea typeface="ＭＳ Ｐゴシック" charset="0"/>
                <a:cs typeface="ＭＳ Ｐゴシック" charset="0"/>
              </a:rPr>
              <a:t>Rape Culture </a:t>
            </a:r>
            <a:endParaRPr kumimoji="0" lang="en-GB" sz="2400" b="0" i="0" u="none" strike="noStrike" cap="none" normalizeH="0" baseline="0" dirty="0">
              <a:ln>
                <a:noFill/>
              </a:ln>
              <a:solidFill>
                <a:srgbClr val="000000"/>
              </a:solidFill>
              <a:effectLst/>
              <a:latin typeface="Verdana" charset="0"/>
              <a:ea typeface="ＭＳ Ｐゴシック" charset="0"/>
              <a:cs typeface="ＭＳ Ｐゴシック" charset="0"/>
            </a:endParaRPr>
          </a:p>
        </p:txBody>
      </p:sp>
      <p:sp>
        <p:nvSpPr>
          <p:cNvPr id="18" name="Rectangle 17"/>
          <p:cNvSpPr/>
          <p:nvPr/>
        </p:nvSpPr>
        <p:spPr bwMode="auto">
          <a:xfrm>
            <a:off x="5438128" y="3427423"/>
            <a:ext cx="2809532" cy="504032"/>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smtClean="0">
                <a:solidFill>
                  <a:srgbClr val="000000"/>
                </a:solidFill>
                <a:latin typeface="Verdana" charset="0"/>
                <a:ea typeface="ＭＳ Ｐゴシック" charset="0"/>
                <a:cs typeface="ＭＳ Ｐゴシック" charset="0"/>
              </a:rPr>
              <a:t>Consent </a:t>
            </a:r>
            <a:r>
              <a:rPr kumimoji="0" lang="en-GB" sz="2400" b="0" i="0" u="none" strike="noStrike" cap="none" normalizeH="0" baseline="0" dirty="0" smtClean="0">
                <a:ln>
                  <a:noFill/>
                </a:ln>
                <a:solidFill>
                  <a:srgbClr val="000000"/>
                </a:solidFill>
                <a:effectLst/>
                <a:latin typeface="Verdana" charset="0"/>
                <a:ea typeface="ＭＳ Ｐゴシック" charset="0"/>
                <a:cs typeface="ＭＳ Ｐゴシック" charset="0"/>
              </a:rPr>
              <a:t> Culture </a:t>
            </a:r>
            <a:endParaRPr kumimoji="0" lang="en-GB" sz="2400" b="0" i="0" u="none" strike="noStrike" cap="none" normalizeH="0" baseline="0" dirty="0">
              <a:ln>
                <a:noFill/>
              </a:ln>
              <a:solidFill>
                <a:srgbClr val="000000"/>
              </a:solidFill>
              <a:effectLst/>
              <a:latin typeface="Verdana" charset="0"/>
              <a:ea typeface="ＭＳ Ｐゴシック" charset="0"/>
              <a:cs typeface="ＭＳ Ｐゴシック" charset="0"/>
            </a:endParaRPr>
          </a:p>
        </p:txBody>
      </p:sp>
    </p:spTree>
    <p:extLst>
      <p:ext uri="{BB962C8B-B14F-4D97-AF65-F5344CB8AC3E}">
        <p14:creationId xmlns:p14="http://schemas.microsoft.com/office/powerpoint/2010/main" val="6710359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smtClean="0"/>
              <a:t>Respecting Sexuality </a:t>
            </a:r>
          </a:p>
        </p:txBody>
      </p:sp>
      <p:pic>
        <p:nvPicPr>
          <p:cNvPr id="5" name="Picture 2" descr="http://s3-eu-west-1.amazonaws.com/nusdigital/image/images/20295/original/I%20heart%20consent%20stacked%20logo%20thumb.jpg"/>
          <p:cNvPicPr>
            <a:picLocks noChangeAspect="1" noChangeArrowheads="1"/>
          </p:cNvPicPr>
          <p:nvPr/>
        </p:nvPicPr>
        <p:blipFill rotWithShape="1">
          <a:blip r:embed="rId2">
            <a:extLst>
              <a:ext uri="{28A0092B-C50C-407E-A947-70E740481C1C}">
                <a14:useLocalDpi xmlns:a14="http://schemas.microsoft.com/office/drawing/2010/main" val="0"/>
              </a:ext>
            </a:extLst>
          </a:blip>
          <a:srcRect l="34848" b="23773"/>
          <a:stretch/>
        </p:blipFill>
        <p:spPr bwMode="auto">
          <a:xfrm>
            <a:off x="4519257" y="5534297"/>
            <a:ext cx="1265105" cy="114742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3-eu-west-1.amazonaws.com/nusdigital/image/images/20295/original/I%20heart%20consent%20stacked%20logo%20thumb.jpg"/>
          <p:cNvPicPr>
            <a:picLocks noChangeAspect="1" noChangeArrowheads="1"/>
          </p:cNvPicPr>
          <p:nvPr/>
        </p:nvPicPr>
        <p:blipFill rotWithShape="1">
          <a:blip r:embed="rId2">
            <a:extLst>
              <a:ext uri="{28A0092B-C50C-407E-A947-70E740481C1C}">
                <a14:useLocalDpi xmlns:a14="http://schemas.microsoft.com/office/drawing/2010/main" val="0"/>
              </a:ext>
            </a:extLst>
          </a:blip>
          <a:srcRect l="34848" b="23773"/>
          <a:stretch/>
        </p:blipFill>
        <p:spPr bwMode="auto">
          <a:xfrm>
            <a:off x="6156176" y="5946926"/>
            <a:ext cx="788744" cy="71537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93724" y="1593537"/>
            <a:ext cx="8850276" cy="4708981"/>
          </a:xfrm>
          <a:prstGeom prst="rect">
            <a:avLst/>
          </a:prstGeom>
          <a:noFill/>
        </p:spPr>
        <p:txBody>
          <a:bodyPr wrap="square" rtlCol="0">
            <a:spAutoFit/>
          </a:bodyPr>
          <a:lstStyle/>
          <a:p>
            <a:r>
              <a:rPr lang="en-GB" sz="2000" dirty="0"/>
              <a:t>Sexual orientation is to do with </a:t>
            </a:r>
            <a:r>
              <a:rPr lang="en-GB" sz="2000" b="1" dirty="0"/>
              <a:t>who you</a:t>
            </a:r>
            <a:r>
              <a:rPr lang="en-GB" sz="2000" dirty="0"/>
              <a:t> like and sexuality is about what kind of sex you like. Understanding consent is also about not making assumptions about people's choices and respecting everyone's boundaries. This also includes avoiding making assumptions about people's sexual orientation and making assumptions about people's sexuality because of their sexual orientation. </a:t>
            </a:r>
          </a:p>
          <a:p>
            <a:r>
              <a:rPr lang="en-GB" sz="2000" dirty="0"/>
              <a:t> </a:t>
            </a:r>
          </a:p>
          <a:p>
            <a:r>
              <a:rPr lang="en-GB" sz="2000" dirty="0"/>
              <a:t>We live in a heteronormative world, this means that people often assume that everyone is heterosexual which means that people who are </a:t>
            </a:r>
            <a:r>
              <a:rPr lang="en-GB" sz="2000" dirty="0" smtClean="0"/>
              <a:t>not are </a:t>
            </a:r>
            <a:r>
              <a:rPr lang="en-GB" sz="2000" dirty="0"/>
              <a:t>sometimes put in situations where they are discriminated against and where their boundaries are not respected.</a:t>
            </a:r>
          </a:p>
          <a:p>
            <a:r>
              <a:rPr lang="en-GB" sz="2000" dirty="0"/>
              <a:t> </a:t>
            </a:r>
          </a:p>
          <a:p>
            <a:endParaRPr lang="en-GB" sz="2000" dirty="0"/>
          </a:p>
        </p:txBody>
      </p:sp>
    </p:spTree>
    <p:extLst>
      <p:ext uri="{BB962C8B-B14F-4D97-AF65-F5344CB8AC3E}">
        <p14:creationId xmlns:p14="http://schemas.microsoft.com/office/powerpoint/2010/main" val="4518777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smtClean="0"/>
          </a:p>
        </p:txBody>
      </p:sp>
      <p:sp>
        <p:nvSpPr>
          <p:cNvPr id="4099" name="Subtitle 2"/>
          <p:cNvSpPr>
            <a:spLocks noGrp="1"/>
          </p:cNvSpPr>
          <p:nvPr>
            <p:ph type="subTitle" idx="1"/>
          </p:nvPr>
        </p:nvSpPr>
        <p:spPr>
          <a:xfrm>
            <a:off x="539750" y="1773238"/>
            <a:ext cx="7993063" cy="647700"/>
          </a:xfrm>
        </p:spPr>
        <p:txBody>
          <a:bodyPr/>
          <a:lstStyle/>
          <a:p>
            <a:endParaRPr lang="en-US" altLang="en-US" smtClean="0"/>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smtClean="0">
                <a:solidFill>
                  <a:schemeClr val="bg1"/>
                </a:solidFill>
              </a:rPr>
              <a:t>Facilitating Safer Spaces </a:t>
            </a:r>
            <a:endParaRPr lang="en-GB" altLang="en-US" sz="3200" dirty="0">
              <a:solidFill>
                <a:schemeClr val="bg1"/>
              </a:solidFill>
            </a:endParaRP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07527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Facilitator Skills &amp; Behaviours</a:t>
            </a:r>
            <a:endParaRPr lang="en-GB" dirty="0"/>
          </a:p>
        </p:txBody>
      </p:sp>
      <p:graphicFrame>
        <p:nvGraphicFramePr>
          <p:cNvPr id="4" name="Diagram 3"/>
          <p:cNvGraphicFramePr/>
          <p:nvPr>
            <p:extLst>
              <p:ext uri="{D42A27DB-BD31-4B8C-83A1-F6EECF244321}">
                <p14:modId xmlns:p14="http://schemas.microsoft.com/office/powerpoint/2010/main" val="4268954065"/>
              </p:ext>
            </p:extLst>
          </p:nvPr>
        </p:nvGraphicFramePr>
        <p:xfrm>
          <a:off x="1403648" y="184482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1295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smtClean="0"/>
          </a:p>
        </p:txBody>
      </p:sp>
      <p:sp>
        <p:nvSpPr>
          <p:cNvPr id="4099" name="Subtitle 2"/>
          <p:cNvSpPr>
            <a:spLocks noGrp="1"/>
          </p:cNvSpPr>
          <p:nvPr>
            <p:ph type="subTitle" idx="1"/>
          </p:nvPr>
        </p:nvSpPr>
        <p:spPr>
          <a:xfrm>
            <a:off x="539750" y="1773238"/>
            <a:ext cx="7993063" cy="647700"/>
          </a:xfrm>
        </p:spPr>
        <p:txBody>
          <a:bodyPr/>
          <a:lstStyle/>
          <a:p>
            <a:endParaRPr lang="en-US" altLang="en-US" smtClean="0"/>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smtClean="0">
                <a:solidFill>
                  <a:schemeClr val="bg1"/>
                </a:solidFill>
              </a:rPr>
              <a:t>Challenging Perceptions </a:t>
            </a:r>
            <a:endParaRPr lang="en-GB" altLang="en-US" sz="3200" dirty="0">
              <a:solidFill>
                <a:schemeClr val="bg1"/>
              </a:solidFill>
            </a:endParaRP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03502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1783" y="548681"/>
            <a:ext cx="8177185" cy="1008111"/>
          </a:xfrm>
        </p:spPr>
        <p:txBody>
          <a:bodyPr/>
          <a:lstStyle/>
          <a:p>
            <a:r>
              <a:rPr lang="en-GB" sz="3000" dirty="0" smtClean="0"/>
              <a:t>Good &amp; bad ways of challenging opinions</a:t>
            </a:r>
            <a:endParaRPr lang="en-GB" sz="3000" dirty="0"/>
          </a:p>
        </p:txBody>
      </p:sp>
      <p:pic>
        <p:nvPicPr>
          <p:cNvPr id="15364" name="Picture 4" descr="http://traitdunion-online.eu/christinehollrotter/files/2012/01/thumbs.j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52898" y="1772816"/>
            <a:ext cx="8366071" cy="40324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50274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smtClean="0"/>
          </a:p>
        </p:txBody>
      </p:sp>
      <p:sp>
        <p:nvSpPr>
          <p:cNvPr id="4099" name="Subtitle 2"/>
          <p:cNvSpPr>
            <a:spLocks noGrp="1"/>
          </p:cNvSpPr>
          <p:nvPr>
            <p:ph type="subTitle" idx="1"/>
          </p:nvPr>
        </p:nvSpPr>
        <p:spPr>
          <a:xfrm>
            <a:off x="539750" y="1773238"/>
            <a:ext cx="7993063" cy="647700"/>
          </a:xfrm>
        </p:spPr>
        <p:txBody>
          <a:bodyPr/>
          <a:lstStyle/>
          <a:p>
            <a:endParaRPr lang="en-US" altLang="en-US" smtClean="0"/>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smtClean="0">
                <a:solidFill>
                  <a:schemeClr val="bg1"/>
                </a:solidFill>
              </a:rPr>
              <a:t>Introduction</a:t>
            </a:r>
            <a:endParaRPr lang="en-GB" altLang="en-US" sz="3200" dirty="0">
              <a:solidFill>
                <a:schemeClr val="bg1"/>
              </a:solidFill>
            </a:endParaRP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1783" y="548681"/>
            <a:ext cx="8177185" cy="1008111"/>
          </a:xfrm>
        </p:spPr>
        <p:txBody>
          <a:bodyPr/>
          <a:lstStyle/>
          <a:p>
            <a:r>
              <a:rPr lang="en-GB" sz="3000" dirty="0" smtClean="0"/>
              <a:t>Myth Busting </a:t>
            </a:r>
            <a:r>
              <a:rPr lang="en-GB" sz="3000" dirty="0" smtClean="0"/>
              <a:t>Exercise </a:t>
            </a:r>
            <a:endParaRPr lang="en-GB" sz="3000" dirty="0"/>
          </a:p>
        </p:txBody>
      </p:sp>
      <p:sp>
        <p:nvSpPr>
          <p:cNvPr id="3" name="TextBox 2"/>
          <p:cNvSpPr txBox="1"/>
          <p:nvPr/>
        </p:nvSpPr>
        <p:spPr>
          <a:xfrm>
            <a:off x="345899" y="2132856"/>
            <a:ext cx="8568952" cy="3046988"/>
          </a:xfrm>
          <a:prstGeom prst="rect">
            <a:avLst/>
          </a:prstGeom>
          <a:noFill/>
        </p:spPr>
        <p:txBody>
          <a:bodyPr wrap="square" rtlCol="0">
            <a:spAutoFit/>
          </a:bodyPr>
          <a:lstStyle/>
          <a:p>
            <a:pPr lvl="0"/>
            <a:r>
              <a:rPr lang="en-GB" b="1" dirty="0" smtClean="0"/>
              <a:t>Round 1: </a:t>
            </a:r>
            <a:r>
              <a:rPr lang="en-GB" dirty="0" smtClean="0"/>
              <a:t>The </a:t>
            </a:r>
            <a:r>
              <a:rPr lang="en-GB" dirty="0"/>
              <a:t>student has to say the myth to facilitator. The facilitator now has 1 minute to respond in a negative way</a:t>
            </a:r>
            <a:r>
              <a:rPr lang="en-GB" dirty="0" smtClean="0"/>
              <a:t>.</a:t>
            </a:r>
          </a:p>
          <a:p>
            <a:pPr lvl="0"/>
            <a:endParaRPr lang="en-GB" dirty="0"/>
          </a:p>
          <a:p>
            <a:pPr lvl="0"/>
            <a:r>
              <a:rPr lang="en-GB" b="1" dirty="0" smtClean="0"/>
              <a:t>Round 2: </a:t>
            </a:r>
            <a:r>
              <a:rPr lang="en-GB" dirty="0" smtClean="0"/>
              <a:t>The </a:t>
            </a:r>
            <a:r>
              <a:rPr lang="en-GB" dirty="0"/>
              <a:t>student repeats the myth and this time the facilitator now has 1 minute to respond in a positive way.</a:t>
            </a:r>
          </a:p>
          <a:p>
            <a:endParaRPr lang="en-GB" dirty="0"/>
          </a:p>
        </p:txBody>
      </p:sp>
    </p:spTree>
    <p:extLst>
      <p:ext uri="{BB962C8B-B14F-4D97-AF65-F5344CB8AC3E}">
        <p14:creationId xmlns:p14="http://schemas.microsoft.com/office/powerpoint/2010/main" val="4242671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smtClean="0"/>
          </a:p>
        </p:txBody>
      </p:sp>
      <p:sp>
        <p:nvSpPr>
          <p:cNvPr id="4099" name="Subtitle 2"/>
          <p:cNvSpPr>
            <a:spLocks noGrp="1"/>
          </p:cNvSpPr>
          <p:nvPr>
            <p:ph type="subTitle" idx="1"/>
          </p:nvPr>
        </p:nvSpPr>
        <p:spPr>
          <a:xfrm>
            <a:off x="539750" y="1773238"/>
            <a:ext cx="7993063" cy="647700"/>
          </a:xfrm>
        </p:spPr>
        <p:txBody>
          <a:bodyPr/>
          <a:lstStyle/>
          <a:p>
            <a:endParaRPr lang="en-US" altLang="en-US" smtClean="0"/>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smtClean="0">
                <a:solidFill>
                  <a:schemeClr val="bg1"/>
                </a:solidFill>
              </a:rPr>
              <a:t>Practice Workshop</a:t>
            </a:r>
            <a:endParaRPr lang="en-GB" altLang="en-US" sz="3200" dirty="0">
              <a:solidFill>
                <a:schemeClr val="bg1"/>
              </a:solidFill>
            </a:endParaRP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33553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Task:</a:t>
            </a:r>
            <a:endParaRPr lang="en-GB" dirty="0"/>
          </a:p>
        </p:txBody>
      </p:sp>
      <p:sp>
        <p:nvSpPr>
          <p:cNvPr id="3" name="Subtitle 2"/>
          <p:cNvSpPr>
            <a:spLocks noGrp="1"/>
          </p:cNvSpPr>
          <p:nvPr>
            <p:ph type="subTitle" idx="1"/>
          </p:nvPr>
        </p:nvSpPr>
        <p:spPr>
          <a:xfrm>
            <a:off x="233710" y="1844824"/>
            <a:ext cx="8604448" cy="648072"/>
          </a:xfrm>
        </p:spPr>
        <p:txBody>
          <a:bodyPr/>
          <a:lstStyle/>
          <a:p>
            <a:r>
              <a:rPr lang="en-GB" sz="2000" dirty="0"/>
              <a:t>Group 1 - </a:t>
            </a:r>
            <a:r>
              <a:rPr lang="en-GB" sz="2000" dirty="0" smtClean="0"/>
              <a:t>Introduction</a:t>
            </a:r>
            <a:r>
              <a:rPr lang="en-GB" sz="2000" dirty="0"/>
              <a:t>, </a:t>
            </a:r>
            <a:r>
              <a:rPr lang="en-GB" sz="2000" dirty="0" smtClean="0"/>
              <a:t>Icebreaker </a:t>
            </a:r>
            <a:r>
              <a:rPr lang="en-GB" sz="2000" dirty="0"/>
              <a:t>and Ground Rules</a:t>
            </a:r>
          </a:p>
          <a:p>
            <a:r>
              <a:rPr lang="en-GB" sz="2000" dirty="0"/>
              <a:t>Group 2 - </a:t>
            </a:r>
            <a:r>
              <a:rPr lang="en-GB" sz="2000" dirty="0" smtClean="0"/>
              <a:t>What </a:t>
            </a:r>
            <a:r>
              <a:rPr lang="en-GB" sz="2000" dirty="0"/>
              <a:t>is consent, Rape culture and Victim-blaming</a:t>
            </a:r>
          </a:p>
          <a:p>
            <a:r>
              <a:rPr lang="en-GB" sz="2000" dirty="0"/>
              <a:t>Group 3 - Slut-shaming &amp; Prude-Shaming &amp; Respecting Sexuality </a:t>
            </a:r>
          </a:p>
          <a:p>
            <a:r>
              <a:rPr lang="en-GB" sz="2000" dirty="0"/>
              <a:t>Group 4 - </a:t>
            </a:r>
            <a:r>
              <a:rPr lang="en-GB" sz="2000" dirty="0" err="1"/>
              <a:t>Mythbusters</a:t>
            </a:r>
            <a:endParaRPr lang="en-GB" sz="2000" dirty="0"/>
          </a:p>
          <a:p>
            <a:endParaRPr lang="en-GB" sz="2000" dirty="0" smtClean="0"/>
          </a:p>
          <a:p>
            <a:r>
              <a:rPr lang="en-GB" sz="2000" dirty="0" smtClean="0"/>
              <a:t>You have </a:t>
            </a:r>
            <a:r>
              <a:rPr lang="en-GB" sz="2000" dirty="0"/>
              <a:t>10 minutes to prepare </a:t>
            </a:r>
            <a:r>
              <a:rPr lang="en-GB" sz="2000" dirty="0" smtClean="0"/>
              <a:t>your </a:t>
            </a:r>
            <a:r>
              <a:rPr lang="en-GB" sz="2000" dirty="0"/>
              <a:t>section of the workshop and 15 minutes to deliver it in front of the class like it's a real workshop.</a:t>
            </a:r>
          </a:p>
        </p:txBody>
      </p:sp>
    </p:spTree>
    <p:extLst>
      <p:ext uri="{BB962C8B-B14F-4D97-AF65-F5344CB8AC3E}">
        <p14:creationId xmlns:p14="http://schemas.microsoft.com/office/powerpoint/2010/main" val="32287890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smtClean="0"/>
          </a:p>
        </p:txBody>
      </p:sp>
      <p:sp>
        <p:nvSpPr>
          <p:cNvPr id="4099" name="Subtitle 2"/>
          <p:cNvSpPr>
            <a:spLocks noGrp="1"/>
          </p:cNvSpPr>
          <p:nvPr>
            <p:ph type="subTitle" idx="1"/>
          </p:nvPr>
        </p:nvSpPr>
        <p:spPr>
          <a:xfrm>
            <a:off x="539750" y="1773238"/>
            <a:ext cx="7993063" cy="647700"/>
          </a:xfrm>
        </p:spPr>
        <p:txBody>
          <a:bodyPr/>
          <a:lstStyle/>
          <a:p>
            <a:endParaRPr lang="en-US" altLang="en-US" smtClean="0"/>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smtClean="0">
                <a:solidFill>
                  <a:schemeClr val="bg1"/>
                </a:solidFill>
              </a:rPr>
              <a:t>Peer Feedback</a:t>
            </a:r>
            <a:endParaRPr lang="en-GB" altLang="en-US" sz="3200" dirty="0">
              <a:solidFill>
                <a:schemeClr val="bg1"/>
              </a:solidFill>
            </a:endParaRP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85043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smtClean="0"/>
          </a:p>
        </p:txBody>
      </p:sp>
      <p:sp>
        <p:nvSpPr>
          <p:cNvPr id="4099" name="Subtitle 2"/>
          <p:cNvSpPr>
            <a:spLocks noGrp="1"/>
          </p:cNvSpPr>
          <p:nvPr>
            <p:ph type="subTitle" idx="1"/>
          </p:nvPr>
        </p:nvSpPr>
        <p:spPr>
          <a:xfrm>
            <a:off x="539750" y="1773238"/>
            <a:ext cx="7993063" cy="647700"/>
          </a:xfrm>
        </p:spPr>
        <p:txBody>
          <a:bodyPr/>
          <a:lstStyle/>
          <a:p>
            <a:endParaRPr lang="en-US" altLang="en-US" smtClean="0"/>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smtClean="0">
                <a:solidFill>
                  <a:schemeClr val="bg1"/>
                </a:solidFill>
              </a:rPr>
              <a:t>Wrap Up </a:t>
            </a:r>
            <a:endParaRPr lang="en-GB" altLang="en-US" sz="3200" dirty="0">
              <a:solidFill>
                <a:schemeClr val="bg1"/>
              </a:solidFill>
            </a:endParaRP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24682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smtClean="0"/>
              <a:t>Aims and Objectives</a:t>
            </a:r>
          </a:p>
        </p:txBody>
      </p:sp>
      <p:sp>
        <p:nvSpPr>
          <p:cNvPr id="5123" name="Subtitle 2"/>
          <p:cNvSpPr>
            <a:spLocks noGrp="1"/>
          </p:cNvSpPr>
          <p:nvPr>
            <p:ph type="subTitle" idx="1"/>
          </p:nvPr>
        </p:nvSpPr>
        <p:spPr>
          <a:xfrm>
            <a:off x="395536" y="1844824"/>
            <a:ext cx="7992888" cy="3528392"/>
          </a:xfrm>
        </p:spPr>
        <p:txBody>
          <a:bodyPr/>
          <a:lstStyle/>
          <a:p>
            <a:pPr algn="ctr">
              <a:spcBef>
                <a:spcPts val="0"/>
              </a:spcBef>
              <a:spcAft>
                <a:spcPts val="800"/>
              </a:spcAft>
            </a:pPr>
            <a:r>
              <a:rPr lang="en-GB" sz="2000" dirty="0" smtClean="0"/>
              <a:t>The aim of this workshop is to train you to </a:t>
            </a:r>
            <a:r>
              <a:rPr lang="en-GB" sz="2000" dirty="0"/>
              <a:t>be able to facilitate engaging and informative discussions that encourage a healthy view of sexual consent and challenge harmful misconceptions.</a:t>
            </a:r>
            <a:endParaRPr lang="en-GB" sz="2000" dirty="0" smtClean="0">
              <a:solidFill>
                <a:srgbClr val="000000"/>
              </a:solidFill>
            </a:endParaRPr>
          </a:p>
        </p:txBody>
      </p:sp>
      <p:pic>
        <p:nvPicPr>
          <p:cNvPr id="6" name="Picture 2" descr="http://s3-eu-west-1.amazonaws.com/nusdigital/image/images/20295/original/I%20heart%20consent%20stacked%20logo%20thum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27884" y="3609020"/>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smtClean="0"/>
              <a:t>Agenda </a:t>
            </a:r>
            <a:br>
              <a:rPr lang="en-US" altLang="en-US" dirty="0" smtClean="0"/>
            </a:br>
            <a:endParaRPr lang="en-US" altLang="en-US" dirty="0" smtClean="0"/>
          </a:p>
        </p:txBody>
      </p:sp>
      <p:sp>
        <p:nvSpPr>
          <p:cNvPr id="5123" name="Subtitle 2"/>
          <p:cNvSpPr>
            <a:spLocks noGrp="1"/>
          </p:cNvSpPr>
          <p:nvPr>
            <p:ph type="subTitle" idx="1"/>
          </p:nvPr>
        </p:nvSpPr>
        <p:spPr>
          <a:xfrm>
            <a:off x="323528" y="1700808"/>
            <a:ext cx="8641333" cy="3528392"/>
          </a:xfrm>
        </p:spPr>
        <p:txBody>
          <a:bodyPr/>
          <a:lstStyle/>
          <a:p>
            <a:pPr marL="342900" lvl="0" indent="-342900">
              <a:buFont typeface="Arial" panose="020B0604020202020204" pitchFamily="34" charset="0"/>
              <a:buChar char="•"/>
            </a:pPr>
            <a:r>
              <a:rPr lang="en-GB" sz="2000" dirty="0"/>
              <a:t>Introduction (5 minutes)</a:t>
            </a:r>
          </a:p>
          <a:p>
            <a:pPr marL="342900" lvl="0" indent="-342900">
              <a:buFont typeface="Arial" panose="020B0604020202020204" pitchFamily="34" charset="0"/>
              <a:buChar char="•"/>
            </a:pPr>
            <a:r>
              <a:rPr lang="en-GB" sz="2000" dirty="0"/>
              <a:t>Consent 101 (15 minutes)</a:t>
            </a:r>
          </a:p>
          <a:p>
            <a:pPr marL="342900" lvl="0" indent="-342900">
              <a:buFont typeface="Arial" panose="020B0604020202020204" pitchFamily="34" charset="0"/>
              <a:buChar char="•"/>
            </a:pPr>
            <a:r>
              <a:rPr lang="en-GB" sz="2000" dirty="0"/>
              <a:t>Consent 102 (25 minutes)</a:t>
            </a:r>
          </a:p>
          <a:p>
            <a:pPr marL="342900" lvl="0" indent="-342900">
              <a:buFont typeface="Arial" panose="020B0604020202020204" pitchFamily="34" charset="0"/>
              <a:buChar char="•"/>
            </a:pPr>
            <a:r>
              <a:rPr lang="en-GB" sz="2000" dirty="0"/>
              <a:t>Facilitating safer spaces (15 minutes)</a:t>
            </a:r>
          </a:p>
          <a:p>
            <a:pPr marL="342900" lvl="0" indent="-342900">
              <a:buFont typeface="Arial" panose="020B0604020202020204" pitchFamily="34" charset="0"/>
              <a:buChar char="•"/>
            </a:pPr>
            <a:r>
              <a:rPr lang="en-GB" sz="2000" dirty="0"/>
              <a:t>Challenging perceptions (20 minutes)</a:t>
            </a:r>
          </a:p>
          <a:p>
            <a:pPr marL="342900" lvl="0" indent="-342900">
              <a:buFont typeface="Arial" panose="020B0604020202020204" pitchFamily="34" charset="0"/>
              <a:buChar char="•"/>
            </a:pPr>
            <a:r>
              <a:rPr lang="en-GB" sz="2000" dirty="0"/>
              <a:t>Break (10 minutes)</a:t>
            </a:r>
          </a:p>
          <a:p>
            <a:pPr marL="342900" lvl="0" indent="-342900">
              <a:buFont typeface="Arial" panose="020B0604020202020204" pitchFamily="34" charset="0"/>
              <a:buChar char="•"/>
            </a:pPr>
            <a:r>
              <a:rPr lang="en-GB" sz="2000" dirty="0"/>
              <a:t>Practice workshop (1 hour, 10 minutes)</a:t>
            </a:r>
          </a:p>
          <a:p>
            <a:pPr marL="342900" lvl="0" indent="-342900">
              <a:buFont typeface="Arial" panose="020B0604020202020204" pitchFamily="34" charset="0"/>
              <a:buChar char="•"/>
            </a:pPr>
            <a:r>
              <a:rPr lang="en-GB" sz="2000" dirty="0"/>
              <a:t>Peer feedback (15 minutes)</a:t>
            </a:r>
          </a:p>
          <a:p>
            <a:pPr marL="342900" lvl="0" indent="-342900">
              <a:buFont typeface="Arial" panose="020B0604020202020204" pitchFamily="34" charset="0"/>
              <a:buChar char="•"/>
            </a:pPr>
            <a:r>
              <a:rPr lang="en-GB" sz="2000" dirty="0"/>
              <a:t>Wrap up (5 minutes)</a:t>
            </a:r>
          </a:p>
          <a:p>
            <a:pPr marL="342900" indent="-342900">
              <a:spcBef>
                <a:spcPts val="0"/>
              </a:spcBef>
              <a:spcAft>
                <a:spcPts val="800"/>
              </a:spcAft>
              <a:buFont typeface="Arial" panose="020B0604020202020204" pitchFamily="34" charset="0"/>
              <a:buChar char="•"/>
            </a:pPr>
            <a:endParaRPr lang="en-GB" sz="2000" dirty="0" smtClean="0">
              <a:solidFill>
                <a:srgbClr val="000000"/>
              </a:solidFill>
            </a:endParaRPr>
          </a:p>
        </p:txBody>
      </p:sp>
    </p:spTree>
    <p:extLst>
      <p:ext uri="{BB962C8B-B14F-4D97-AF65-F5344CB8AC3E}">
        <p14:creationId xmlns:p14="http://schemas.microsoft.com/office/powerpoint/2010/main" val="5941916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smtClean="0"/>
              <a:t>Trigger Warnings</a:t>
            </a:r>
          </a:p>
        </p:txBody>
      </p:sp>
      <p:sp>
        <p:nvSpPr>
          <p:cNvPr id="5123" name="Subtitle 2"/>
          <p:cNvSpPr>
            <a:spLocks noGrp="1"/>
          </p:cNvSpPr>
          <p:nvPr>
            <p:ph type="subTitle" idx="1"/>
          </p:nvPr>
        </p:nvSpPr>
        <p:spPr>
          <a:xfrm>
            <a:off x="323528" y="1899340"/>
            <a:ext cx="8641333" cy="4968552"/>
          </a:xfrm>
        </p:spPr>
        <p:txBody>
          <a:bodyPr/>
          <a:lstStyle/>
          <a:p>
            <a:r>
              <a:rPr lang="en-GB" sz="2000" dirty="0"/>
              <a:t>Trigger warnings are used to inform people about potentially upsetting content, such as: sexual violence, self-harm, rape, etc. </a:t>
            </a:r>
            <a:endParaRPr lang="en-GB" sz="2000" b="1" dirty="0"/>
          </a:p>
          <a:p>
            <a:r>
              <a:rPr lang="en-GB" sz="2000" dirty="0"/>
              <a:t> </a:t>
            </a:r>
            <a:br>
              <a:rPr lang="en-GB" sz="2000" dirty="0"/>
            </a:br>
            <a:r>
              <a:rPr lang="en-GB" sz="2000" b="1" dirty="0" smtClean="0"/>
              <a:t>Example </a:t>
            </a:r>
            <a:r>
              <a:rPr lang="en-GB" sz="2000" b="1" dirty="0" smtClean="0"/>
              <a:t>of a </a:t>
            </a:r>
            <a:r>
              <a:rPr lang="en-GB" sz="2000" b="1" dirty="0"/>
              <a:t>trigger warning:</a:t>
            </a:r>
          </a:p>
          <a:p>
            <a:r>
              <a:rPr lang="en-GB" sz="2000" dirty="0"/>
              <a:t> </a:t>
            </a:r>
            <a:endParaRPr lang="en-GB" sz="2000" b="1" dirty="0"/>
          </a:p>
          <a:p>
            <a:r>
              <a:rPr lang="en-GB" sz="2000" dirty="0" smtClean="0"/>
              <a:t>“ </a:t>
            </a:r>
            <a:r>
              <a:rPr lang="en-GB" sz="2000" dirty="0" smtClean="0"/>
              <a:t>This is a </a:t>
            </a:r>
            <a:r>
              <a:rPr lang="en-GB" sz="2000" dirty="0" smtClean="0"/>
              <a:t>Trigger </a:t>
            </a:r>
            <a:r>
              <a:rPr lang="en-GB" sz="2000" dirty="0"/>
              <a:t>Warning for the next section of this workshop where we will be talking about rape myths for 20 minutes. </a:t>
            </a:r>
            <a:r>
              <a:rPr lang="en-GB" sz="2000" dirty="0" smtClean="0"/>
              <a:t>If you </a:t>
            </a:r>
            <a:r>
              <a:rPr lang="en-GB" sz="2000" dirty="0"/>
              <a:t>feel triggered by the discussion right </a:t>
            </a:r>
            <a:r>
              <a:rPr lang="en-GB" sz="2000" dirty="0"/>
              <a:t>now or at any time </a:t>
            </a:r>
            <a:r>
              <a:rPr lang="en-GB" sz="2000" dirty="0" smtClean="0"/>
              <a:t>please </a:t>
            </a:r>
            <a:r>
              <a:rPr lang="en-GB" sz="2000" dirty="0"/>
              <a:t>feel free to momentarily leave the </a:t>
            </a:r>
            <a:r>
              <a:rPr lang="en-GB" sz="2000" dirty="0" smtClean="0"/>
              <a:t>space at any time”</a:t>
            </a:r>
            <a:endParaRPr lang="en-GB" sz="2000" b="1" dirty="0"/>
          </a:p>
        </p:txBody>
      </p:sp>
    </p:spTree>
    <p:extLst>
      <p:ext uri="{BB962C8B-B14F-4D97-AF65-F5344CB8AC3E}">
        <p14:creationId xmlns:p14="http://schemas.microsoft.com/office/powerpoint/2010/main" val="7738756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smtClean="0"/>
              <a:t>Ground Rules </a:t>
            </a:r>
          </a:p>
        </p:txBody>
      </p:sp>
      <p:sp>
        <p:nvSpPr>
          <p:cNvPr id="5123" name="Subtitle 2"/>
          <p:cNvSpPr>
            <a:spLocks noGrp="1"/>
          </p:cNvSpPr>
          <p:nvPr>
            <p:ph type="subTitle" idx="1"/>
          </p:nvPr>
        </p:nvSpPr>
        <p:spPr>
          <a:xfrm>
            <a:off x="323528" y="1700808"/>
            <a:ext cx="8641333" cy="2592288"/>
          </a:xfrm>
        </p:spPr>
        <p:txBody>
          <a:bodyPr/>
          <a:lstStyle/>
          <a:p>
            <a:pPr marL="342900" lvl="0" indent="-342900">
              <a:buFont typeface="Arial" panose="020B0604020202020204" pitchFamily="34" charset="0"/>
              <a:buChar char="•"/>
            </a:pPr>
            <a:r>
              <a:rPr lang="en-GB" sz="2000" dirty="0"/>
              <a:t>This is a safe space - don't be afraid to ask questions</a:t>
            </a:r>
          </a:p>
          <a:p>
            <a:pPr marL="342900" lvl="0" indent="-342900">
              <a:buFont typeface="Arial" panose="020B0604020202020204" pitchFamily="34" charset="0"/>
              <a:buChar char="•"/>
            </a:pPr>
            <a:r>
              <a:rPr lang="en-GB" sz="2000" dirty="0"/>
              <a:t>Don't assume other </a:t>
            </a:r>
            <a:r>
              <a:rPr lang="en-GB" sz="2000" dirty="0" smtClean="0"/>
              <a:t>people’s </a:t>
            </a:r>
            <a:r>
              <a:rPr lang="en-GB" sz="2000" dirty="0"/>
              <a:t>genders and use and respect </a:t>
            </a:r>
            <a:r>
              <a:rPr lang="en-GB" sz="2000" dirty="0" smtClean="0"/>
              <a:t>people’s </a:t>
            </a:r>
            <a:r>
              <a:rPr lang="en-GB" sz="2000" dirty="0"/>
              <a:t>pronouns </a:t>
            </a:r>
          </a:p>
          <a:p>
            <a:pPr marL="342900" lvl="0" indent="-342900">
              <a:buFont typeface="Arial" panose="020B0604020202020204" pitchFamily="34" charset="0"/>
              <a:buChar char="•"/>
            </a:pPr>
            <a:r>
              <a:rPr lang="en-GB" sz="2000" dirty="0"/>
              <a:t>No offensive language</a:t>
            </a:r>
          </a:p>
          <a:p>
            <a:pPr marL="342900" lvl="0" indent="-342900">
              <a:buFont typeface="Arial" panose="020B0604020202020204" pitchFamily="34" charset="0"/>
              <a:buChar char="•"/>
            </a:pPr>
            <a:r>
              <a:rPr lang="en-GB" sz="2000" dirty="0"/>
              <a:t>Use trigger warnings </a:t>
            </a:r>
          </a:p>
          <a:p>
            <a:pPr marL="342900" lvl="0" indent="-342900">
              <a:buFont typeface="Arial" panose="020B0604020202020204" pitchFamily="34" charset="0"/>
              <a:buChar char="•"/>
            </a:pPr>
            <a:r>
              <a:rPr lang="en-GB" sz="2000" dirty="0"/>
              <a:t>Raise your hand when you want to talk</a:t>
            </a:r>
          </a:p>
          <a:p>
            <a:pPr marL="342900" lvl="0" indent="-342900">
              <a:buFont typeface="Arial" panose="020B0604020202020204" pitchFamily="34" charset="0"/>
              <a:buChar char="•"/>
            </a:pPr>
            <a:r>
              <a:rPr lang="en-GB" sz="2000" dirty="0"/>
              <a:t>Don’t judge people on their opinions</a:t>
            </a:r>
          </a:p>
          <a:p>
            <a:pPr marL="342900" lvl="0" indent="-342900">
              <a:buFont typeface="Arial" panose="020B0604020202020204" pitchFamily="34" charset="0"/>
              <a:buChar char="•"/>
            </a:pPr>
            <a:r>
              <a:rPr lang="en-GB" sz="2000" dirty="0"/>
              <a:t>Don’t make assumptions about other </a:t>
            </a:r>
            <a:r>
              <a:rPr lang="en-GB" sz="2000" dirty="0" smtClean="0"/>
              <a:t>people's </a:t>
            </a:r>
            <a:r>
              <a:rPr lang="en-GB" sz="2000" dirty="0"/>
              <a:t>past experiences</a:t>
            </a:r>
          </a:p>
          <a:p>
            <a:pPr marL="342900" lvl="0" indent="-342900">
              <a:buFont typeface="Arial" panose="020B0604020202020204" pitchFamily="34" charset="0"/>
              <a:buChar char="•"/>
            </a:pPr>
            <a:r>
              <a:rPr lang="en-GB" sz="2000" dirty="0"/>
              <a:t>Don’t discuss bad personal experiences or role play bad experiences</a:t>
            </a:r>
          </a:p>
          <a:p>
            <a:r>
              <a:rPr lang="en-US" sz="2000" dirty="0"/>
              <a:t> </a:t>
            </a:r>
            <a:endParaRPr lang="en-GB" sz="2000" dirty="0"/>
          </a:p>
        </p:txBody>
      </p:sp>
    </p:spTree>
    <p:extLst>
      <p:ext uri="{BB962C8B-B14F-4D97-AF65-F5344CB8AC3E}">
        <p14:creationId xmlns:p14="http://schemas.microsoft.com/office/powerpoint/2010/main" val="13438783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smtClean="0"/>
              <a:t>Who are you? </a:t>
            </a:r>
          </a:p>
        </p:txBody>
      </p:sp>
      <p:sp>
        <p:nvSpPr>
          <p:cNvPr id="3" name="Oval Callout 2"/>
          <p:cNvSpPr/>
          <p:nvPr/>
        </p:nvSpPr>
        <p:spPr bwMode="auto">
          <a:xfrm>
            <a:off x="1978950" y="2060848"/>
            <a:ext cx="5113076" cy="3312368"/>
          </a:xfrm>
          <a:prstGeom prst="wedgeEllipseCallout">
            <a:avLst>
              <a:gd name="adj1" fmla="val -49468"/>
              <a:gd name="adj2" fmla="val 62500"/>
            </a:avLst>
          </a:prstGeom>
          <a:ln>
            <a:headEnd type="none" w="med" len="med"/>
            <a:tailEnd type="none" w="med" len="med"/>
          </a:ln>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sz="8800" dirty="0" smtClean="0">
                <a:solidFill>
                  <a:srgbClr val="000000"/>
                </a:solidFill>
                <a:latin typeface="Verdana" charset="0"/>
                <a:ea typeface="ＭＳ Ｐゴシック" charset="0"/>
                <a:cs typeface="ＭＳ Ｐゴシック" charset="0"/>
              </a:rPr>
              <a:t>Hello!</a:t>
            </a:r>
            <a:endParaRPr lang="en-GB" sz="8800" dirty="0">
              <a:solidFill>
                <a:srgbClr val="000000"/>
              </a:solidFill>
              <a:latin typeface="Verdana" charset="0"/>
              <a:ea typeface="ＭＳ Ｐゴシック" charset="0"/>
              <a:cs typeface="ＭＳ Ｐゴシック" charset="0"/>
            </a:endParaRPr>
          </a:p>
        </p:txBody>
      </p:sp>
    </p:spTree>
    <p:extLst>
      <p:ext uri="{BB962C8B-B14F-4D97-AF65-F5344CB8AC3E}">
        <p14:creationId xmlns:p14="http://schemas.microsoft.com/office/powerpoint/2010/main" val="5338225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541338" y="549275"/>
            <a:ext cx="7988300" cy="1008063"/>
          </a:xfrm>
        </p:spPr>
        <p:txBody>
          <a:bodyPr/>
          <a:lstStyle/>
          <a:p>
            <a:endParaRPr lang="en-US" altLang="en-US" smtClean="0"/>
          </a:p>
        </p:txBody>
      </p:sp>
      <p:sp>
        <p:nvSpPr>
          <p:cNvPr id="4099" name="Subtitle 2"/>
          <p:cNvSpPr>
            <a:spLocks noGrp="1"/>
          </p:cNvSpPr>
          <p:nvPr>
            <p:ph type="subTitle" idx="1"/>
          </p:nvPr>
        </p:nvSpPr>
        <p:spPr>
          <a:xfrm>
            <a:off x="539750" y="1773238"/>
            <a:ext cx="7993063" cy="647700"/>
          </a:xfrm>
        </p:spPr>
        <p:txBody>
          <a:bodyPr/>
          <a:lstStyle/>
          <a:p>
            <a:endParaRPr lang="en-US" altLang="en-US" smtClean="0"/>
          </a:p>
        </p:txBody>
      </p:sp>
      <p:pic>
        <p:nvPicPr>
          <p:cNvPr id="4100" name="Picture 1" descr="NEW Brand PPT divider heading 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83688"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itle Placeholder 1"/>
          <p:cNvSpPr txBox="1">
            <a:spLocks/>
          </p:cNvSpPr>
          <p:nvPr/>
        </p:nvSpPr>
        <p:spPr bwMode="auto">
          <a:xfrm>
            <a:off x="476250" y="2066925"/>
            <a:ext cx="8229600" cy="193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8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Char char="»"/>
              <a:defRPr>
                <a:solidFill>
                  <a:schemeClr val="tx1"/>
                </a:solidFill>
                <a:latin typeface="Verdana" panose="020B0604030504040204" pitchFamily="34" charset="0"/>
                <a:ea typeface="ＭＳ Ｐゴシック" panose="020B0600070205080204" pitchFamily="34" charset="-128"/>
              </a:defRPr>
            </a:lvl5pPr>
            <a:lvl6pPr marL="25146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6pPr>
            <a:lvl7pPr marL="29718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7pPr>
            <a:lvl8pPr marL="34290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8pPr>
            <a:lvl9pPr marL="3886200" indent="-228600" fontAlgn="base">
              <a:spcBef>
                <a:spcPct val="20000"/>
              </a:spcBef>
              <a:spcAft>
                <a:spcPct val="0"/>
              </a:spcAft>
              <a:buChar char="»"/>
              <a:defRPr>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r>
              <a:rPr lang="en-GB" altLang="en-US" sz="3200" dirty="0" smtClean="0">
                <a:solidFill>
                  <a:schemeClr val="bg1"/>
                </a:solidFill>
              </a:rPr>
              <a:t>Consent 101</a:t>
            </a:r>
            <a:endParaRPr lang="en-GB" altLang="en-US" sz="3200" dirty="0">
              <a:solidFill>
                <a:schemeClr val="bg1"/>
              </a:solidFill>
            </a:endParaRPr>
          </a:p>
        </p:txBody>
      </p:sp>
      <p:pic>
        <p:nvPicPr>
          <p:cNvPr id="6" name="Picture 2" descr="http://s3-eu-west-1.amazonaws.com/nusdigital/image/images/20295/original/I%20heart%20consent%20stacked%20logo%20thum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301208"/>
            <a:ext cx="1728192" cy="1339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0836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41338" y="549275"/>
            <a:ext cx="7988300" cy="1008063"/>
          </a:xfrm>
        </p:spPr>
        <p:txBody>
          <a:bodyPr/>
          <a:lstStyle/>
          <a:p>
            <a:r>
              <a:rPr lang="en-US" altLang="en-US" dirty="0" smtClean="0"/>
              <a:t>Defining Consent </a:t>
            </a:r>
          </a:p>
        </p:txBody>
      </p:sp>
      <p:graphicFrame>
        <p:nvGraphicFramePr>
          <p:cNvPr id="9" name="Diagram 8"/>
          <p:cNvGraphicFramePr/>
          <p:nvPr>
            <p:extLst>
              <p:ext uri="{D42A27DB-BD31-4B8C-83A1-F6EECF244321}">
                <p14:modId xmlns:p14="http://schemas.microsoft.com/office/powerpoint/2010/main" val="3101323143"/>
              </p:ext>
            </p:extLst>
          </p:nvPr>
        </p:nvGraphicFramePr>
        <p:xfrm>
          <a:off x="1403648" y="177281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8204246"/>
      </p:ext>
    </p:extLst>
  </p:cSld>
  <p:clrMapOvr>
    <a:masterClrMapping/>
  </p:clrMapOvr>
  <p:timing>
    <p:tnLst>
      <p:par>
        <p:cTn id="1" dur="indefinite" restart="never" nodeType="tmRoot"/>
      </p:par>
    </p:tnLst>
  </p:timing>
</p:sld>
</file>

<file path=ppt/theme/theme1.xml><?xml version="1.0" encoding="utf-8"?>
<a:theme xmlns:a="http://schemas.openxmlformats.org/drawingml/2006/main" name="NUS-Powerpoint template">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Verdana"/>
        <a:ea typeface="ＭＳ Ｐゴシック"/>
        <a:cs typeface="ＭＳ Ｐゴシック"/>
      </a:majorFont>
      <a:minorFont>
        <a:latin typeface="Verdan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Verdana"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Verdana"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NUS-Powerpoint template</Template>
  <TotalTime>7401</TotalTime>
  <Words>565</Words>
  <Application>Microsoft Office PowerPoint</Application>
  <PresentationFormat>On-screen Show (4:3)</PresentationFormat>
  <Paragraphs>86</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ＭＳ Ｐゴシック</vt:lpstr>
      <vt:lpstr>Arial</vt:lpstr>
      <vt:lpstr>Verdana</vt:lpstr>
      <vt:lpstr>NUS-Powerpoint template</vt:lpstr>
      <vt:lpstr>PowerPoint Presentation</vt:lpstr>
      <vt:lpstr>PowerPoint Presentation</vt:lpstr>
      <vt:lpstr>Aims and Objectives</vt:lpstr>
      <vt:lpstr>Agenda  </vt:lpstr>
      <vt:lpstr>Trigger Warnings</vt:lpstr>
      <vt:lpstr>Ground Rules </vt:lpstr>
      <vt:lpstr>Who are you? </vt:lpstr>
      <vt:lpstr>PowerPoint Presentation</vt:lpstr>
      <vt:lpstr>Defining Consent </vt:lpstr>
      <vt:lpstr>Consent and the law</vt:lpstr>
      <vt:lpstr>Consent &amp; the law: Rape &amp; Sexual Assault</vt:lpstr>
      <vt:lpstr>PowerPoint Presentation</vt:lpstr>
      <vt:lpstr>Rape Culture vs Consent Culture</vt:lpstr>
      <vt:lpstr>Rape Culture vs Consent Culture</vt:lpstr>
      <vt:lpstr>Respecting Sexuality </vt:lpstr>
      <vt:lpstr>PowerPoint Presentation</vt:lpstr>
      <vt:lpstr>Facilitator Skills &amp; Behaviours</vt:lpstr>
      <vt:lpstr>PowerPoint Presentation</vt:lpstr>
      <vt:lpstr>Good &amp; bad ways of challenging opinions</vt:lpstr>
      <vt:lpstr>Myth Busting Exercise </vt:lpstr>
      <vt:lpstr>PowerPoint Presentation</vt:lpstr>
      <vt:lpstr>Task:</vt:lpstr>
      <vt:lpstr>PowerPoint Presentation</vt:lpstr>
      <vt:lpstr>PowerPoint Presentation</vt:lpstr>
    </vt:vector>
  </TitlesOfParts>
  <Company>NUS ORG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Minda Burgos-Lukes</dc:creator>
  <cp:lastModifiedBy>Zahra Latif</cp:lastModifiedBy>
  <cp:revision>44</cp:revision>
  <cp:lastPrinted>2015-08-14T14:31:07Z</cp:lastPrinted>
  <dcterms:created xsi:type="dcterms:W3CDTF">2015-07-13T10:48:03Z</dcterms:created>
  <dcterms:modified xsi:type="dcterms:W3CDTF">2015-08-17T12:50:07Z</dcterms:modified>
</cp:coreProperties>
</file>