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5"/>
  </p:notesMasterIdLst>
  <p:handoutMasterIdLst>
    <p:handoutMasterId r:id="rId36"/>
  </p:handoutMasterIdLst>
  <p:sldIdLst>
    <p:sldId id="257" r:id="rId2"/>
    <p:sldId id="258" r:id="rId3"/>
    <p:sldId id="259" r:id="rId4"/>
    <p:sldId id="260" r:id="rId5"/>
    <p:sldId id="261" r:id="rId6"/>
    <p:sldId id="262" r:id="rId7"/>
    <p:sldId id="277" r:id="rId8"/>
    <p:sldId id="263" r:id="rId9"/>
    <p:sldId id="270" r:id="rId10"/>
    <p:sldId id="271" r:id="rId11"/>
    <p:sldId id="272" r:id="rId12"/>
    <p:sldId id="264" r:id="rId13"/>
    <p:sldId id="273" r:id="rId14"/>
    <p:sldId id="274" r:id="rId15"/>
    <p:sldId id="275" r:id="rId16"/>
    <p:sldId id="265" r:id="rId17"/>
    <p:sldId id="287" r:id="rId18"/>
    <p:sldId id="288" r:id="rId19"/>
    <p:sldId id="289" r:id="rId20"/>
    <p:sldId id="290" r:id="rId21"/>
    <p:sldId id="291" r:id="rId22"/>
    <p:sldId id="292" r:id="rId23"/>
    <p:sldId id="293" r:id="rId24"/>
    <p:sldId id="294" r:id="rId25"/>
    <p:sldId id="282" r:id="rId26"/>
    <p:sldId id="276" r:id="rId27"/>
    <p:sldId id="266" r:id="rId28"/>
    <p:sldId id="278" r:id="rId29"/>
    <p:sldId id="279" r:id="rId30"/>
    <p:sldId id="267" r:id="rId31"/>
    <p:sldId id="280" r:id="rId32"/>
    <p:sldId id="268" r:id="rId33"/>
    <p:sldId id="269" r:id="rId34"/>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00" autoAdjust="0"/>
    <p:restoredTop sz="90929"/>
  </p:normalViewPr>
  <p:slideViewPr>
    <p:cSldViewPr>
      <p:cViewPr varScale="1">
        <p:scale>
          <a:sx n="66" d="100"/>
          <a:sy n="66" d="100"/>
        </p:scale>
        <p:origin x="12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7C6005-FD25-4336-9EF0-3C3A0A9967BB}"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GB"/>
        </a:p>
      </dgm:t>
    </dgm:pt>
    <dgm:pt modelId="{2F5A0829-2204-4730-BB01-595908F1FB77}">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is Consent?</a:t>
          </a:r>
        </a:p>
      </dgm:t>
    </dgm:pt>
    <dgm:pt modelId="{300B5AB6-7351-40A9-859C-0873621AB75D}" type="parTrans" cxnId="{88C01836-F9DE-4BD0-B516-7EA2F9FF5019}">
      <dgm:prSet/>
      <dgm:spPr/>
      <dgm:t>
        <a:bodyPr/>
        <a:lstStyle/>
        <a:p>
          <a:endParaRPr lang="en-GB"/>
        </a:p>
      </dgm:t>
    </dgm:pt>
    <dgm:pt modelId="{ED4C8209-6059-4CF0-898E-C70D45532C6A}" type="sibTrans" cxnId="{88C01836-F9DE-4BD0-B516-7EA2F9FF5019}">
      <dgm:prSet/>
      <dgm:spPr/>
      <dgm:t>
        <a:bodyPr/>
        <a:lstStyle/>
        <a:p>
          <a:endParaRPr lang="en-GB"/>
        </a:p>
      </dgm:t>
    </dgm:pt>
    <dgm:pt modelId="{5ED08E33-7746-44C8-AFCF-4E9AE7C1AB8F}">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is not Consent?</a:t>
          </a:r>
        </a:p>
      </dgm:t>
    </dgm:pt>
    <dgm:pt modelId="{DCC246AD-6B54-4230-BFB4-D1073F1F77D3}" type="parTrans" cxnId="{63740771-1994-4654-BC1C-DDC05F4359F0}">
      <dgm:prSet/>
      <dgm:spPr/>
      <dgm:t>
        <a:bodyPr/>
        <a:lstStyle/>
        <a:p>
          <a:endParaRPr lang="en-GB"/>
        </a:p>
      </dgm:t>
    </dgm:pt>
    <dgm:pt modelId="{7EA8D877-BCBB-4DBE-B3D5-962C8E417A13}" type="sibTrans" cxnId="{63740771-1994-4654-BC1C-DDC05F4359F0}">
      <dgm:prSet/>
      <dgm:spPr/>
      <dgm:t>
        <a:bodyPr/>
        <a:lstStyle/>
        <a:p>
          <a:endParaRPr lang="en-GB"/>
        </a:p>
      </dgm:t>
    </dgm:pt>
    <dgm:pt modelId="{2DFA94F1-FADA-4B27-8CC2-0FAF6E60D40C}">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are the benefits of asking for consent?</a:t>
          </a:r>
        </a:p>
      </dgm:t>
    </dgm:pt>
    <dgm:pt modelId="{5943083A-02C9-4C67-8BC5-B97B2B5E9ABC}" type="parTrans" cxnId="{4B672F77-F0C0-42C7-84B8-FAB684D7F39C}">
      <dgm:prSet/>
      <dgm:spPr/>
      <dgm:t>
        <a:bodyPr/>
        <a:lstStyle/>
        <a:p>
          <a:endParaRPr lang="en-GB"/>
        </a:p>
      </dgm:t>
    </dgm:pt>
    <dgm:pt modelId="{CC1C010F-A53D-4296-B443-08FC76CEDB62}" type="sibTrans" cxnId="{4B672F77-F0C0-42C7-84B8-FAB684D7F39C}">
      <dgm:prSet/>
      <dgm:spPr/>
      <dgm:t>
        <a:bodyPr/>
        <a:lstStyle/>
        <a:p>
          <a:endParaRPr lang="en-GB"/>
        </a:p>
      </dgm:t>
    </dgm:pt>
    <dgm:pt modelId="{D447756C-1100-49B3-B292-EA6628207C54}">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is the point of consent Education?</a:t>
          </a:r>
        </a:p>
      </dgm:t>
    </dgm:pt>
    <dgm:pt modelId="{05B554B5-5039-4FCC-8C02-053997667A3B}" type="parTrans" cxnId="{CD47245A-211A-476C-8887-9AB631857A08}">
      <dgm:prSet/>
      <dgm:spPr/>
      <dgm:t>
        <a:bodyPr/>
        <a:lstStyle/>
        <a:p>
          <a:endParaRPr lang="en-GB"/>
        </a:p>
      </dgm:t>
    </dgm:pt>
    <dgm:pt modelId="{EB8CE8D0-83C0-4A0A-831F-3493E6476843}" type="sibTrans" cxnId="{CD47245A-211A-476C-8887-9AB631857A08}">
      <dgm:prSet/>
      <dgm:spPr/>
      <dgm:t>
        <a:bodyPr/>
        <a:lstStyle/>
        <a:p>
          <a:endParaRPr lang="en-GB"/>
        </a:p>
      </dgm:t>
    </dgm:pt>
    <dgm:pt modelId="{39030612-D0BC-4EC7-9E9D-EB0E36F10EEC}" type="pres">
      <dgm:prSet presAssocID="{987C6005-FD25-4336-9EF0-3C3A0A9967BB}" presName="diagram" presStyleCnt="0">
        <dgm:presLayoutVars>
          <dgm:dir/>
          <dgm:resizeHandles val="exact"/>
        </dgm:presLayoutVars>
      </dgm:prSet>
      <dgm:spPr/>
    </dgm:pt>
    <dgm:pt modelId="{A8A6D36F-DC9A-46C6-87E5-8B4B0E47CBB8}" type="pres">
      <dgm:prSet presAssocID="{2F5A0829-2204-4730-BB01-595908F1FB77}" presName="node" presStyleLbl="node1" presStyleIdx="0" presStyleCnt="4">
        <dgm:presLayoutVars>
          <dgm:bulletEnabled val="1"/>
        </dgm:presLayoutVars>
      </dgm:prSet>
      <dgm:spPr/>
    </dgm:pt>
    <dgm:pt modelId="{66A70E3F-E838-408B-8B1E-CF66CB3851E7}" type="pres">
      <dgm:prSet presAssocID="{ED4C8209-6059-4CF0-898E-C70D45532C6A}" presName="sibTrans" presStyleCnt="0"/>
      <dgm:spPr/>
    </dgm:pt>
    <dgm:pt modelId="{5E6BD5EC-BCB0-414E-9528-8661F39ECF77}" type="pres">
      <dgm:prSet presAssocID="{5ED08E33-7746-44C8-AFCF-4E9AE7C1AB8F}" presName="node" presStyleLbl="node1" presStyleIdx="1" presStyleCnt="4">
        <dgm:presLayoutVars>
          <dgm:bulletEnabled val="1"/>
        </dgm:presLayoutVars>
      </dgm:prSet>
      <dgm:spPr/>
    </dgm:pt>
    <dgm:pt modelId="{E625C676-58E2-43A8-B2BA-C4BBCEE119B4}" type="pres">
      <dgm:prSet presAssocID="{7EA8D877-BCBB-4DBE-B3D5-962C8E417A13}" presName="sibTrans" presStyleCnt="0"/>
      <dgm:spPr/>
    </dgm:pt>
    <dgm:pt modelId="{85E2D93A-FF62-4C42-8E52-94020B33AB34}" type="pres">
      <dgm:prSet presAssocID="{2DFA94F1-FADA-4B27-8CC2-0FAF6E60D40C}" presName="node" presStyleLbl="node1" presStyleIdx="2" presStyleCnt="4">
        <dgm:presLayoutVars>
          <dgm:bulletEnabled val="1"/>
        </dgm:presLayoutVars>
      </dgm:prSet>
      <dgm:spPr/>
    </dgm:pt>
    <dgm:pt modelId="{D1D35BB9-77D0-431B-B7F8-B1851289B657}" type="pres">
      <dgm:prSet presAssocID="{CC1C010F-A53D-4296-B443-08FC76CEDB62}" presName="sibTrans" presStyleCnt="0"/>
      <dgm:spPr/>
    </dgm:pt>
    <dgm:pt modelId="{BFBDE4EF-15F1-4395-8DC7-261E0F3CA063}" type="pres">
      <dgm:prSet presAssocID="{D447756C-1100-49B3-B292-EA6628207C54}" presName="node" presStyleLbl="node1" presStyleIdx="3" presStyleCnt="4">
        <dgm:presLayoutVars>
          <dgm:bulletEnabled val="1"/>
        </dgm:presLayoutVars>
      </dgm:prSet>
      <dgm:spPr/>
    </dgm:pt>
  </dgm:ptLst>
  <dgm:cxnLst>
    <dgm:cxn modelId="{EC5E502E-B65D-4060-AD53-1FE49B243774}" type="presOf" srcId="{2F5A0829-2204-4730-BB01-595908F1FB77}" destId="{A8A6D36F-DC9A-46C6-87E5-8B4B0E47CBB8}" srcOrd="0" destOrd="0" presId="urn:microsoft.com/office/officeart/2005/8/layout/default"/>
    <dgm:cxn modelId="{88C01836-F9DE-4BD0-B516-7EA2F9FF5019}" srcId="{987C6005-FD25-4336-9EF0-3C3A0A9967BB}" destId="{2F5A0829-2204-4730-BB01-595908F1FB77}" srcOrd="0" destOrd="0" parTransId="{300B5AB6-7351-40A9-859C-0873621AB75D}" sibTransId="{ED4C8209-6059-4CF0-898E-C70D45532C6A}"/>
    <dgm:cxn modelId="{63740771-1994-4654-BC1C-DDC05F4359F0}" srcId="{987C6005-FD25-4336-9EF0-3C3A0A9967BB}" destId="{5ED08E33-7746-44C8-AFCF-4E9AE7C1AB8F}" srcOrd="1" destOrd="0" parTransId="{DCC246AD-6B54-4230-BFB4-D1073F1F77D3}" sibTransId="{7EA8D877-BCBB-4DBE-B3D5-962C8E417A13}"/>
    <dgm:cxn modelId="{4B672F77-F0C0-42C7-84B8-FAB684D7F39C}" srcId="{987C6005-FD25-4336-9EF0-3C3A0A9967BB}" destId="{2DFA94F1-FADA-4B27-8CC2-0FAF6E60D40C}" srcOrd="2" destOrd="0" parTransId="{5943083A-02C9-4C67-8BC5-B97B2B5E9ABC}" sibTransId="{CC1C010F-A53D-4296-B443-08FC76CEDB62}"/>
    <dgm:cxn modelId="{CD47245A-211A-476C-8887-9AB631857A08}" srcId="{987C6005-FD25-4336-9EF0-3C3A0A9967BB}" destId="{D447756C-1100-49B3-B292-EA6628207C54}" srcOrd="3" destOrd="0" parTransId="{05B554B5-5039-4FCC-8C02-053997667A3B}" sibTransId="{EB8CE8D0-83C0-4A0A-831F-3493E6476843}"/>
    <dgm:cxn modelId="{9BB97A5A-77CE-46DD-94E8-ED0B910A85CD}" type="presOf" srcId="{5ED08E33-7746-44C8-AFCF-4E9AE7C1AB8F}" destId="{5E6BD5EC-BCB0-414E-9528-8661F39ECF77}" srcOrd="0" destOrd="0" presId="urn:microsoft.com/office/officeart/2005/8/layout/default"/>
    <dgm:cxn modelId="{86919BE3-80C3-4791-87A2-2BCB3D2687AC}" type="presOf" srcId="{2DFA94F1-FADA-4B27-8CC2-0FAF6E60D40C}" destId="{85E2D93A-FF62-4C42-8E52-94020B33AB34}" srcOrd="0" destOrd="0" presId="urn:microsoft.com/office/officeart/2005/8/layout/default"/>
    <dgm:cxn modelId="{25C090E9-EFCC-48EC-9394-F9C7CD69CD94}" type="presOf" srcId="{987C6005-FD25-4336-9EF0-3C3A0A9967BB}" destId="{39030612-D0BC-4EC7-9E9D-EB0E36F10EEC}" srcOrd="0" destOrd="0" presId="urn:microsoft.com/office/officeart/2005/8/layout/default"/>
    <dgm:cxn modelId="{6379A1F7-D7D3-4CAB-AAE9-A4D44B6E85F9}" type="presOf" srcId="{D447756C-1100-49B3-B292-EA6628207C54}" destId="{BFBDE4EF-15F1-4395-8DC7-261E0F3CA063}" srcOrd="0" destOrd="0" presId="urn:microsoft.com/office/officeart/2005/8/layout/default"/>
    <dgm:cxn modelId="{DFF71585-D033-4D2C-9586-1FD6A756AAF7}" type="presParOf" srcId="{39030612-D0BC-4EC7-9E9D-EB0E36F10EEC}" destId="{A8A6D36F-DC9A-46C6-87E5-8B4B0E47CBB8}" srcOrd="0" destOrd="0" presId="urn:microsoft.com/office/officeart/2005/8/layout/default"/>
    <dgm:cxn modelId="{08C6A203-DA37-48A8-857E-62F493E56208}" type="presParOf" srcId="{39030612-D0BC-4EC7-9E9D-EB0E36F10EEC}" destId="{66A70E3F-E838-408B-8B1E-CF66CB3851E7}" srcOrd="1" destOrd="0" presId="urn:microsoft.com/office/officeart/2005/8/layout/default"/>
    <dgm:cxn modelId="{623B13D6-B43C-4D83-8E9D-68B1E7EED70E}" type="presParOf" srcId="{39030612-D0BC-4EC7-9E9D-EB0E36F10EEC}" destId="{5E6BD5EC-BCB0-414E-9528-8661F39ECF77}" srcOrd="2" destOrd="0" presId="urn:microsoft.com/office/officeart/2005/8/layout/default"/>
    <dgm:cxn modelId="{54C109A9-AB70-41DC-9497-67EE31934D30}" type="presParOf" srcId="{39030612-D0BC-4EC7-9E9D-EB0E36F10EEC}" destId="{E625C676-58E2-43A8-B2BA-C4BBCEE119B4}" srcOrd="3" destOrd="0" presId="urn:microsoft.com/office/officeart/2005/8/layout/default"/>
    <dgm:cxn modelId="{CCD67D0C-42DC-42D4-9EA2-AA6BD4C8D802}" type="presParOf" srcId="{39030612-D0BC-4EC7-9E9D-EB0E36F10EEC}" destId="{85E2D93A-FF62-4C42-8E52-94020B33AB34}" srcOrd="4" destOrd="0" presId="urn:microsoft.com/office/officeart/2005/8/layout/default"/>
    <dgm:cxn modelId="{4E993898-A340-4EF5-8BB1-14B2E21F77E8}" type="presParOf" srcId="{39030612-D0BC-4EC7-9E9D-EB0E36F10EEC}" destId="{D1D35BB9-77D0-431B-B7F8-B1851289B657}" srcOrd="5" destOrd="0" presId="urn:microsoft.com/office/officeart/2005/8/layout/default"/>
    <dgm:cxn modelId="{8A95C162-812B-43FD-901B-DBB452CF102D}" type="presParOf" srcId="{39030612-D0BC-4EC7-9E9D-EB0E36F10EEC}" destId="{BFBDE4EF-15F1-4395-8DC7-261E0F3CA06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7C6005-FD25-4336-9EF0-3C3A0A9967BB}" type="doc">
      <dgm:prSet loTypeId="urn:microsoft.com/office/officeart/2005/8/layout/default" loCatId="list" qsTypeId="urn:microsoft.com/office/officeart/2005/8/quickstyle/simple2" qsCatId="simple" csTypeId="urn:microsoft.com/office/officeart/2005/8/colors/accent1_4" csCatId="accent1" phldr="1"/>
      <dgm:spPr/>
      <dgm:t>
        <a:bodyPr/>
        <a:lstStyle/>
        <a:p>
          <a:endParaRPr lang="en-GB"/>
        </a:p>
      </dgm:t>
    </dgm:pt>
    <dgm:pt modelId="{2F5A0829-2204-4730-BB01-595908F1FB77}">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makes a good facilitator?</a:t>
          </a:r>
        </a:p>
      </dgm:t>
    </dgm:pt>
    <dgm:pt modelId="{300B5AB6-7351-40A9-859C-0873621AB75D}" type="parTrans" cxnId="{88C01836-F9DE-4BD0-B516-7EA2F9FF5019}">
      <dgm:prSet/>
      <dgm:spPr/>
      <dgm:t>
        <a:bodyPr/>
        <a:lstStyle/>
        <a:p>
          <a:endParaRPr lang="en-GB"/>
        </a:p>
      </dgm:t>
    </dgm:pt>
    <dgm:pt modelId="{ED4C8209-6059-4CF0-898E-C70D45532C6A}" type="sibTrans" cxnId="{88C01836-F9DE-4BD0-B516-7EA2F9FF5019}">
      <dgm:prSet/>
      <dgm:spPr/>
      <dgm:t>
        <a:bodyPr/>
        <a:lstStyle/>
        <a:p>
          <a:endParaRPr lang="en-GB"/>
        </a:p>
      </dgm:t>
    </dgm:pt>
    <dgm:pt modelId="{5ED08E33-7746-44C8-AFCF-4E9AE7C1AB8F}">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makes a bad facilitator?</a:t>
          </a:r>
        </a:p>
      </dgm:t>
    </dgm:pt>
    <dgm:pt modelId="{DCC246AD-6B54-4230-BFB4-D1073F1F77D3}" type="parTrans" cxnId="{63740771-1994-4654-BC1C-DDC05F4359F0}">
      <dgm:prSet/>
      <dgm:spPr/>
      <dgm:t>
        <a:bodyPr/>
        <a:lstStyle/>
        <a:p>
          <a:endParaRPr lang="en-GB"/>
        </a:p>
      </dgm:t>
    </dgm:pt>
    <dgm:pt modelId="{7EA8D877-BCBB-4DBE-B3D5-962C8E417A13}" type="sibTrans" cxnId="{63740771-1994-4654-BC1C-DDC05F4359F0}">
      <dgm:prSet/>
      <dgm:spPr/>
      <dgm:t>
        <a:bodyPr/>
        <a:lstStyle/>
        <a:p>
          <a:endParaRPr lang="en-GB"/>
        </a:p>
      </dgm:t>
    </dgm:pt>
    <dgm:pt modelId="{2DFA94F1-FADA-4B27-8CC2-0FAF6E60D40C}">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makes a safe and accessible learning environment?</a:t>
          </a:r>
        </a:p>
      </dgm:t>
    </dgm:pt>
    <dgm:pt modelId="{5943083A-02C9-4C67-8BC5-B97B2B5E9ABC}" type="parTrans" cxnId="{4B672F77-F0C0-42C7-84B8-FAB684D7F39C}">
      <dgm:prSet/>
      <dgm:spPr/>
      <dgm:t>
        <a:bodyPr/>
        <a:lstStyle/>
        <a:p>
          <a:endParaRPr lang="en-GB"/>
        </a:p>
      </dgm:t>
    </dgm:pt>
    <dgm:pt modelId="{CC1C010F-A53D-4296-B443-08FC76CEDB62}" type="sibTrans" cxnId="{4B672F77-F0C0-42C7-84B8-FAB684D7F39C}">
      <dgm:prSet/>
      <dgm:spPr/>
      <dgm:t>
        <a:bodyPr/>
        <a:lstStyle/>
        <a:p>
          <a:endParaRPr lang="en-GB"/>
        </a:p>
      </dgm:t>
    </dgm:pt>
    <dgm:pt modelId="{D447756C-1100-49B3-B292-EA6628207C54}">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What makes an unsafe and inaccessible learning environment?</a:t>
          </a:r>
        </a:p>
      </dgm:t>
    </dgm:pt>
    <dgm:pt modelId="{05B554B5-5039-4FCC-8C02-053997667A3B}" type="parTrans" cxnId="{CD47245A-211A-476C-8887-9AB631857A08}">
      <dgm:prSet/>
      <dgm:spPr/>
      <dgm:t>
        <a:bodyPr/>
        <a:lstStyle/>
        <a:p>
          <a:endParaRPr lang="en-GB"/>
        </a:p>
      </dgm:t>
    </dgm:pt>
    <dgm:pt modelId="{EB8CE8D0-83C0-4A0A-831F-3493E6476843}" type="sibTrans" cxnId="{CD47245A-211A-476C-8887-9AB631857A08}">
      <dgm:prSet/>
      <dgm:spPr/>
      <dgm:t>
        <a:bodyPr/>
        <a:lstStyle/>
        <a:p>
          <a:endParaRPr lang="en-GB"/>
        </a:p>
      </dgm:t>
    </dgm:pt>
    <dgm:pt modelId="{39030612-D0BC-4EC7-9E9D-EB0E36F10EEC}" type="pres">
      <dgm:prSet presAssocID="{987C6005-FD25-4336-9EF0-3C3A0A9967BB}" presName="diagram" presStyleCnt="0">
        <dgm:presLayoutVars>
          <dgm:dir/>
          <dgm:resizeHandles val="exact"/>
        </dgm:presLayoutVars>
      </dgm:prSet>
      <dgm:spPr/>
    </dgm:pt>
    <dgm:pt modelId="{A8A6D36F-DC9A-46C6-87E5-8B4B0E47CBB8}" type="pres">
      <dgm:prSet presAssocID="{2F5A0829-2204-4730-BB01-595908F1FB77}" presName="node" presStyleLbl="node1" presStyleIdx="0" presStyleCnt="4">
        <dgm:presLayoutVars>
          <dgm:bulletEnabled val="1"/>
        </dgm:presLayoutVars>
      </dgm:prSet>
      <dgm:spPr/>
    </dgm:pt>
    <dgm:pt modelId="{66A70E3F-E838-408B-8B1E-CF66CB3851E7}" type="pres">
      <dgm:prSet presAssocID="{ED4C8209-6059-4CF0-898E-C70D45532C6A}" presName="sibTrans" presStyleCnt="0"/>
      <dgm:spPr/>
    </dgm:pt>
    <dgm:pt modelId="{5E6BD5EC-BCB0-414E-9528-8661F39ECF77}" type="pres">
      <dgm:prSet presAssocID="{5ED08E33-7746-44C8-AFCF-4E9AE7C1AB8F}" presName="node" presStyleLbl="node1" presStyleIdx="1" presStyleCnt="4">
        <dgm:presLayoutVars>
          <dgm:bulletEnabled val="1"/>
        </dgm:presLayoutVars>
      </dgm:prSet>
      <dgm:spPr/>
    </dgm:pt>
    <dgm:pt modelId="{E625C676-58E2-43A8-B2BA-C4BBCEE119B4}" type="pres">
      <dgm:prSet presAssocID="{7EA8D877-BCBB-4DBE-B3D5-962C8E417A13}" presName="sibTrans" presStyleCnt="0"/>
      <dgm:spPr/>
    </dgm:pt>
    <dgm:pt modelId="{85E2D93A-FF62-4C42-8E52-94020B33AB34}" type="pres">
      <dgm:prSet presAssocID="{2DFA94F1-FADA-4B27-8CC2-0FAF6E60D40C}" presName="node" presStyleLbl="node1" presStyleIdx="2" presStyleCnt="4">
        <dgm:presLayoutVars>
          <dgm:bulletEnabled val="1"/>
        </dgm:presLayoutVars>
      </dgm:prSet>
      <dgm:spPr/>
    </dgm:pt>
    <dgm:pt modelId="{D1D35BB9-77D0-431B-B7F8-B1851289B657}" type="pres">
      <dgm:prSet presAssocID="{CC1C010F-A53D-4296-B443-08FC76CEDB62}" presName="sibTrans" presStyleCnt="0"/>
      <dgm:spPr/>
    </dgm:pt>
    <dgm:pt modelId="{BFBDE4EF-15F1-4395-8DC7-261E0F3CA063}" type="pres">
      <dgm:prSet presAssocID="{D447756C-1100-49B3-B292-EA6628207C54}" presName="node" presStyleLbl="node1" presStyleIdx="3" presStyleCnt="4">
        <dgm:presLayoutVars>
          <dgm:bulletEnabled val="1"/>
        </dgm:presLayoutVars>
      </dgm:prSet>
      <dgm:spPr/>
    </dgm:pt>
  </dgm:ptLst>
  <dgm:cxnLst>
    <dgm:cxn modelId="{88C01836-F9DE-4BD0-B516-7EA2F9FF5019}" srcId="{987C6005-FD25-4336-9EF0-3C3A0A9967BB}" destId="{2F5A0829-2204-4730-BB01-595908F1FB77}" srcOrd="0" destOrd="0" parTransId="{300B5AB6-7351-40A9-859C-0873621AB75D}" sibTransId="{ED4C8209-6059-4CF0-898E-C70D45532C6A}"/>
    <dgm:cxn modelId="{B8875963-BE86-4EA4-89CB-D474B4C9268F}" type="presOf" srcId="{987C6005-FD25-4336-9EF0-3C3A0A9967BB}" destId="{39030612-D0BC-4EC7-9E9D-EB0E36F10EEC}" srcOrd="0" destOrd="0" presId="urn:microsoft.com/office/officeart/2005/8/layout/default"/>
    <dgm:cxn modelId="{63740771-1994-4654-BC1C-DDC05F4359F0}" srcId="{987C6005-FD25-4336-9EF0-3C3A0A9967BB}" destId="{5ED08E33-7746-44C8-AFCF-4E9AE7C1AB8F}" srcOrd="1" destOrd="0" parTransId="{DCC246AD-6B54-4230-BFB4-D1073F1F77D3}" sibTransId="{7EA8D877-BCBB-4DBE-B3D5-962C8E417A13}"/>
    <dgm:cxn modelId="{A7AF6554-A7B5-4396-B424-06C06DC3AABD}" type="presOf" srcId="{5ED08E33-7746-44C8-AFCF-4E9AE7C1AB8F}" destId="{5E6BD5EC-BCB0-414E-9528-8661F39ECF77}" srcOrd="0" destOrd="0" presId="urn:microsoft.com/office/officeart/2005/8/layout/default"/>
    <dgm:cxn modelId="{4B672F77-F0C0-42C7-84B8-FAB684D7F39C}" srcId="{987C6005-FD25-4336-9EF0-3C3A0A9967BB}" destId="{2DFA94F1-FADA-4B27-8CC2-0FAF6E60D40C}" srcOrd="2" destOrd="0" parTransId="{5943083A-02C9-4C67-8BC5-B97B2B5E9ABC}" sibTransId="{CC1C010F-A53D-4296-B443-08FC76CEDB62}"/>
    <dgm:cxn modelId="{CD47245A-211A-476C-8887-9AB631857A08}" srcId="{987C6005-FD25-4336-9EF0-3C3A0A9967BB}" destId="{D447756C-1100-49B3-B292-EA6628207C54}" srcOrd="3" destOrd="0" parTransId="{05B554B5-5039-4FCC-8C02-053997667A3B}" sibTransId="{EB8CE8D0-83C0-4A0A-831F-3493E6476843}"/>
    <dgm:cxn modelId="{6091988D-2F00-4896-A0B5-AD45670FE0B0}" type="presOf" srcId="{2F5A0829-2204-4730-BB01-595908F1FB77}" destId="{A8A6D36F-DC9A-46C6-87E5-8B4B0E47CBB8}" srcOrd="0" destOrd="0" presId="urn:microsoft.com/office/officeart/2005/8/layout/default"/>
    <dgm:cxn modelId="{11FE2896-D99B-4D0B-94D2-9BCAD2DDE3C6}" type="presOf" srcId="{2DFA94F1-FADA-4B27-8CC2-0FAF6E60D40C}" destId="{85E2D93A-FF62-4C42-8E52-94020B33AB34}" srcOrd="0" destOrd="0" presId="urn:microsoft.com/office/officeart/2005/8/layout/default"/>
    <dgm:cxn modelId="{5AA550A1-4651-4B6A-8B5C-C4CBB924C76F}" type="presOf" srcId="{D447756C-1100-49B3-B292-EA6628207C54}" destId="{BFBDE4EF-15F1-4395-8DC7-261E0F3CA063}" srcOrd="0" destOrd="0" presId="urn:microsoft.com/office/officeart/2005/8/layout/default"/>
    <dgm:cxn modelId="{A98872E0-8F19-47F7-8567-6C47DD3D6D92}" type="presParOf" srcId="{39030612-D0BC-4EC7-9E9D-EB0E36F10EEC}" destId="{A8A6D36F-DC9A-46C6-87E5-8B4B0E47CBB8}" srcOrd="0" destOrd="0" presId="urn:microsoft.com/office/officeart/2005/8/layout/default"/>
    <dgm:cxn modelId="{9EF547A7-12D6-4EEE-AC22-7C537F84E799}" type="presParOf" srcId="{39030612-D0BC-4EC7-9E9D-EB0E36F10EEC}" destId="{66A70E3F-E838-408B-8B1E-CF66CB3851E7}" srcOrd="1" destOrd="0" presId="urn:microsoft.com/office/officeart/2005/8/layout/default"/>
    <dgm:cxn modelId="{08F7B875-E08A-4D0F-92EC-8D815A8A96A1}" type="presParOf" srcId="{39030612-D0BC-4EC7-9E9D-EB0E36F10EEC}" destId="{5E6BD5EC-BCB0-414E-9528-8661F39ECF77}" srcOrd="2" destOrd="0" presId="urn:microsoft.com/office/officeart/2005/8/layout/default"/>
    <dgm:cxn modelId="{5C91BB2C-472B-43D7-AE71-1AB6182C86F0}" type="presParOf" srcId="{39030612-D0BC-4EC7-9E9D-EB0E36F10EEC}" destId="{E625C676-58E2-43A8-B2BA-C4BBCEE119B4}" srcOrd="3" destOrd="0" presId="urn:microsoft.com/office/officeart/2005/8/layout/default"/>
    <dgm:cxn modelId="{520F09B8-EC32-4F7B-9D31-B8A114765F48}" type="presParOf" srcId="{39030612-D0BC-4EC7-9E9D-EB0E36F10EEC}" destId="{85E2D93A-FF62-4C42-8E52-94020B33AB34}" srcOrd="4" destOrd="0" presId="urn:microsoft.com/office/officeart/2005/8/layout/default"/>
    <dgm:cxn modelId="{6BC4A5B2-7F8C-489A-821D-EA0A9E28C105}" type="presParOf" srcId="{39030612-D0BC-4EC7-9E9D-EB0E36F10EEC}" destId="{D1D35BB9-77D0-431B-B7F8-B1851289B657}" srcOrd="5" destOrd="0" presId="urn:microsoft.com/office/officeart/2005/8/layout/default"/>
    <dgm:cxn modelId="{171E1D62-CE88-4AEB-988A-34427AD562FE}" type="presParOf" srcId="{39030612-D0BC-4EC7-9E9D-EB0E36F10EEC}" destId="{BFBDE4EF-15F1-4395-8DC7-261E0F3CA06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6D36F-DC9A-46C6-87E5-8B4B0E47CBB8}">
      <dsp:nvSpPr>
        <dsp:cNvPr id="0" name=""/>
        <dsp:cNvSpPr/>
      </dsp:nvSpPr>
      <dsp:spPr>
        <a:xfrm>
          <a:off x="744" y="145603"/>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b="0" kern="1200" cap="none" spc="0" dirty="0">
              <a:ln w="0"/>
              <a:solidFill>
                <a:schemeClr val="tx1"/>
              </a:solidFill>
              <a:effectLst>
                <a:outerShdw blurRad="38100" dist="19050" dir="2700000" algn="tl" rotWithShape="0">
                  <a:schemeClr val="dk1">
                    <a:alpha val="40000"/>
                  </a:schemeClr>
                </a:outerShdw>
              </a:effectLst>
            </a:rPr>
            <a:t>What is Consent?</a:t>
          </a:r>
        </a:p>
      </dsp:txBody>
      <dsp:txXfrm>
        <a:off x="744" y="145603"/>
        <a:ext cx="2902148" cy="1741289"/>
      </dsp:txXfrm>
    </dsp:sp>
    <dsp:sp modelId="{5E6BD5EC-BCB0-414E-9528-8661F39ECF77}">
      <dsp:nvSpPr>
        <dsp:cNvPr id="0" name=""/>
        <dsp:cNvSpPr/>
      </dsp:nvSpPr>
      <dsp:spPr>
        <a:xfrm>
          <a:off x="3193107" y="145603"/>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b="0" kern="1200" cap="none" spc="0" dirty="0">
              <a:ln w="0"/>
              <a:solidFill>
                <a:schemeClr val="tx1"/>
              </a:solidFill>
              <a:effectLst>
                <a:outerShdw blurRad="38100" dist="19050" dir="2700000" algn="tl" rotWithShape="0">
                  <a:schemeClr val="dk1">
                    <a:alpha val="40000"/>
                  </a:schemeClr>
                </a:outerShdw>
              </a:effectLst>
            </a:rPr>
            <a:t>What is not Consent?</a:t>
          </a:r>
        </a:p>
      </dsp:txBody>
      <dsp:txXfrm>
        <a:off x="3193107" y="145603"/>
        <a:ext cx="2902148" cy="1741289"/>
      </dsp:txXfrm>
    </dsp:sp>
    <dsp:sp modelId="{85E2D93A-FF62-4C42-8E52-94020B33AB34}">
      <dsp:nvSpPr>
        <dsp:cNvPr id="0" name=""/>
        <dsp:cNvSpPr/>
      </dsp:nvSpPr>
      <dsp:spPr>
        <a:xfrm>
          <a:off x="744" y="2177107"/>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b="0" kern="1200" cap="none" spc="0" dirty="0">
              <a:ln w="0"/>
              <a:solidFill>
                <a:schemeClr val="tx1"/>
              </a:solidFill>
              <a:effectLst>
                <a:outerShdw blurRad="38100" dist="19050" dir="2700000" algn="tl" rotWithShape="0">
                  <a:schemeClr val="dk1">
                    <a:alpha val="40000"/>
                  </a:schemeClr>
                </a:outerShdw>
              </a:effectLst>
            </a:rPr>
            <a:t>What are the benefits of asking for consent?</a:t>
          </a:r>
        </a:p>
      </dsp:txBody>
      <dsp:txXfrm>
        <a:off x="744" y="2177107"/>
        <a:ext cx="2902148" cy="1741289"/>
      </dsp:txXfrm>
    </dsp:sp>
    <dsp:sp modelId="{BFBDE4EF-15F1-4395-8DC7-261E0F3CA063}">
      <dsp:nvSpPr>
        <dsp:cNvPr id="0" name=""/>
        <dsp:cNvSpPr/>
      </dsp:nvSpPr>
      <dsp:spPr>
        <a:xfrm>
          <a:off x="3193107" y="2177107"/>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b="0" kern="1200" cap="none" spc="0" dirty="0">
              <a:ln w="0"/>
              <a:solidFill>
                <a:schemeClr val="tx1"/>
              </a:solidFill>
              <a:effectLst>
                <a:outerShdw blurRad="38100" dist="19050" dir="2700000" algn="tl" rotWithShape="0">
                  <a:schemeClr val="dk1">
                    <a:alpha val="40000"/>
                  </a:schemeClr>
                </a:outerShdw>
              </a:effectLst>
            </a:rPr>
            <a:t>What is the point of consent Education?</a:t>
          </a:r>
        </a:p>
      </dsp:txBody>
      <dsp:txXfrm>
        <a:off x="3193107" y="2177107"/>
        <a:ext cx="2902148" cy="17412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6D36F-DC9A-46C6-87E5-8B4B0E47CBB8}">
      <dsp:nvSpPr>
        <dsp:cNvPr id="0" name=""/>
        <dsp:cNvSpPr/>
      </dsp:nvSpPr>
      <dsp:spPr>
        <a:xfrm>
          <a:off x="744" y="145603"/>
          <a:ext cx="2902148" cy="1741289"/>
        </a:xfrm>
        <a:prstGeom prst="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cap="none" spc="0" dirty="0">
              <a:ln w="0"/>
              <a:solidFill>
                <a:schemeClr val="tx1"/>
              </a:solidFill>
              <a:effectLst>
                <a:outerShdw blurRad="38100" dist="19050" dir="2700000" algn="tl" rotWithShape="0">
                  <a:schemeClr val="dk1">
                    <a:alpha val="40000"/>
                  </a:schemeClr>
                </a:outerShdw>
              </a:effectLst>
            </a:rPr>
            <a:t>What makes a good facilitator?</a:t>
          </a:r>
        </a:p>
      </dsp:txBody>
      <dsp:txXfrm>
        <a:off x="744" y="145603"/>
        <a:ext cx="2902148" cy="1741289"/>
      </dsp:txXfrm>
    </dsp:sp>
    <dsp:sp modelId="{5E6BD5EC-BCB0-414E-9528-8661F39ECF77}">
      <dsp:nvSpPr>
        <dsp:cNvPr id="0" name=""/>
        <dsp:cNvSpPr/>
      </dsp:nvSpPr>
      <dsp:spPr>
        <a:xfrm>
          <a:off x="3193107" y="145603"/>
          <a:ext cx="2902148" cy="1741289"/>
        </a:xfrm>
        <a:prstGeom prst="rect">
          <a:avLst/>
        </a:prstGeom>
        <a:solidFill>
          <a:schemeClr val="accent1">
            <a:shade val="50000"/>
            <a:hueOff val="8728"/>
            <a:satOff val="12317"/>
            <a:lumOff val="1549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cap="none" spc="0" dirty="0">
              <a:ln w="0"/>
              <a:solidFill>
                <a:schemeClr val="tx1"/>
              </a:solidFill>
              <a:effectLst>
                <a:outerShdw blurRad="38100" dist="19050" dir="2700000" algn="tl" rotWithShape="0">
                  <a:schemeClr val="dk1">
                    <a:alpha val="40000"/>
                  </a:schemeClr>
                </a:outerShdw>
              </a:effectLst>
            </a:rPr>
            <a:t>What makes a bad facilitator?</a:t>
          </a:r>
        </a:p>
      </dsp:txBody>
      <dsp:txXfrm>
        <a:off x="3193107" y="145603"/>
        <a:ext cx="2902148" cy="1741289"/>
      </dsp:txXfrm>
    </dsp:sp>
    <dsp:sp modelId="{85E2D93A-FF62-4C42-8E52-94020B33AB34}">
      <dsp:nvSpPr>
        <dsp:cNvPr id="0" name=""/>
        <dsp:cNvSpPr/>
      </dsp:nvSpPr>
      <dsp:spPr>
        <a:xfrm>
          <a:off x="744" y="2177107"/>
          <a:ext cx="2902148" cy="1741289"/>
        </a:xfrm>
        <a:prstGeom prst="rect">
          <a:avLst/>
        </a:prstGeom>
        <a:solidFill>
          <a:schemeClr val="accent1">
            <a:shade val="50000"/>
            <a:hueOff val="17456"/>
            <a:satOff val="24633"/>
            <a:lumOff val="3099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cap="none" spc="0" dirty="0">
              <a:ln w="0"/>
              <a:solidFill>
                <a:schemeClr val="tx1"/>
              </a:solidFill>
              <a:effectLst>
                <a:outerShdw blurRad="38100" dist="19050" dir="2700000" algn="tl" rotWithShape="0">
                  <a:schemeClr val="dk1">
                    <a:alpha val="40000"/>
                  </a:schemeClr>
                </a:outerShdw>
              </a:effectLst>
            </a:rPr>
            <a:t>What makes a safe and accessible learning environment?</a:t>
          </a:r>
        </a:p>
      </dsp:txBody>
      <dsp:txXfrm>
        <a:off x="744" y="2177107"/>
        <a:ext cx="2902148" cy="1741289"/>
      </dsp:txXfrm>
    </dsp:sp>
    <dsp:sp modelId="{BFBDE4EF-15F1-4395-8DC7-261E0F3CA063}">
      <dsp:nvSpPr>
        <dsp:cNvPr id="0" name=""/>
        <dsp:cNvSpPr/>
      </dsp:nvSpPr>
      <dsp:spPr>
        <a:xfrm>
          <a:off x="3193107" y="2177107"/>
          <a:ext cx="2902148" cy="1741289"/>
        </a:xfrm>
        <a:prstGeom prst="rect">
          <a:avLst/>
        </a:prstGeom>
        <a:solidFill>
          <a:schemeClr val="accent1">
            <a:shade val="50000"/>
            <a:hueOff val="8728"/>
            <a:satOff val="12317"/>
            <a:lumOff val="1549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0" kern="1200" cap="none" spc="0" dirty="0">
              <a:ln w="0"/>
              <a:solidFill>
                <a:schemeClr val="tx1"/>
              </a:solidFill>
              <a:effectLst>
                <a:outerShdw blurRad="38100" dist="19050" dir="2700000" algn="tl" rotWithShape="0">
                  <a:schemeClr val="dk1">
                    <a:alpha val="40000"/>
                  </a:schemeClr>
                </a:outerShdw>
              </a:effectLst>
            </a:rPr>
            <a:t>What makes an unsafe and inaccessible learning environment?</a:t>
          </a:r>
        </a:p>
      </dsp:txBody>
      <dsp:txXfrm>
        <a:off x="3193107" y="2177107"/>
        <a:ext cx="2902148" cy="17412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7FC71BE-4755-4F96-A058-89741B8876F8}" type="datetimeFigureOut">
              <a:rPr lang="en-GB" smtClean="0"/>
              <a:t>07/12/2018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0535C0D-5D5A-4EB5-8E0B-53C7C242EC47}" type="slidenum">
              <a:rPr lang="en-GB" smtClean="0"/>
              <a:t>‹#›</a:t>
            </a:fld>
            <a:endParaRPr lang="en-GB"/>
          </a:p>
        </p:txBody>
      </p:sp>
    </p:spTree>
    <p:extLst>
      <p:ext uri="{BB962C8B-B14F-4D97-AF65-F5344CB8AC3E}">
        <p14:creationId xmlns:p14="http://schemas.microsoft.com/office/powerpoint/2010/main" val="4087417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769346D-1AF8-4474-B873-0BC2AC7A9988}" type="datetimeFigureOut">
              <a:rPr lang="en-GB" smtClean="0"/>
              <a:t>07/12/2018</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20C57A5-4207-48CE-8967-F62D1FD3CE83}" type="slidenum">
              <a:rPr lang="en-GB" smtClean="0"/>
              <a:t>‹#›</a:t>
            </a:fld>
            <a:endParaRPr lang="en-GB"/>
          </a:p>
        </p:txBody>
      </p:sp>
    </p:spTree>
    <p:extLst>
      <p:ext uri="{BB962C8B-B14F-4D97-AF65-F5344CB8AC3E}">
        <p14:creationId xmlns:p14="http://schemas.microsoft.com/office/powerpoint/2010/main" val="1695543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These are some headline numbers which show a snapshot of these experiences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GB" dirty="0"/>
          </a:p>
          <a:p>
            <a:r>
              <a:rPr lang="en-GB" dirty="0"/>
              <a:t>The results of our research paint higher education to be an environment where sexual misconduct, sexualised behaviour and gendered experiences of these is pervasive.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incidents of sexual assault and non-consensual sexual contact reported by respondents show the extreme end of staff-student misconduct. But</a:t>
            </a:r>
            <a:r>
              <a:rPr lang="en-GB" sz="1200" kern="1200" baseline="0" dirty="0">
                <a:solidFill>
                  <a:schemeClr val="tx1"/>
                </a:solidFill>
                <a:effectLst/>
                <a:latin typeface="+mn-lt"/>
                <a:ea typeface="+mn-ea"/>
                <a:cs typeface="+mn-cs"/>
              </a:rPr>
              <a:t> t</a:t>
            </a:r>
            <a:r>
              <a:rPr lang="en-GB" sz="1200" kern="1200" dirty="0">
                <a:solidFill>
                  <a:schemeClr val="tx1"/>
                </a:solidFill>
                <a:effectLst/>
                <a:latin typeface="+mn-lt"/>
                <a:ea typeface="+mn-ea"/>
                <a:cs typeface="+mn-cs"/>
              </a:rPr>
              <a:t>his can’t be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disconnected from the continuum of behaviours described above that enable these forms of sexual violence to take place. </a:t>
            </a:r>
          </a:p>
        </p:txBody>
      </p:sp>
      <p:sp>
        <p:nvSpPr>
          <p:cNvPr id="4" name="Slide Number Placeholder 3"/>
          <p:cNvSpPr>
            <a:spLocks noGrp="1"/>
          </p:cNvSpPr>
          <p:nvPr>
            <p:ph type="sldNum" sz="quarter" idx="10"/>
          </p:nvPr>
        </p:nvSpPr>
        <p:spPr/>
        <p:txBody>
          <a:bodyPr/>
          <a:lstStyle/>
          <a:p>
            <a:pPr>
              <a:defRPr/>
            </a:pPr>
            <a:fld id="{56E59F2D-FE7E-42EF-9D1E-F0473917FBD6}" type="slidenum">
              <a:rPr lang="en-GB" smtClean="0"/>
              <a:pPr>
                <a:defRPr/>
              </a:pPr>
              <a:t>21</a:t>
            </a:fld>
            <a:endParaRPr lang="en-GB"/>
          </a:p>
        </p:txBody>
      </p:sp>
    </p:spTree>
    <p:extLst>
      <p:ext uri="{BB962C8B-B14F-4D97-AF65-F5344CB8AC3E}">
        <p14:creationId xmlns:p14="http://schemas.microsoft.com/office/powerpoint/2010/main" val="2534630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fld id="{37A4659B-EF84-43D7-875D-9394BEA9B359}" type="slidenum">
              <a:rPr lang="en-GB" altLang="en-US"/>
              <a:pPr/>
              <a:t>‹#›</a:t>
            </a:fld>
            <a:endParaRPr lang="en-GB" altLang="en-US" sz="1400">
              <a:latin typeface="Arial" panose="020B0604020202020204" pitchFamily="34" charset="0"/>
            </a:endParaRPr>
          </a:p>
        </p:txBody>
      </p:sp>
    </p:spTree>
    <p:extLst>
      <p:ext uri="{BB962C8B-B14F-4D97-AF65-F5344CB8AC3E}">
        <p14:creationId xmlns:p14="http://schemas.microsoft.com/office/powerpoint/2010/main" val="323577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1784" y="548681"/>
            <a:ext cx="7988300" cy="1008111"/>
          </a:xfrm>
        </p:spPr>
        <p:txBody>
          <a:bodyPr anchor="t"/>
          <a:lstStyle/>
          <a:p>
            <a:r>
              <a:rPr lang="en-US"/>
              <a:t>Click to edit Master title style</a:t>
            </a:r>
            <a:endParaRPr lang="en-US" dirty="0"/>
          </a:p>
        </p:txBody>
      </p:sp>
      <p:sp>
        <p:nvSpPr>
          <p:cNvPr id="3" name="Subtitle 2"/>
          <p:cNvSpPr>
            <a:spLocks noGrp="1"/>
          </p:cNvSpPr>
          <p:nvPr>
            <p:ph type="subTitle" idx="1"/>
          </p:nvPr>
        </p:nvSpPr>
        <p:spPr>
          <a:xfrm>
            <a:off x="539552" y="1772816"/>
            <a:ext cx="7992888" cy="648072"/>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10244967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descr="NEW Brand PPT page heade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333375"/>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3"/>
          <p:cNvSpPr>
            <a:spLocks noGrp="1" noChangeArrowheads="1"/>
          </p:cNvSpPr>
          <p:nvPr>
            <p:ph type="body" idx="1"/>
          </p:nvPr>
        </p:nvSpPr>
        <p:spPr bwMode="auto">
          <a:xfrm>
            <a:off x="685800" y="1844675"/>
            <a:ext cx="77724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Lst>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a:solidFill>
            <a:schemeClr val="tx1"/>
          </a:solidFill>
          <a:latin typeface="+mn-lt"/>
          <a:ea typeface="+mn-ea"/>
        </a:defRPr>
      </a:lvl4pPr>
      <a:lvl5pPr marL="2057400" indent="-228600" algn="l" rtl="0" eaLnBrk="1" fontAlgn="base" hangingPunct="1">
        <a:spcBef>
          <a:spcPct val="20000"/>
        </a:spcBef>
        <a:spcAft>
          <a:spcPct val="0"/>
        </a:spcAft>
        <a:buChar char="»"/>
        <a:defRPr>
          <a:solidFill>
            <a:schemeClr val="tx1"/>
          </a:solidFill>
          <a:latin typeface="+mn-lt"/>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nusconnect.org.uk/resources/nus-staff-student-sexual-misconduct-repor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41338" y="549275"/>
            <a:ext cx="7988300" cy="1008063"/>
          </a:xfrm>
        </p:spPr>
        <p:txBody>
          <a:bodyPr/>
          <a:lstStyle/>
          <a:p>
            <a:endParaRPr lang="en-US" altLang="en-US"/>
          </a:p>
        </p:txBody>
      </p:sp>
      <p:sp>
        <p:nvSpPr>
          <p:cNvPr id="3075" name="Subtitle 2"/>
          <p:cNvSpPr>
            <a:spLocks noGrp="1"/>
          </p:cNvSpPr>
          <p:nvPr>
            <p:ph type="subTitle" idx="1"/>
          </p:nvPr>
        </p:nvSpPr>
        <p:spPr>
          <a:xfrm>
            <a:off x="539750" y="1773238"/>
            <a:ext cx="7993063" cy="647700"/>
          </a:xfrm>
        </p:spPr>
        <p:txBody>
          <a:bodyPr/>
          <a:lstStyle/>
          <a:p>
            <a:endParaRPr lang="en-US" altLang="en-US"/>
          </a:p>
        </p:txBody>
      </p:sp>
      <p:grpSp>
        <p:nvGrpSpPr>
          <p:cNvPr id="3" name="Group 2">
            <a:extLst>
              <a:ext uri="{FF2B5EF4-FFF2-40B4-BE49-F238E27FC236}">
                <a16:creationId xmlns:a16="http://schemas.microsoft.com/office/drawing/2014/main" id="{15CC7150-FD41-4A00-A570-3C6489C1D599}"/>
              </a:ext>
            </a:extLst>
          </p:cNvPr>
          <p:cNvGrpSpPr/>
          <p:nvPr/>
        </p:nvGrpSpPr>
        <p:grpSpPr>
          <a:xfrm>
            <a:off x="12700" y="0"/>
            <a:ext cx="9183688" cy="6910388"/>
            <a:chOff x="12700" y="0"/>
            <a:chExt cx="9183688" cy="6910388"/>
          </a:xfrm>
        </p:grpSpPr>
        <p:pic>
          <p:nvPicPr>
            <p:cNvPr id="3076" name="Picture 1" descr="NEW Brand PPT title 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itle Placeholder 1"/>
            <p:cNvSpPr txBox="1">
              <a:spLocks/>
            </p:cNvSpPr>
            <p:nvPr/>
          </p:nvSpPr>
          <p:spPr bwMode="auto">
            <a:xfrm>
              <a:off x="476250" y="4025900"/>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rgbClr val="00AEC7"/>
                  </a:solidFill>
                </a:rPr>
                <a:t>I Heart Consent Workshop</a:t>
              </a:r>
            </a:p>
          </p:txBody>
        </p:sp>
        <p:sp>
          <p:nvSpPr>
            <p:cNvPr id="3078" name="Title Placeholder 1"/>
            <p:cNvSpPr txBox="1">
              <a:spLocks/>
            </p:cNvSpPr>
            <p:nvPr/>
          </p:nvSpPr>
          <p:spPr bwMode="auto">
            <a:xfrm>
              <a:off x="476250" y="4676775"/>
              <a:ext cx="8229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2400" dirty="0">
                  <a:solidFill>
                    <a:srgbClr val="00677F"/>
                  </a:solidFill>
                </a:rPr>
                <a:t>Facilitator Training </a:t>
              </a:r>
            </a:p>
            <a:p>
              <a:pPr>
                <a:spcBef>
                  <a:spcPct val="0"/>
                </a:spcBef>
                <a:buFontTx/>
                <a:buNone/>
              </a:pPr>
              <a:r>
                <a:rPr lang="en-GB" altLang="en-US" sz="2400" dirty="0">
                  <a:solidFill>
                    <a:srgbClr val="00677F"/>
                  </a:solidFill>
                </a:rPr>
                <a:t> </a:t>
              </a:r>
            </a:p>
          </p:txBody>
        </p:sp>
        <p:pic>
          <p:nvPicPr>
            <p:cNvPr id="102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2188" y="361933"/>
              <a:ext cx="2457450" cy="190500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Consent and the law</a:t>
            </a:r>
          </a:p>
        </p:txBody>
      </p:sp>
      <p:sp>
        <p:nvSpPr>
          <p:cNvPr id="2" name="TextBox 1"/>
          <p:cNvSpPr txBox="1"/>
          <p:nvPr/>
        </p:nvSpPr>
        <p:spPr>
          <a:xfrm>
            <a:off x="683953" y="2636912"/>
            <a:ext cx="7703070" cy="1200329"/>
          </a:xfrm>
          <a:prstGeom prst="rect">
            <a:avLst/>
          </a:prstGeom>
          <a:noFill/>
        </p:spPr>
        <p:txBody>
          <a:bodyPr wrap="square" rtlCol="0">
            <a:spAutoFit/>
          </a:bodyPr>
          <a:lstStyle/>
          <a:p>
            <a:r>
              <a:rPr lang="en-GB" dirty="0"/>
              <a:t>A person consents if they agree </a:t>
            </a:r>
            <a:r>
              <a:rPr lang="en-GB" i="1" dirty="0">
                <a:solidFill>
                  <a:schemeClr val="accent1">
                    <a:lumMod val="50000"/>
                  </a:schemeClr>
                </a:solidFill>
              </a:rPr>
              <a:t>"by </a:t>
            </a:r>
            <a:r>
              <a:rPr lang="en-GB" b="1" i="1" dirty="0">
                <a:solidFill>
                  <a:schemeClr val="accent1">
                    <a:lumMod val="50000"/>
                  </a:schemeClr>
                </a:solidFill>
              </a:rPr>
              <a:t>choice</a:t>
            </a:r>
            <a:r>
              <a:rPr lang="en-GB" i="1" dirty="0">
                <a:solidFill>
                  <a:schemeClr val="accent1">
                    <a:lumMod val="50000"/>
                  </a:schemeClr>
                </a:solidFill>
              </a:rPr>
              <a:t>, and has the </a:t>
            </a:r>
            <a:r>
              <a:rPr lang="en-GB" b="1" i="1" dirty="0">
                <a:solidFill>
                  <a:schemeClr val="accent1">
                    <a:lumMod val="50000"/>
                  </a:schemeClr>
                </a:solidFill>
              </a:rPr>
              <a:t>freedom</a:t>
            </a:r>
            <a:r>
              <a:rPr lang="en-GB" i="1" dirty="0">
                <a:solidFill>
                  <a:schemeClr val="accent1">
                    <a:lumMod val="50000"/>
                  </a:schemeClr>
                </a:solidFill>
              </a:rPr>
              <a:t> and </a:t>
            </a:r>
            <a:r>
              <a:rPr lang="en-GB" b="1" i="1" dirty="0">
                <a:solidFill>
                  <a:schemeClr val="accent1">
                    <a:lumMod val="50000"/>
                  </a:schemeClr>
                </a:solidFill>
              </a:rPr>
              <a:t>capacity</a:t>
            </a:r>
            <a:r>
              <a:rPr lang="en-GB" i="1" dirty="0">
                <a:solidFill>
                  <a:schemeClr val="accent1">
                    <a:lumMod val="50000"/>
                  </a:schemeClr>
                </a:solidFill>
              </a:rPr>
              <a:t> to make that choice." </a:t>
            </a:r>
            <a:endParaRPr lang="en-GB" dirty="0">
              <a:solidFill>
                <a:schemeClr val="accent1">
                  <a:lumMod val="50000"/>
                </a:schemeClr>
              </a:solidFill>
            </a:endParaRPr>
          </a:p>
        </p:txBody>
      </p:sp>
    </p:spTree>
    <p:extLst>
      <p:ext uri="{BB962C8B-B14F-4D97-AF65-F5344CB8AC3E}">
        <p14:creationId xmlns:p14="http://schemas.microsoft.com/office/powerpoint/2010/main" val="1123919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67544" y="548680"/>
            <a:ext cx="9143230" cy="1008063"/>
          </a:xfrm>
        </p:spPr>
        <p:txBody>
          <a:bodyPr/>
          <a:lstStyle/>
          <a:p>
            <a:r>
              <a:rPr lang="en-US" altLang="en-US" sz="3000" dirty="0"/>
              <a:t>Consent &amp; the law: Rape &amp; Sexual Assault</a:t>
            </a:r>
          </a:p>
        </p:txBody>
      </p:sp>
      <p:sp>
        <p:nvSpPr>
          <p:cNvPr id="2" name="TextBox 1"/>
          <p:cNvSpPr txBox="1"/>
          <p:nvPr/>
        </p:nvSpPr>
        <p:spPr>
          <a:xfrm>
            <a:off x="323020" y="1844824"/>
            <a:ext cx="8424936" cy="3785652"/>
          </a:xfrm>
          <a:prstGeom prst="rect">
            <a:avLst/>
          </a:prstGeom>
          <a:noFill/>
        </p:spPr>
        <p:txBody>
          <a:bodyPr wrap="square" rtlCol="0">
            <a:spAutoFit/>
          </a:bodyPr>
          <a:lstStyle/>
          <a:p>
            <a:pPr lvl="0"/>
            <a:r>
              <a:rPr lang="en-GB" b="1" dirty="0"/>
              <a:t>Rape: </a:t>
            </a:r>
            <a:r>
              <a:rPr lang="en-GB" dirty="0"/>
              <a:t>the penetration of the vagina, anus or mouth of another person with a penis without consent</a:t>
            </a:r>
          </a:p>
          <a:p>
            <a:pPr lvl="0"/>
            <a:endParaRPr lang="en-GB" dirty="0"/>
          </a:p>
          <a:p>
            <a:pPr lvl="0"/>
            <a:r>
              <a:rPr lang="en-GB" b="1" dirty="0"/>
              <a:t>Assault by penetration: </a:t>
            </a:r>
            <a:r>
              <a:rPr lang="en-GB" dirty="0"/>
              <a:t>the penetration of the vagina or anus of another person with a part of their body or anything else without consent </a:t>
            </a:r>
          </a:p>
          <a:p>
            <a:pPr lvl="0"/>
            <a:endParaRPr lang="en-GB" dirty="0"/>
          </a:p>
          <a:p>
            <a:pPr lvl="0"/>
            <a:r>
              <a:rPr lang="en-GB" b="1" dirty="0"/>
              <a:t>Sexual assault: </a:t>
            </a:r>
            <a:r>
              <a:rPr lang="en-GB" dirty="0"/>
              <a:t>sexually touching another person without their consent </a:t>
            </a:r>
          </a:p>
          <a:p>
            <a:endParaRPr lang="en-GB" dirty="0"/>
          </a:p>
        </p:txBody>
      </p:sp>
    </p:spTree>
    <p:extLst>
      <p:ext uri="{BB962C8B-B14F-4D97-AF65-F5344CB8AC3E}">
        <p14:creationId xmlns:p14="http://schemas.microsoft.com/office/powerpoint/2010/main" val="3739793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Consent 102</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5386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Rape Culture vs Consent Culture</a:t>
            </a:r>
          </a:p>
        </p:txBody>
      </p:sp>
      <p:sp>
        <p:nvSpPr>
          <p:cNvPr id="2" name="TextBox 1"/>
          <p:cNvSpPr txBox="1"/>
          <p:nvPr/>
        </p:nvSpPr>
        <p:spPr>
          <a:xfrm>
            <a:off x="395536" y="1916832"/>
            <a:ext cx="8134102" cy="3416320"/>
          </a:xfrm>
          <a:prstGeom prst="rect">
            <a:avLst/>
          </a:prstGeom>
          <a:noFill/>
        </p:spPr>
        <p:txBody>
          <a:bodyPr wrap="square" rtlCol="0">
            <a:spAutoFit/>
          </a:bodyPr>
          <a:lstStyle/>
          <a:p>
            <a:r>
              <a:rPr lang="en-GB" b="1" dirty="0"/>
              <a:t>Rape culture </a:t>
            </a:r>
            <a:r>
              <a:rPr lang="en-GB" dirty="0"/>
              <a:t>-  is a term used to define a culture where sexual abuse is condoned and normalised through societal attitudes, images and practices.</a:t>
            </a:r>
          </a:p>
          <a:p>
            <a:r>
              <a:rPr lang="en-GB" dirty="0"/>
              <a:t> </a:t>
            </a:r>
          </a:p>
          <a:p>
            <a:r>
              <a:rPr lang="en-GB" b="1" dirty="0"/>
              <a:t>Consent culture </a:t>
            </a:r>
            <a:r>
              <a:rPr lang="en-GB" dirty="0"/>
              <a:t>- is a term used to define a culture where asking for consent, establishing and respecting personal boundaries is normalised through societal attitudes, images and practices.</a:t>
            </a:r>
          </a:p>
          <a:p>
            <a:endParaRPr lang="en-GB" dirty="0"/>
          </a:p>
        </p:txBody>
      </p:sp>
    </p:spTree>
    <p:extLst>
      <p:ext uri="{BB962C8B-B14F-4D97-AF65-F5344CB8AC3E}">
        <p14:creationId xmlns:p14="http://schemas.microsoft.com/office/powerpoint/2010/main" val="2364106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Rape Culture vs Consent Culture</a:t>
            </a:r>
          </a:p>
        </p:txBody>
      </p:sp>
      <p:grpSp>
        <p:nvGrpSpPr>
          <p:cNvPr id="4" name="Group 3"/>
          <p:cNvGrpSpPr/>
          <p:nvPr/>
        </p:nvGrpSpPr>
        <p:grpSpPr>
          <a:xfrm>
            <a:off x="395536" y="2204864"/>
            <a:ext cx="3965727" cy="3892632"/>
            <a:chOff x="265274" y="1771285"/>
            <a:chExt cx="4118526" cy="3892632"/>
          </a:xfrm>
        </p:grpSpPr>
        <p:sp>
          <p:nvSpPr>
            <p:cNvPr id="2" name="Cloud 1"/>
            <p:cNvSpPr/>
            <p:nvPr/>
          </p:nvSpPr>
          <p:spPr bwMode="auto">
            <a:xfrm rot="238081">
              <a:off x="265274" y="1771285"/>
              <a:ext cx="4118526" cy="2742638"/>
            </a:xfrm>
            <a:prstGeom prst="cloud">
              <a:avLst/>
            </a:prstGeom>
            <a:solidFill>
              <a:schemeClr val="accent1">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11266" name="Picture 2" descr="glen%20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420888"/>
              <a:ext cx="2616225" cy="324302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 name="Group 6"/>
          <p:cNvGrpSpPr/>
          <p:nvPr/>
        </p:nvGrpSpPr>
        <p:grpSpPr>
          <a:xfrm>
            <a:off x="4860032" y="2204864"/>
            <a:ext cx="3965727" cy="3892632"/>
            <a:chOff x="265274" y="1771285"/>
            <a:chExt cx="4118526" cy="3892632"/>
          </a:xfrm>
        </p:grpSpPr>
        <p:sp>
          <p:nvSpPr>
            <p:cNvPr id="8" name="Cloud 7"/>
            <p:cNvSpPr/>
            <p:nvPr/>
          </p:nvSpPr>
          <p:spPr bwMode="auto">
            <a:xfrm rot="238081">
              <a:off x="265274" y="1771285"/>
              <a:ext cx="4118526" cy="2742638"/>
            </a:xfrm>
            <a:prstGeom prst="cloud">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9" name="Picture 2" descr="glen%20clipart"/>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1600" y="2420888"/>
              <a:ext cx="2616225" cy="3243029"/>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4"/>
          <p:cNvSpPr/>
          <p:nvPr/>
        </p:nvSpPr>
        <p:spPr bwMode="auto">
          <a:xfrm>
            <a:off x="7164288" y="5949280"/>
            <a:ext cx="1751613" cy="792088"/>
          </a:xfrm>
          <a:prstGeom prst="rect">
            <a:avLst/>
          </a:prstGeom>
          <a:solidFill>
            <a:schemeClr val="bg1"/>
          </a:solidFill>
          <a:ln w="9525"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
        <p:nvSpPr>
          <p:cNvPr id="6" name="TextBox 5"/>
          <p:cNvSpPr txBox="1"/>
          <p:nvPr/>
        </p:nvSpPr>
        <p:spPr>
          <a:xfrm>
            <a:off x="1287259" y="6097496"/>
            <a:ext cx="2095958" cy="461665"/>
          </a:xfrm>
          <a:prstGeom prst="rect">
            <a:avLst/>
          </a:prstGeom>
          <a:noFill/>
        </p:spPr>
        <p:txBody>
          <a:bodyPr wrap="none" rtlCol="0">
            <a:spAutoFit/>
          </a:bodyPr>
          <a:lstStyle/>
          <a:p>
            <a:r>
              <a:rPr lang="en-GB" dirty="0"/>
              <a:t>Root Causes</a:t>
            </a:r>
          </a:p>
        </p:txBody>
      </p:sp>
      <p:sp>
        <p:nvSpPr>
          <p:cNvPr id="12" name="TextBox 11"/>
          <p:cNvSpPr txBox="1"/>
          <p:nvPr/>
        </p:nvSpPr>
        <p:spPr>
          <a:xfrm>
            <a:off x="5794916" y="6097495"/>
            <a:ext cx="2095958" cy="461665"/>
          </a:xfrm>
          <a:prstGeom prst="rect">
            <a:avLst/>
          </a:prstGeom>
          <a:noFill/>
        </p:spPr>
        <p:txBody>
          <a:bodyPr wrap="none" rtlCol="0">
            <a:spAutoFit/>
          </a:bodyPr>
          <a:lstStyle/>
          <a:p>
            <a:r>
              <a:rPr lang="en-GB" dirty="0"/>
              <a:t>Root Causes</a:t>
            </a:r>
          </a:p>
        </p:txBody>
      </p:sp>
      <p:sp>
        <p:nvSpPr>
          <p:cNvPr id="13" name="TextBox 12"/>
          <p:cNvSpPr txBox="1"/>
          <p:nvPr/>
        </p:nvSpPr>
        <p:spPr>
          <a:xfrm>
            <a:off x="1767494" y="1717635"/>
            <a:ext cx="1221809" cy="461665"/>
          </a:xfrm>
          <a:prstGeom prst="rect">
            <a:avLst/>
          </a:prstGeom>
          <a:noFill/>
        </p:spPr>
        <p:txBody>
          <a:bodyPr wrap="none" rtlCol="0">
            <a:spAutoFit/>
          </a:bodyPr>
          <a:lstStyle/>
          <a:p>
            <a:r>
              <a:rPr lang="en-GB" dirty="0"/>
              <a:t>Effects</a:t>
            </a:r>
          </a:p>
        </p:txBody>
      </p:sp>
      <p:sp>
        <p:nvSpPr>
          <p:cNvPr id="14" name="TextBox 13"/>
          <p:cNvSpPr txBox="1"/>
          <p:nvPr/>
        </p:nvSpPr>
        <p:spPr>
          <a:xfrm>
            <a:off x="6231990" y="1728044"/>
            <a:ext cx="1221809" cy="461665"/>
          </a:xfrm>
          <a:prstGeom prst="rect">
            <a:avLst/>
          </a:prstGeom>
          <a:noFill/>
        </p:spPr>
        <p:txBody>
          <a:bodyPr wrap="none" rtlCol="0">
            <a:spAutoFit/>
          </a:bodyPr>
          <a:lstStyle/>
          <a:p>
            <a:r>
              <a:rPr lang="en-GB" dirty="0"/>
              <a:t>Effects</a:t>
            </a:r>
          </a:p>
        </p:txBody>
      </p:sp>
      <p:sp>
        <p:nvSpPr>
          <p:cNvPr id="11" name="TextBox 10"/>
          <p:cNvSpPr txBox="1"/>
          <p:nvPr/>
        </p:nvSpPr>
        <p:spPr>
          <a:xfrm>
            <a:off x="-2268760" y="2348880"/>
            <a:ext cx="576064" cy="461665"/>
          </a:xfrm>
          <a:prstGeom prst="rect">
            <a:avLst/>
          </a:prstGeom>
          <a:noFill/>
        </p:spPr>
        <p:txBody>
          <a:bodyPr wrap="square" rtlCol="0">
            <a:spAutoFit/>
          </a:bodyPr>
          <a:lstStyle/>
          <a:p>
            <a:endParaRPr lang="en-GB" dirty="0"/>
          </a:p>
        </p:txBody>
      </p:sp>
      <p:sp>
        <p:nvSpPr>
          <p:cNvPr id="15" name="Rectangle 14"/>
          <p:cNvSpPr/>
          <p:nvPr/>
        </p:nvSpPr>
        <p:spPr bwMode="auto">
          <a:xfrm>
            <a:off x="1228181" y="3427423"/>
            <a:ext cx="2214114" cy="50403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rgbClr val="000000"/>
                </a:solidFill>
                <a:effectLst/>
                <a:latin typeface="Verdana" charset="0"/>
                <a:ea typeface="ＭＳ Ｐゴシック" charset="0"/>
                <a:cs typeface="ＭＳ Ｐゴシック" charset="0"/>
              </a:rPr>
              <a:t>Rape Culture </a:t>
            </a:r>
          </a:p>
        </p:txBody>
      </p:sp>
      <p:sp>
        <p:nvSpPr>
          <p:cNvPr id="18" name="Rectangle 17"/>
          <p:cNvSpPr/>
          <p:nvPr/>
        </p:nvSpPr>
        <p:spPr bwMode="auto">
          <a:xfrm>
            <a:off x="5438128" y="3427423"/>
            <a:ext cx="2809532" cy="50403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solidFill>
                  <a:srgbClr val="000000"/>
                </a:solidFill>
                <a:latin typeface="Verdana" charset="0"/>
                <a:ea typeface="ＭＳ Ｐゴシック" charset="0"/>
                <a:cs typeface="ＭＳ Ｐゴシック" charset="0"/>
              </a:rPr>
              <a:t>Consent </a:t>
            </a:r>
            <a:r>
              <a:rPr kumimoji="0" lang="en-GB" sz="2400" b="0" i="0" u="none" strike="noStrike" cap="none" normalizeH="0" baseline="0" dirty="0">
                <a:ln>
                  <a:noFill/>
                </a:ln>
                <a:solidFill>
                  <a:srgbClr val="000000"/>
                </a:solidFill>
                <a:effectLst/>
                <a:latin typeface="Verdana" charset="0"/>
                <a:ea typeface="ＭＳ Ｐゴシック" charset="0"/>
                <a:cs typeface="ＭＳ Ｐゴシック" charset="0"/>
              </a:rPr>
              <a:t> Culture </a:t>
            </a:r>
          </a:p>
        </p:txBody>
      </p:sp>
    </p:spTree>
    <p:extLst>
      <p:ext uri="{BB962C8B-B14F-4D97-AF65-F5344CB8AC3E}">
        <p14:creationId xmlns:p14="http://schemas.microsoft.com/office/powerpoint/2010/main" val="671035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Respecting Sexuality </a:t>
            </a:r>
          </a:p>
        </p:txBody>
      </p:sp>
      <p:pic>
        <p:nvPicPr>
          <p:cNvPr id="5" name="Picture 2" descr="http://s3-eu-west-1.amazonaws.com/nusdigital/image/images/20295/original/I%20heart%20consent%20stacked%20logo%20thumb.jpg"/>
          <p:cNvPicPr>
            <a:picLocks noChangeAspect="1" noChangeArrowheads="1"/>
          </p:cNvPicPr>
          <p:nvPr/>
        </p:nvPicPr>
        <p:blipFill rotWithShape="1">
          <a:blip r:embed="rId2">
            <a:extLst>
              <a:ext uri="{28A0092B-C50C-407E-A947-70E740481C1C}">
                <a14:useLocalDpi xmlns:a14="http://schemas.microsoft.com/office/drawing/2010/main" val="0"/>
              </a:ext>
            </a:extLst>
          </a:blip>
          <a:srcRect l="34848" b="23773"/>
          <a:stretch/>
        </p:blipFill>
        <p:spPr bwMode="auto">
          <a:xfrm>
            <a:off x="4519257" y="5534297"/>
            <a:ext cx="1265105" cy="114742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3-eu-west-1.amazonaws.com/nusdigital/image/images/20295/original/I%20heart%20consent%20stacked%20logo%20thumb.jpg"/>
          <p:cNvPicPr>
            <a:picLocks noChangeAspect="1" noChangeArrowheads="1"/>
          </p:cNvPicPr>
          <p:nvPr/>
        </p:nvPicPr>
        <p:blipFill rotWithShape="1">
          <a:blip r:embed="rId2">
            <a:extLst>
              <a:ext uri="{28A0092B-C50C-407E-A947-70E740481C1C}">
                <a14:useLocalDpi xmlns:a14="http://schemas.microsoft.com/office/drawing/2010/main" val="0"/>
              </a:ext>
            </a:extLst>
          </a:blip>
          <a:srcRect l="34848" b="23773"/>
          <a:stretch/>
        </p:blipFill>
        <p:spPr bwMode="auto">
          <a:xfrm>
            <a:off x="6156176" y="5946926"/>
            <a:ext cx="788744" cy="71537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93724" y="1593537"/>
            <a:ext cx="8850276" cy="4708981"/>
          </a:xfrm>
          <a:prstGeom prst="rect">
            <a:avLst/>
          </a:prstGeom>
          <a:noFill/>
        </p:spPr>
        <p:txBody>
          <a:bodyPr wrap="square" rtlCol="0">
            <a:spAutoFit/>
          </a:bodyPr>
          <a:lstStyle/>
          <a:p>
            <a:r>
              <a:rPr lang="en-GB" sz="2000" dirty="0"/>
              <a:t>Sexual orientation is to do with </a:t>
            </a:r>
            <a:r>
              <a:rPr lang="en-GB" sz="2000" b="1" dirty="0"/>
              <a:t>who you</a:t>
            </a:r>
            <a:r>
              <a:rPr lang="en-GB" sz="2000" dirty="0"/>
              <a:t> like and sexuality is about what kind of sex you like. Understanding consent is also about not making assumptions about people's choices and respecting everyone's boundaries. This also includes avoiding making assumptions about people's sexual orientation and making assumptions about people's sexuality because of their sexual orientation. </a:t>
            </a:r>
          </a:p>
          <a:p>
            <a:r>
              <a:rPr lang="en-GB" sz="2000" dirty="0"/>
              <a:t> </a:t>
            </a:r>
          </a:p>
          <a:p>
            <a:r>
              <a:rPr lang="en-GB" sz="2000" dirty="0"/>
              <a:t>We live in a heteronormative world, this means that people often assume that everyone is heterosexual which means that people who are not are sometimes put in situations where they are discriminated against and where their boundaries are not respected.</a:t>
            </a:r>
          </a:p>
          <a:p>
            <a:r>
              <a:rPr lang="en-GB" sz="2000" dirty="0"/>
              <a:t> </a:t>
            </a:r>
          </a:p>
          <a:p>
            <a:endParaRPr lang="en-GB" sz="2000" dirty="0"/>
          </a:p>
        </p:txBody>
      </p:sp>
    </p:spTree>
    <p:extLst>
      <p:ext uri="{BB962C8B-B14F-4D97-AF65-F5344CB8AC3E}">
        <p14:creationId xmlns:p14="http://schemas.microsoft.com/office/powerpoint/2010/main" val="451877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Student Staff Misconduct</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0752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67192-A9BD-4996-A27F-021EC0BC0E44}"/>
              </a:ext>
            </a:extLst>
          </p:cNvPr>
          <p:cNvSpPr>
            <a:spLocks noGrp="1"/>
          </p:cNvSpPr>
          <p:nvPr>
            <p:ph type="ctrTitle"/>
          </p:nvPr>
        </p:nvSpPr>
        <p:spPr/>
        <p:txBody>
          <a:bodyPr/>
          <a:lstStyle/>
          <a:p>
            <a:r>
              <a:rPr lang="en-GB" dirty="0"/>
              <a:t>Student Staff Misconduct	</a:t>
            </a:r>
          </a:p>
        </p:txBody>
      </p:sp>
      <p:sp>
        <p:nvSpPr>
          <p:cNvPr id="3" name="Subtitle 2">
            <a:extLst>
              <a:ext uri="{FF2B5EF4-FFF2-40B4-BE49-F238E27FC236}">
                <a16:creationId xmlns:a16="http://schemas.microsoft.com/office/drawing/2014/main" id="{8E60F57F-964D-4B48-B205-1B765A4DC5D9}"/>
              </a:ext>
            </a:extLst>
          </p:cNvPr>
          <p:cNvSpPr>
            <a:spLocks noGrp="1"/>
          </p:cNvSpPr>
          <p:nvPr>
            <p:ph type="subTitle" idx="1"/>
          </p:nvPr>
        </p:nvSpPr>
        <p:spPr>
          <a:xfrm>
            <a:off x="537196" y="1844824"/>
            <a:ext cx="7992888" cy="648072"/>
          </a:xfrm>
        </p:spPr>
        <p:txBody>
          <a:bodyPr/>
          <a:lstStyle/>
          <a:p>
            <a:r>
              <a:rPr lang="en-US" dirty="0"/>
              <a:t>In 2018 NUS Women’s Campaign launched its </a:t>
            </a:r>
            <a:r>
              <a:rPr lang="en-US" u="sng" dirty="0">
                <a:hlinkClick r:id="rId2"/>
              </a:rPr>
              <a:t>Power in the Academy: staff sexual misconduct in UK higher education</a:t>
            </a:r>
            <a:r>
              <a:rPr lang="en-US" dirty="0"/>
              <a:t> report, from research into students who experience sexual misconduct from staff members at their institution. </a:t>
            </a:r>
          </a:p>
          <a:p>
            <a:r>
              <a:rPr lang="en-US" dirty="0"/>
              <a:t>We will discuss what misconduct is, the current statistics, and what that means within the issue of consent for students.</a:t>
            </a:r>
          </a:p>
        </p:txBody>
      </p:sp>
    </p:spTree>
    <p:extLst>
      <p:ext uri="{BB962C8B-B14F-4D97-AF65-F5344CB8AC3E}">
        <p14:creationId xmlns:p14="http://schemas.microsoft.com/office/powerpoint/2010/main" val="1705490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DE7C-8794-4758-AA78-3B19099D2FC6}"/>
              </a:ext>
            </a:extLst>
          </p:cNvPr>
          <p:cNvSpPr>
            <a:spLocks noGrp="1"/>
          </p:cNvSpPr>
          <p:nvPr>
            <p:ph type="ctrTitle"/>
          </p:nvPr>
        </p:nvSpPr>
        <p:spPr/>
        <p:txBody>
          <a:bodyPr/>
          <a:lstStyle/>
          <a:p>
            <a:r>
              <a:rPr lang="en-GB" dirty="0"/>
              <a:t>Student Staff Misconduct </a:t>
            </a:r>
          </a:p>
        </p:txBody>
      </p:sp>
      <p:sp>
        <p:nvSpPr>
          <p:cNvPr id="3" name="Subtitle 2">
            <a:extLst>
              <a:ext uri="{FF2B5EF4-FFF2-40B4-BE49-F238E27FC236}">
                <a16:creationId xmlns:a16="http://schemas.microsoft.com/office/drawing/2014/main" id="{CC5A2D27-ADCC-43DD-9363-608CFC614A94}"/>
              </a:ext>
            </a:extLst>
          </p:cNvPr>
          <p:cNvSpPr>
            <a:spLocks noGrp="1"/>
          </p:cNvSpPr>
          <p:nvPr>
            <p:ph type="subTitle" idx="1"/>
          </p:nvPr>
        </p:nvSpPr>
        <p:spPr/>
        <p:txBody>
          <a:bodyPr/>
          <a:lstStyle/>
          <a:p>
            <a:r>
              <a:rPr lang="en-US" dirty="0"/>
              <a:t>Why do we use the term misconduct?</a:t>
            </a:r>
            <a:endParaRPr lang="en-GB" dirty="0"/>
          </a:p>
        </p:txBody>
      </p:sp>
    </p:spTree>
    <p:extLst>
      <p:ext uri="{BB962C8B-B14F-4D97-AF65-F5344CB8AC3E}">
        <p14:creationId xmlns:p14="http://schemas.microsoft.com/office/powerpoint/2010/main" val="3272400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B0A9-7EE7-4E07-A656-47A4FA5FACFF}"/>
              </a:ext>
            </a:extLst>
          </p:cNvPr>
          <p:cNvSpPr>
            <a:spLocks noGrp="1"/>
          </p:cNvSpPr>
          <p:nvPr>
            <p:ph type="ctrTitle"/>
          </p:nvPr>
        </p:nvSpPr>
        <p:spPr/>
        <p:txBody>
          <a:bodyPr/>
          <a:lstStyle/>
          <a:p>
            <a:r>
              <a:rPr lang="en-GB" dirty="0"/>
              <a:t>Student Staff Misconduct</a:t>
            </a:r>
          </a:p>
        </p:txBody>
      </p:sp>
      <p:sp>
        <p:nvSpPr>
          <p:cNvPr id="3" name="Subtitle 2">
            <a:extLst>
              <a:ext uri="{FF2B5EF4-FFF2-40B4-BE49-F238E27FC236}">
                <a16:creationId xmlns:a16="http://schemas.microsoft.com/office/drawing/2014/main" id="{CDF1D0E0-1AEF-4C6F-937B-0A992A5D1CE5}"/>
              </a:ext>
            </a:extLst>
          </p:cNvPr>
          <p:cNvSpPr>
            <a:spLocks noGrp="1"/>
          </p:cNvSpPr>
          <p:nvPr>
            <p:ph type="subTitle" idx="1"/>
          </p:nvPr>
        </p:nvSpPr>
        <p:spPr>
          <a:xfrm>
            <a:off x="541784" y="1557958"/>
            <a:ext cx="7992888" cy="5085185"/>
          </a:xfrm>
        </p:spPr>
        <p:txBody>
          <a:bodyPr/>
          <a:lstStyle/>
          <a:p>
            <a:pPr marL="342900" lvl="0" indent="-342900">
              <a:buFont typeface="Arial" panose="020B0604020202020204" pitchFamily="34" charset="0"/>
              <a:buChar char="•"/>
            </a:pPr>
            <a:r>
              <a:rPr lang="en-US" dirty="0"/>
              <a:t>A continuum of sexualised, predatory behaviours from staff to students, behaviours that are broader than harassment </a:t>
            </a:r>
          </a:p>
          <a:p>
            <a:pPr marL="342900" lvl="0" indent="-342900">
              <a:buFont typeface="Arial" panose="020B0604020202020204" pitchFamily="34" charset="0"/>
              <a:buChar char="•"/>
            </a:pPr>
            <a:r>
              <a:rPr lang="en-US" dirty="0"/>
              <a:t>Power imbalance between staff and student, which complicates notions of consent</a:t>
            </a:r>
            <a:endParaRPr lang="en-GB" dirty="0"/>
          </a:p>
          <a:p>
            <a:pPr marL="342900" lvl="0" indent="-342900">
              <a:buFont typeface="Arial" panose="020B0604020202020204" pitchFamily="34" charset="0"/>
              <a:buChar char="•"/>
            </a:pPr>
            <a:r>
              <a:rPr lang="en-US" dirty="0"/>
              <a:t>Ranging from everyday forms of sexual misconduct to sexual assault and rape.</a:t>
            </a:r>
            <a:endParaRPr lang="en-GB" dirty="0"/>
          </a:p>
          <a:p>
            <a:pPr marL="342900" lvl="0" indent="-342900">
              <a:buFont typeface="Arial" panose="020B0604020202020204" pitchFamily="34" charset="0"/>
              <a:buChar char="•"/>
            </a:pPr>
            <a:r>
              <a:rPr lang="en-US" dirty="0"/>
              <a:t>These behaviours should not be seen in isolation, but play into wider rape culture</a:t>
            </a:r>
          </a:p>
          <a:p>
            <a:pPr marL="342900" lvl="0" indent="-342900">
              <a:buFont typeface="Arial" panose="020B0604020202020204" pitchFamily="34" charset="0"/>
              <a:buChar char="•"/>
            </a:pPr>
            <a:r>
              <a:rPr lang="en-US" dirty="0"/>
              <a:t>Low-key or everyday forms of sexual misconduct normalise a sexualised </a:t>
            </a:r>
            <a:br>
              <a:rPr lang="en-US" dirty="0"/>
            </a:br>
            <a:r>
              <a:rPr lang="en-US" dirty="0"/>
              <a:t>environment which makes more serious </a:t>
            </a:r>
            <a:br>
              <a:rPr lang="en-US" dirty="0"/>
            </a:br>
            <a:r>
              <a:rPr lang="en-US" dirty="0"/>
              <a:t>abuses more likely to occur</a:t>
            </a:r>
            <a:endParaRPr lang="en-GB" dirty="0"/>
          </a:p>
          <a:p>
            <a:endParaRPr lang="en-GB" dirty="0"/>
          </a:p>
        </p:txBody>
      </p:sp>
    </p:spTree>
    <p:extLst>
      <p:ext uri="{BB962C8B-B14F-4D97-AF65-F5344CB8AC3E}">
        <p14:creationId xmlns:p14="http://schemas.microsoft.com/office/powerpoint/2010/main" val="3981617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Introduction</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B9219-542E-4905-9B71-18E8F6D3FE3E}"/>
              </a:ext>
            </a:extLst>
          </p:cNvPr>
          <p:cNvSpPr>
            <a:spLocks noGrp="1"/>
          </p:cNvSpPr>
          <p:nvPr>
            <p:ph type="ctrTitle"/>
          </p:nvPr>
        </p:nvSpPr>
        <p:spPr/>
        <p:txBody>
          <a:bodyPr/>
          <a:lstStyle/>
          <a:p>
            <a:r>
              <a:rPr lang="en-GB" dirty="0"/>
              <a:t>Student Staff Misconduct</a:t>
            </a:r>
          </a:p>
        </p:txBody>
      </p:sp>
      <p:sp>
        <p:nvSpPr>
          <p:cNvPr id="3" name="Subtitle 2">
            <a:extLst>
              <a:ext uri="{FF2B5EF4-FFF2-40B4-BE49-F238E27FC236}">
                <a16:creationId xmlns:a16="http://schemas.microsoft.com/office/drawing/2014/main" id="{977203E3-FEFA-47CE-AEC9-662AA438709F}"/>
              </a:ext>
            </a:extLst>
          </p:cNvPr>
          <p:cNvSpPr>
            <a:spLocks noGrp="1"/>
          </p:cNvSpPr>
          <p:nvPr>
            <p:ph type="subTitle" idx="1"/>
          </p:nvPr>
        </p:nvSpPr>
        <p:spPr/>
        <p:txBody>
          <a:bodyPr/>
          <a:lstStyle/>
          <a:p>
            <a:pPr marL="342900" lvl="0" indent="-342900">
              <a:buFont typeface="Arial" panose="020B0604020202020204" pitchFamily="34" charset="0"/>
              <a:buChar char="•"/>
            </a:pPr>
            <a:r>
              <a:rPr lang="en-US" dirty="0"/>
              <a:t>How does the power imbalance complicate the notion of consent?</a:t>
            </a:r>
            <a:endParaRPr lang="en-GB" dirty="0"/>
          </a:p>
          <a:p>
            <a:pPr marL="342900" lvl="0" indent="-342900">
              <a:buFont typeface="Arial" panose="020B0604020202020204" pitchFamily="34" charset="0"/>
              <a:buChar char="•"/>
            </a:pPr>
            <a:r>
              <a:rPr lang="en-US" dirty="0"/>
              <a:t>Have you considered this as an issue for consent training?</a:t>
            </a:r>
          </a:p>
          <a:p>
            <a:pPr marL="342900" lvl="0" indent="-342900">
              <a:buFont typeface="Arial" panose="020B0604020202020204" pitchFamily="34" charset="0"/>
              <a:buChar char="•"/>
            </a:pPr>
            <a:r>
              <a:rPr lang="en-US" dirty="0"/>
              <a:t>Is this an issue you are familiar with?</a:t>
            </a:r>
            <a:endParaRPr lang="en-GB" dirty="0"/>
          </a:p>
          <a:p>
            <a:pPr marL="342900" lvl="0" indent="-342900">
              <a:buFont typeface="Arial" panose="020B0604020202020204" pitchFamily="34" charset="0"/>
              <a:buChar char="•"/>
            </a:pPr>
            <a:r>
              <a:rPr lang="en-US" dirty="0"/>
              <a:t>Why do you think this issue is perhaps less visible than student-student sexual harassment?</a:t>
            </a:r>
          </a:p>
          <a:p>
            <a:pPr marL="342900" indent="-342900">
              <a:buFont typeface="Arial" panose="020B0604020202020204" pitchFamily="34" charset="0"/>
              <a:buChar char="•"/>
            </a:pPr>
            <a:r>
              <a:rPr lang="en-US" dirty="0"/>
              <a:t>How do we navigate appropriate behaviours and unclear boundaries to everyone is safe?</a:t>
            </a:r>
            <a:endParaRPr lang="en-GB" dirty="0"/>
          </a:p>
          <a:p>
            <a:pPr marL="342900" lvl="0" indent="-342900">
              <a:buFont typeface="Arial" panose="020B0604020202020204" pitchFamily="34" charset="0"/>
              <a:buChar char="•"/>
            </a:pPr>
            <a:endParaRPr lang="en-GB" dirty="0"/>
          </a:p>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3039159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Student Staff Misconduct: the facts</a:t>
            </a:r>
          </a:p>
        </p:txBody>
      </p:sp>
      <p:sp>
        <p:nvSpPr>
          <p:cNvPr id="3" name="Subtitle 2"/>
          <p:cNvSpPr>
            <a:spLocks noGrp="1"/>
          </p:cNvSpPr>
          <p:nvPr>
            <p:ph type="subTitle" idx="1"/>
          </p:nvPr>
        </p:nvSpPr>
        <p:spPr/>
        <p:txBody>
          <a:bodyPr/>
          <a:lstStyle/>
          <a:p>
            <a:pPr marL="228600" indent="-228600" fontAlgn="auto">
              <a:lnSpc>
                <a:spcPct val="90000"/>
              </a:lnSpc>
              <a:spcBef>
                <a:spcPts val="1000"/>
              </a:spcBef>
              <a:spcAft>
                <a:spcPts val="0"/>
              </a:spcAft>
              <a:buFont typeface="Arial" panose="020B0604020202020204" pitchFamily="34" charset="0"/>
              <a:buChar char="•"/>
            </a:pPr>
            <a:r>
              <a:rPr lang="en-US" dirty="0"/>
              <a:t>We surveyed 1839 respondents and held focus groups with 15 students</a:t>
            </a:r>
            <a:endParaRPr lang="en-GB" sz="2800" kern="1200" dirty="0">
              <a:solidFill>
                <a:prstClr val="black"/>
              </a:solidFill>
              <a:latin typeface="Calibri" panose="020F0502020204030204"/>
            </a:endParaRP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41% of all respondents had experienced some form of sexualised behaviour from staff</a:t>
            </a: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1 in 8 of current students reported being touched by a staff member in a way that made them uncomfortable</a:t>
            </a: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35 (2.3%) current students reported non-consensual sexual contact by a staff member (sexual assault), while 9 reported a case of sexual assault or rape.</a:t>
            </a:r>
          </a:p>
          <a:p>
            <a:endParaRPr lang="en-GB" dirty="0"/>
          </a:p>
        </p:txBody>
      </p:sp>
    </p:spTree>
    <p:extLst>
      <p:ext uri="{BB962C8B-B14F-4D97-AF65-F5344CB8AC3E}">
        <p14:creationId xmlns:p14="http://schemas.microsoft.com/office/powerpoint/2010/main" val="1002175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C216E-5D0D-424E-A616-A805A0738743}"/>
              </a:ext>
            </a:extLst>
          </p:cNvPr>
          <p:cNvSpPr>
            <a:spLocks noGrp="1"/>
          </p:cNvSpPr>
          <p:nvPr>
            <p:ph type="ctrTitle"/>
          </p:nvPr>
        </p:nvSpPr>
        <p:spPr/>
        <p:txBody>
          <a:bodyPr/>
          <a:lstStyle/>
          <a:p>
            <a:r>
              <a:rPr lang="en-GB" dirty="0"/>
              <a:t>Demographic Inequalities </a:t>
            </a:r>
          </a:p>
        </p:txBody>
      </p:sp>
      <p:sp>
        <p:nvSpPr>
          <p:cNvPr id="3" name="Subtitle 2">
            <a:extLst>
              <a:ext uri="{FF2B5EF4-FFF2-40B4-BE49-F238E27FC236}">
                <a16:creationId xmlns:a16="http://schemas.microsoft.com/office/drawing/2014/main" id="{03227609-A678-4DB3-9298-93610DD4C837}"/>
              </a:ext>
            </a:extLst>
          </p:cNvPr>
          <p:cNvSpPr>
            <a:spLocks noGrp="1"/>
          </p:cNvSpPr>
          <p:nvPr>
            <p:ph type="subTitle" idx="1"/>
          </p:nvPr>
        </p:nvSpPr>
        <p:spPr/>
        <p:txBody>
          <a:bodyPr/>
          <a:lstStyle/>
          <a:p>
            <a:pPr marL="342900" lvl="0" indent="-342900">
              <a:buFont typeface="Arial" panose="020B0604020202020204" pitchFamily="34" charset="0"/>
              <a:buChar char="•"/>
            </a:pPr>
            <a:r>
              <a:rPr lang="en-GB" dirty="0"/>
              <a:t>15.6% of women reported being touched by a staff member in a way that made them uncomfortable, compared to 7% of men.</a:t>
            </a:r>
          </a:p>
          <a:p>
            <a:pPr marL="342900" lvl="0" indent="-342900">
              <a:buFont typeface="Arial" panose="020B0604020202020204" pitchFamily="34" charset="0"/>
              <a:buChar char="•"/>
            </a:pPr>
            <a:r>
              <a:rPr lang="en-GB" dirty="0"/>
              <a:t>22.9% of gay, queer and bisexual women had experienced being touched in a way that made them uncomfortable.</a:t>
            </a:r>
          </a:p>
          <a:p>
            <a:pPr marL="342900" lvl="0" indent="-342900">
              <a:buFont typeface="Arial" panose="020B0604020202020204" pitchFamily="34" charset="0"/>
              <a:buChar char="•"/>
            </a:pPr>
            <a:r>
              <a:rPr lang="en-GB" dirty="0"/>
              <a:t>Around 20% of postgraduate women experienced this </a:t>
            </a:r>
          </a:p>
          <a:p>
            <a:pPr marL="342900" lvl="0" indent="-342900">
              <a:buFont typeface="Arial" panose="020B0604020202020204" pitchFamily="34" charset="0"/>
              <a:buChar char="•"/>
            </a:pPr>
            <a:r>
              <a:rPr lang="en-GB" dirty="0"/>
              <a:t>Almost 8% of gay, queer and bisexual women and 7% of postgrad women had a staff member ask for sex</a:t>
            </a:r>
          </a:p>
          <a:p>
            <a:endParaRPr lang="en-GB" dirty="0"/>
          </a:p>
        </p:txBody>
      </p:sp>
    </p:spTree>
    <p:extLst>
      <p:ext uri="{BB962C8B-B14F-4D97-AF65-F5344CB8AC3E}">
        <p14:creationId xmlns:p14="http://schemas.microsoft.com/office/powerpoint/2010/main" val="2555711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35D2C-7E82-4692-BB13-28DDE818B544}"/>
              </a:ext>
            </a:extLst>
          </p:cNvPr>
          <p:cNvSpPr>
            <a:spLocks noGrp="1"/>
          </p:cNvSpPr>
          <p:nvPr>
            <p:ph type="ctrTitle"/>
          </p:nvPr>
        </p:nvSpPr>
        <p:spPr/>
        <p:txBody>
          <a:bodyPr/>
          <a:lstStyle/>
          <a:p>
            <a:r>
              <a:rPr lang="en-GB" dirty="0"/>
              <a:t>Recommendations</a:t>
            </a:r>
          </a:p>
        </p:txBody>
      </p:sp>
      <p:sp>
        <p:nvSpPr>
          <p:cNvPr id="3" name="Subtitle 2">
            <a:extLst>
              <a:ext uri="{FF2B5EF4-FFF2-40B4-BE49-F238E27FC236}">
                <a16:creationId xmlns:a16="http://schemas.microsoft.com/office/drawing/2014/main" id="{7BA04C8F-E887-4DEA-94A9-FDB224AE7961}"/>
              </a:ext>
            </a:extLst>
          </p:cNvPr>
          <p:cNvSpPr>
            <a:spLocks noGrp="1"/>
          </p:cNvSpPr>
          <p:nvPr>
            <p:ph type="subTitle" idx="1"/>
          </p:nvPr>
        </p:nvSpPr>
        <p:spPr>
          <a:xfrm>
            <a:off x="539490" y="1556792"/>
            <a:ext cx="7992888" cy="648072"/>
          </a:xfrm>
        </p:spPr>
        <p:txBody>
          <a:bodyPr/>
          <a:lstStyle/>
          <a:p>
            <a:r>
              <a:rPr lang="en-US" dirty="0"/>
              <a:t>One of the recommendations from our report called for workshops on gender, power and consent to raise awareness on the damaging and gendered effects of misconduct, because we believe eliminating sexual misconduct needs a shift in behaviour and culture as well as policy.  </a:t>
            </a:r>
            <a:endParaRPr lang="en-GB" dirty="0"/>
          </a:p>
          <a:p>
            <a:r>
              <a:rPr lang="en-US" dirty="0"/>
              <a:t>Other recommendations called for urgent review of reporting procedures, clear policies including updating sexual harassment policies to include misconduct in the definition, and better support systems.</a:t>
            </a:r>
            <a:endParaRPr lang="en-GB" dirty="0"/>
          </a:p>
          <a:p>
            <a:r>
              <a:rPr lang="en-US" dirty="0"/>
              <a:t> </a:t>
            </a:r>
            <a:endParaRPr lang="en-GB" dirty="0"/>
          </a:p>
        </p:txBody>
      </p:sp>
    </p:spTree>
    <p:extLst>
      <p:ext uri="{BB962C8B-B14F-4D97-AF65-F5344CB8AC3E}">
        <p14:creationId xmlns:p14="http://schemas.microsoft.com/office/powerpoint/2010/main" val="3592532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EDACB-AA7F-4157-9AB6-E1AF859AF53A}"/>
              </a:ext>
            </a:extLst>
          </p:cNvPr>
          <p:cNvSpPr>
            <a:spLocks noGrp="1"/>
          </p:cNvSpPr>
          <p:nvPr>
            <p:ph type="ctrTitle"/>
          </p:nvPr>
        </p:nvSpPr>
        <p:spPr/>
        <p:txBody>
          <a:bodyPr/>
          <a:lstStyle/>
          <a:p>
            <a:r>
              <a:rPr lang="en-GB" dirty="0"/>
              <a:t>Questions to think about</a:t>
            </a:r>
          </a:p>
        </p:txBody>
      </p:sp>
      <p:sp>
        <p:nvSpPr>
          <p:cNvPr id="3" name="Subtitle 2">
            <a:extLst>
              <a:ext uri="{FF2B5EF4-FFF2-40B4-BE49-F238E27FC236}">
                <a16:creationId xmlns:a16="http://schemas.microsoft.com/office/drawing/2014/main" id="{EDD6C342-469E-4198-87BD-9A7E0AB855EB}"/>
              </a:ext>
            </a:extLst>
          </p:cNvPr>
          <p:cNvSpPr>
            <a:spLocks noGrp="1"/>
          </p:cNvSpPr>
          <p:nvPr>
            <p:ph type="subTitle" idx="1"/>
          </p:nvPr>
        </p:nvSpPr>
        <p:spPr/>
        <p:txBody>
          <a:bodyPr/>
          <a:lstStyle/>
          <a:p>
            <a:pPr marL="342900" lvl="0" indent="-342900">
              <a:buFont typeface="Arial" panose="020B0604020202020204" pitchFamily="34" charset="0"/>
              <a:buChar char="•"/>
            </a:pPr>
            <a:r>
              <a:rPr lang="en-US" dirty="0"/>
              <a:t>How can you integrate issue of student-staff misconduct in your consent awareness, training and activism?</a:t>
            </a:r>
            <a:endParaRPr lang="en-GB" dirty="0"/>
          </a:p>
          <a:p>
            <a:pPr marL="342900" lvl="0" indent="-342900">
              <a:buFont typeface="Arial" panose="020B0604020202020204" pitchFamily="34" charset="0"/>
              <a:buChar char="•"/>
            </a:pPr>
            <a:r>
              <a:rPr lang="en-US" dirty="0"/>
              <a:t>How can we ensure there is nuance and a cohesive picture of consent and misconduct?</a:t>
            </a:r>
            <a:endParaRPr lang="en-GB" dirty="0"/>
          </a:p>
          <a:p>
            <a:endParaRPr lang="en-GB" dirty="0"/>
          </a:p>
        </p:txBody>
      </p:sp>
    </p:spTree>
    <p:extLst>
      <p:ext uri="{BB962C8B-B14F-4D97-AF65-F5344CB8AC3E}">
        <p14:creationId xmlns:p14="http://schemas.microsoft.com/office/powerpoint/2010/main" val="1025909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Facilitating Safer Spaces </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0633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Facilitator Skills &amp; Behaviours</a:t>
            </a:r>
          </a:p>
        </p:txBody>
      </p:sp>
      <p:graphicFrame>
        <p:nvGraphicFramePr>
          <p:cNvPr id="4" name="Diagram 3"/>
          <p:cNvGraphicFramePr/>
          <p:nvPr>
            <p:extLst>
              <p:ext uri="{D42A27DB-BD31-4B8C-83A1-F6EECF244321}">
                <p14:modId xmlns:p14="http://schemas.microsoft.com/office/powerpoint/2010/main" val="4268954065"/>
              </p:ext>
            </p:extLst>
          </p:nvPr>
        </p:nvGraphicFramePr>
        <p:xfrm>
          <a:off x="1403648"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129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Challenging Perceptions </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350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3" y="548681"/>
            <a:ext cx="8177185" cy="1008111"/>
          </a:xfrm>
        </p:spPr>
        <p:txBody>
          <a:bodyPr/>
          <a:lstStyle/>
          <a:p>
            <a:r>
              <a:rPr lang="en-GB" sz="3000" dirty="0"/>
              <a:t>Good &amp; bad ways of challenging opinions</a:t>
            </a:r>
          </a:p>
        </p:txBody>
      </p:sp>
      <p:pic>
        <p:nvPicPr>
          <p:cNvPr id="15364" name="Picture 4" descr="http://traitdunion-online.eu/christinehollrotter/files/2012/01/thumbs.j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2898" y="1772816"/>
            <a:ext cx="8366071"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027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3" y="548681"/>
            <a:ext cx="8177185" cy="1008111"/>
          </a:xfrm>
        </p:spPr>
        <p:txBody>
          <a:bodyPr/>
          <a:lstStyle/>
          <a:p>
            <a:r>
              <a:rPr lang="en-GB" sz="3000" dirty="0"/>
              <a:t>Myth Busting Exercise </a:t>
            </a:r>
          </a:p>
        </p:txBody>
      </p:sp>
      <p:sp>
        <p:nvSpPr>
          <p:cNvPr id="3" name="TextBox 2"/>
          <p:cNvSpPr txBox="1"/>
          <p:nvPr/>
        </p:nvSpPr>
        <p:spPr>
          <a:xfrm>
            <a:off x="345899" y="2132856"/>
            <a:ext cx="8568952" cy="3046988"/>
          </a:xfrm>
          <a:prstGeom prst="rect">
            <a:avLst/>
          </a:prstGeom>
          <a:noFill/>
        </p:spPr>
        <p:txBody>
          <a:bodyPr wrap="square" rtlCol="0">
            <a:spAutoFit/>
          </a:bodyPr>
          <a:lstStyle/>
          <a:p>
            <a:pPr lvl="0"/>
            <a:r>
              <a:rPr lang="en-GB" b="1" dirty="0"/>
              <a:t>Round 1: </a:t>
            </a:r>
            <a:r>
              <a:rPr lang="en-GB" dirty="0"/>
              <a:t>The student has to say the myth to facilitator. The facilitator now has 1 minute to respond in a negative way.</a:t>
            </a:r>
          </a:p>
          <a:p>
            <a:pPr lvl="0"/>
            <a:endParaRPr lang="en-GB" dirty="0"/>
          </a:p>
          <a:p>
            <a:pPr lvl="0"/>
            <a:r>
              <a:rPr lang="en-GB" b="1" dirty="0"/>
              <a:t>Round 2: </a:t>
            </a:r>
            <a:r>
              <a:rPr lang="en-GB" dirty="0"/>
              <a:t>The student repeats the myth and this time the facilitator now has 1 minute to respond in a positive way.</a:t>
            </a:r>
          </a:p>
          <a:p>
            <a:endParaRPr lang="en-GB" dirty="0"/>
          </a:p>
        </p:txBody>
      </p:sp>
    </p:spTree>
    <p:extLst>
      <p:ext uri="{BB962C8B-B14F-4D97-AF65-F5344CB8AC3E}">
        <p14:creationId xmlns:p14="http://schemas.microsoft.com/office/powerpoint/2010/main" val="4242671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Aims and Objectives</a:t>
            </a:r>
          </a:p>
        </p:txBody>
      </p:sp>
      <p:sp>
        <p:nvSpPr>
          <p:cNvPr id="5123" name="Subtitle 2"/>
          <p:cNvSpPr>
            <a:spLocks noGrp="1"/>
          </p:cNvSpPr>
          <p:nvPr>
            <p:ph type="subTitle" idx="1"/>
          </p:nvPr>
        </p:nvSpPr>
        <p:spPr>
          <a:xfrm>
            <a:off x="395536" y="1844824"/>
            <a:ext cx="7992888" cy="3528392"/>
          </a:xfrm>
        </p:spPr>
        <p:txBody>
          <a:bodyPr/>
          <a:lstStyle/>
          <a:p>
            <a:pPr algn="ctr">
              <a:spcBef>
                <a:spcPts val="0"/>
              </a:spcBef>
              <a:spcAft>
                <a:spcPts val="800"/>
              </a:spcAft>
            </a:pPr>
            <a:r>
              <a:rPr lang="en-GB" sz="2000" dirty="0"/>
              <a:t>The aim of this workshop is to train you to be able to facilitate engaging and informative discussions that encourage a healthy view of sexual consent and challenge harmful misconceptions.</a:t>
            </a:r>
            <a:endParaRPr lang="en-GB" sz="2000" dirty="0">
              <a:solidFill>
                <a:srgbClr val="000000"/>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7884" y="3609020"/>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Practice Workshop</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3355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Task:</a:t>
            </a:r>
          </a:p>
        </p:txBody>
      </p:sp>
      <p:sp>
        <p:nvSpPr>
          <p:cNvPr id="3" name="Subtitle 2"/>
          <p:cNvSpPr>
            <a:spLocks noGrp="1"/>
          </p:cNvSpPr>
          <p:nvPr>
            <p:ph type="subTitle" idx="1"/>
          </p:nvPr>
        </p:nvSpPr>
        <p:spPr>
          <a:xfrm>
            <a:off x="233710" y="1844824"/>
            <a:ext cx="8604448" cy="648072"/>
          </a:xfrm>
        </p:spPr>
        <p:txBody>
          <a:bodyPr/>
          <a:lstStyle/>
          <a:p>
            <a:r>
              <a:rPr lang="en-GB" sz="2000" dirty="0"/>
              <a:t>Group 1 - Introduction, Icebreaker and Ground Rules</a:t>
            </a:r>
          </a:p>
          <a:p>
            <a:r>
              <a:rPr lang="en-GB" sz="2000" dirty="0"/>
              <a:t>Group 2 - What is consent, Rape culture and Victim-blaming</a:t>
            </a:r>
          </a:p>
          <a:p>
            <a:r>
              <a:rPr lang="en-GB" sz="2000" dirty="0"/>
              <a:t>Group 3 - Slut-shaming &amp; Prude-Shaming &amp; Respecting Sexuality </a:t>
            </a:r>
          </a:p>
          <a:p>
            <a:r>
              <a:rPr lang="en-GB" sz="2000" dirty="0"/>
              <a:t>Group 4 - </a:t>
            </a:r>
            <a:r>
              <a:rPr lang="en-GB" sz="2000" dirty="0" err="1"/>
              <a:t>Mythbusters</a:t>
            </a:r>
            <a:endParaRPr lang="en-GB" sz="2000" dirty="0"/>
          </a:p>
          <a:p>
            <a:endParaRPr lang="en-GB" sz="2000" dirty="0"/>
          </a:p>
          <a:p>
            <a:r>
              <a:rPr lang="en-GB" sz="2000" dirty="0"/>
              <a:t>You have 10 minutes to prepare your section of the workshop and 15 minutes to deliver it in front of the class like it's a real workshop.</a:t>
            </a:r>
          </a:p>
        </p:txBody>
      </p:sp>
    </p:spTree>
    <p:extLst>
      <p:ext uri="{BB962C8B-B14F-4D97-AF65-F5344CB8AC3E}">
        <p14:creationId xmlns:p14="http://schemas.microsoft.com/office/powerpoint/2010/main" val="32287890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Peer Feedback</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504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Wrap Up </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468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Agenda </a:t>
            </a:r>
            <a:br>
              <a:rPr lang="en-US" altLang="en-US" dirty="0"/>
            </a:br>
            <a:endParaRPr lang="en-US" altLang="en-US" dirty="0"/>
          </a:p>
        </p:txBody>
      </p:sp>
      <p:sp>
        <p:nvSpPr>
          <p:cNvPr id="5123" name="Subtitle 2"/>
          <p:cNvSpPr>
            <a:spLocks noGrp="1"/>
          </p:cNvSpPr>
          <p:nvPr>
            <p:ph type="subTitle" idx="1"/>
          </p:nvPr>
        </p:nvSpPr>
        <p:spPr>
          <a:xfrm>
            <a:off x="323528" y="1700808"/>
            <a:ext cx="8641333" cy="3528392"/>
          </a:xfrm>
        </p:spPr>
        <p:txBody>
          <a:bodyPr/>
          <a:lstStyle/>
          <a:p>
            <a:pPr marL="342900" lvl="0" indent="-342900">
              <a:buFont typeface="Arial" panose="020B0604020202020204" pitchFamily="34" charset="0"/>
              <a:buChar char="•"/>
            </a:pPr>
            <a:r>
              <a:rPr lang="en-GB" sz="2000" dirty="0"/>
              <a:t>Introduction (5 minutes)</a:t>
            </a:r>
          </a:p>
          <a:p>
            <a:pPr marL="342900" lvl="0" indent="-342900">
              <a:buFont typeface="Arial" panose="020B0604020202020204" pitchFamily="34" charset="0"/>
              <a:buChar char="•"/>
            </a:pPr>
            <a:r>
              <a:rPr lang="en-GB" sz="2000" dirty="0"/>
              <a:t>Consent 101 (15 minutes)</a:t>
            </a:r>
          </a:p>
          <a:p>
            <a:pPr marL="342900" lvl="0" indent="-342900">
              <a:buFont typeface="Arial" panose="020B0604020202020204" pitchFamily="34" charset="0"/>
              <a:buChar char="•"/>
            </a:pPr>
            <a:r>
              <a:rPr lang="en-GB" sz="2000" dirty="0"/>
              <a:t>Consent 102 (20 minutes)</a:t>
            </a:r>
          </a:p>
          <a:p>
            <a:pPr marL="342900" lvl="0" indent="-342900">
              <a:buFont typeface="Arial" panose="020B0604020202020204" pitchFamily="34" charset="0"/>
              <a:buChar char="•"/>
            </a:pPr>
            <a:r>
              <a:rPr lang="en-GB" sz="2000" dirty="0"/>
              <a:t>Student Staff Misconduct (20 minutes)</a:t>
            </a:r>
          </a:p>
          <a:p>
            <a:pPr marL="342900" lvl="0" indent="-342900">
              <a:buFont typeface="Arial" panose="020B0604020202020204" pitchFamily="34" charset="0"/>
              <a:buChar char="•"/>
            </a:pPr>
            <a:r>
              <a:rPr lang="en-GB" sz="2000" dirty="0"/>
              <a:t>Facilitating safer spaces (15 minutes)</a:t>
            </a:r>
          </a:p>
          <a:p>
            <a:pPr marL="342900" lvl="0" indent="-342900">
              <a:buFont typeface="Arial" panose="020B0604020202020204" pitchFamily="34" charset="0"/>
              <a:buChar char="•"/>
            </a:pPr>
            <a:r>
              <a:rPr lang="en-GB" sz="2000" dirty="0"/>
              <a:t>Challenging perceptions (20 minutes)</a:t>
            </a:r>
          </a:p>
          <a:p>
            <a:pPr marL="342900" lvl="0" indent="-342900">
              <a:buFont typeface="Arial" panose="020B0604020202020204" pitchFamily="34" charset="0"/>
              <a:buChar char="•"/>
            </a:pPr>
            <a:r>
              <a:rPr lang="en-GB" sz="2000" dirty="0"/>
              <a:t>Break (10 minutes)</a:t>
            </a:r>
          </a:p>
          <a:p>
            <a:pPr marL="342900" lvl="0" indent="-342900">
              <a:buFont typeface="Arial" panose="020B0604020202020204" pitchFamily="34" charset="0"/>
              <a:buChar char="•"/>
            </a:pPr>
            <a:r>
              <a:rPr lang="en-GB" sz="2000" dirty="0"/>
              <a:t>Practice workshop (1 hour)</a:t>
            </a:r>
          </a:p>
          <a:p>
            <a:pPr marL="342900" lvl="0" indent="-342900">
              <a:buFont typeface="Arial" panose="020B0604020202020204" pitchFamily="34" charset="0"/>
              <a:buChar char="•"/>
            </a:pPr>
            <a:r>
              <a:rPr lang="en-GB" sz="2000" dirty="0"/>
              <a:t>Peer feedback (10 minutes)</a:t>
            </a:r>
          </a:p>
          <a:p>
            <a:pPr marL="342900" lvl="0" indent="-342900">
              <a:buFont typeface="Arial" panose="020B0604020202020204" pitchFamily="34" charset="0"/>
              <a:buChar char="•"/>
            </a:pPr>
            <a:r>
              <a:rPr lang="en-GB" sz="2000" dirty="0"/>
              <a:t>Wrap up (5 minutes)</a:t>
            </a:r>
          </a:p>
          <a:p>
            <a:pPr marL="342900" indent="-342900">
              <a:spcBef>
                <a:spcPts val="0"/>
              </a:spcBef>
              <a:spcAft>
                <a:spcPts val="800"/>
              </a:spcAft>
              <a:buFont typeface="Arial" panose="020B0604020202020204" pitchFamily="34" charset="0"/>
              <a:buChar char="•"/>
            </a:pPr>
            <a:endParaRPr lang="en-GB" sz="2000" dirty="0">
              <a:solidFill>
                <a:srgbClr val="000000"/>
              </a:solidFill>
            </a:endParaRPr>
          </a:p>
        </p:txBody>
      </p:sp>
    </p:spTree>
    <p:extLst>
      <p:ext uri="{BB962C8B-B14F-4D97-AF65-F5344CB8AC3E}">
        <p14:creationId xmlns:p14="http://schemas.microsoft.com/office/powerpoint/2010/main" val="594191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Trigger Warnings</a:t>
            </a:r>
          </a:p>
        </p:txBody>
      </p:sp>
      <p:sp>
        <p:nvSpPr>
          <p:cNvPr id="5123" name="Subtitle 2"/>
          <p:cNvSpPr>
            <a:spLocks noGrp="1"/>
          </p:cNvSpPr>
          <p:nvPr>
            <p:ph type="subTitle" idx="1"/>
          </p:nvPr>
        </p:nvSpPr>
        <p:spPr>
          <a:xfrm>
            <a:off x="323528" y="1899340"/>
            <a:ext cx="8641333" cy="4968552"/>
          </a:xfrm>
        </p:spPr>
        <p:txBody>
          <a:bodyPr/>
          <a:lstStyle/>
          <a:p>
            <a:r>
              <a:rPr lang="en-GB" sz="2000" dirty="0"/>
              <a:t>Trigger warnings are used to inform people about potentially upsetting content, such as: sexual violence, self-harm, rape, etc. </a:t>
            </a:r>
            <a:endParaRPr lang="en-GB" sz="2000" b="1" dirty="0"/>
          </a:p>
          <a:p>
            <a:r>
              <a:rPr lang="en-GB" sz="2000" dirty="0"/>
              <a:t> </a:t>
            </a:r>
            <a:br>
              <a:rPr lang="en-GB" sz="2000" dirty="0"/>
            </a:br>
            <a:r>
              <a:rPr lang="en-GB" sz="2000" b="1" dirty="0"/>
              <a:t>Example of a trigger warning:</a:t>
            </a:r>
          </a:p>
          <a:p>
            <a:r>
              <a:rPr lang="en-GB" sz="2000" dirty="0"/>
              <a:t> </a:t>
            </a:r>
            <a:endParaRPr lang="en-GB" sz="2000" b="1" dirty="0"/>
          </a:p>
          <a:p>
            <a:r>
              <a:rPr lang="en-GB" sz="2000" dirty="0"/>
              <a:t>“ This is a Trigger Warning for the next section of this workshop where we will be talking about rape myths for 20 minutes. If you feel triggered by the discussion right now or at any time please feel free to momentarily leave the space at any time”</a:t>
            </a:r>
            <a:endParaRPr lang="en-GB" sz="2000" b="1" dirty="0"/>
          </a:p>
        </p:txBody>
      </p:sp>
    </p:spTree>
    <p:extLst>
      <p:ext uri="{BB962C8B-B14F-4D97-AF65-F5344CB8AC3E}">
        <p14:creationId xmlns:p14="http://schemas.microsoft.com/office/powerpoint/2010/main" val="773875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Ground Rules </a:t>
            </a:r>
          </a:p>
        </p:txBody>
      </p:sp>
      <p:sp>
        <p:nvSpPr>
          <p:cNvPr id="5123" name="Subtitle 2"/>
          <p:cNvSpPr>
            <a:spLocks noGrp="1"/>
          </p:cNvSpPr>
          <p:nvPr>
            <p:ph type="subTitle" idx="1"/>
          </p:nvPr>
        </p:nvSpPr>
        <p:spPr>
          <a:xfrm>
            <a:off x="323528" y="1700808"/>
            <a:ext cx="8641333" cy="2592288"/>
          </a:xfrm>
        </p:spPr>
        <p:txBody>
          <a:bodyPr/>
          <a:lstStyle/>
          <a:p>
            <a:pPr marL="342900" lvl="0" indent="-342900">
              <a:buFont typeface="Arial" panose="020B0604020202020204" pitchFamily="34" charset="0"/>
              <a:buChar char="•"/>
            </a:pPr>
            <a:r>
              <a:rPr lang="en-GB" sz="2000" dirty="0"/>
              <a:t>This is a safe space - don't be afraid to ask questions</a:t>
            </a:r>
          </a:p>
          <a:p>
            <a:pPr marL="342900" lvl="0" indent="-342900">
              <a:buFont typeface="Arial" panose="020B0604020202020204" pitchFamily="34" charset="0"/>
              <a:buChar char="•"/>
            </a:pPr>
            <a:r>
              <a:rPr lang="en-GB" sz="2000" dirty="0"/>
              <a:t>Don't assume other people’s genders and use and respect people’s pronouns </a:t>
            </a:r>
          </a:p>
          <a:p>
            <a:pPr marL="342900" lvl="0" indent="-342900">
              <a:buFont typeface="Arial" panose="020B0604020202020204" pitchFamily="34" charset="0"/>
              <a:buChar char="•"/>
            </a:pPr>
            <a:r>
              <a:rPr lang="en-GB" sz="2000" dirty="0"/>
              <a:t>No offensive language</a:t>
            </a:r>
          </a:p>
          <a:p>
            <a:pPr marL="342900" lvl="0" indent="-342900">
              <a:buFont typeface="Arial" panose="020B0604020202020204" pitchFamily="34" charset="0"/>
              <a:buChar char="•"/>
            </a:pPr>
            <a:r>
              <a:rPr lang="en-GB" sz="2000" dirty="0"/>
              <a:t>Use trigger warnings </a:t>
            </a:r>
          </a:p>
          <a:p>
            <a:pPr marL="342900" lvl="0" indent="-342900">
              <a:buFont typeface="Arial" panose="020B0604020202020204" pitchFamily="34" charset="0"/>
              <a:buChar char="•"/>
            </a:pPr>
            <a:r>
              <a:rPr lang="en-GB" sz="2000" dirty="0"/>
              <a:t>Raise your hand when you want to talk</a:t>
            </a:r>
          </a:p>
          <a:p>
            <a:pPr marL="342900" lvl="0" indent="-342900">
              <a:buFont typeface="Arial" panose="020B0604020202020204" pitchFamily="34" charset="0"/>
              <a:buChar char="•"/>
            </a:pPr>
            <a:r>
              <a:rPr lang="en-GB" sz="2000" dirty="0"/>
              <a:t>Don’t judge people on their opinions</a:t>
            </a:r>
          </a:p>
          <a:p>
            <a:pPr marL="342900" lvl="0" indent="-342900">
              <a:buFont typeface="Arial" panose="020B0604020202020204" pitchFamily="34" charset="0"/>
              <a:buChar char="•"/>
            </a:pPr>
            <a:r>
              <a:rPr lang="en-GB" sz="2000" dirty="0"/>
              <a:t>Don’t make assumptions about other people's past experiences</a:t>
            </a:r>
          </a:p>
          <a:p>
            <a:pPr marL="342900" lvl="0" indent="-342900">
              <a:buFont typeface="Arial" panose="020B0604020202020204" pitchFamily="34" charset="0"/>
              <a:buChar char="•"/>
            </a:pPr>
            <a:r>
              <a:rPr lang="en-GB" sz="2000" dirty="0"/>
              <a:t>Don’t discuss bad personal experiences or role play bad experiences</a:t>
            </a:r>
          </a:p>
          <a:p>
            <a:r>
              <a:rPr lang="en-US" sz="2000" dirty="0"/>
              <a:t> </a:t>
            </a:r>
            <a:endParaRPr lang="en-GB" sz="2000" dirty="0"/>
          </a:p>
        </p:txBody>
      </p:sp>
    </p:spTree>
    <p:extLst>
      <p:ext uri="{BB962C8B-B14F-4D97-AF65-F5344CB8AC3E}">
        <p14:creationId xmlns:p14="http://schemas.microsoft.com/office/powerpoint/2010/main" val="1343878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Who are you? </a:t>
            </a:r>
          </a:p>
        </p:txBody>
      </p:sp>
      <p:sp>
        <p:nvSpPr>
          <p:cNvPr id="3" name="Oval Callout 2"/>
          <p:cNvSpPr/>
          <p:nvPr/>
        </p:nvSpPr>
        <p:spPr bwMode="auto">
          <a:xfrm>
            <a:off x="1978950" y="2060848"/>
            <a:ext cx="5113076" cy="3312368"/>
          </a:xfrm>
          <a:prstGeom prst="wedgeEllipseCallout">
            <a:avLst>
              <a:gd name="adj1" fmla="val -49468"/>
              <a:gd name="adj2" fmla="val 62500"/>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sz="8800" dirty="0">
                <a:solidFill>
                  <a:srgbClr val="000000"/>
                </a:solidFill>
                <a:latin typeface="Verdana" charset="0"/>
                <a:ea typeface="ＭＳ Ｐゴシック" charset="0"/>
                <a:cs typeface="ＭＳ Ｐゴシック" charset="0"/>
              </a:rPr>
              <a:t>Hello!</a:t>
            </a:r>
          </a:p>
        </p:txBody>
      </p:sp>
    </p:spTree>
    <p:extLst>
      <p:ext uri="{BB962C8B-B14F-4D97-AF65-F5344CB8AC3E}">
        <p14:creationId xmlns:p14="http://schemas.microsoft.com/office/powerpoint/2010/main" val="533822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Consent 101</a:t>
            </a: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083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Defining Consent </a:t>
            </a:r>
          </a:p>
        </p:txBody>
      </p:sp>
      <p:graphicFrame>
        <p:nvGraphicFramePr>
          <p:cNvPr id="9" name="Diagram 8"/>
          <p:cNvGraphicFramePr/>
          <p:nvPr>
            <p:extLst>
              <p:ext uri="{D42A27DB-BD31-4B8C-83A1-F6EECF244321}">
                <p14:modId xmlns:p14="http://schemas.microsoft.com/office/powerpoint/2010/main" val="3101323143"/>
              </p:ext>
            </p:extLst>
          </p:nvPr>
        </p:nvGraphicFramePr>
        <p:xfrm>
          <a:off x="1403648"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8204246"/>
      </p:ext>
    </p:extLst>
  </p:cSld>
  <p:clrMapOvr>
    <a:masterClrMapping/>
  </p:clrMapOvr>
</p:sld>
</file>

<file path=ppt/theme/theme1.xml><?xml version="1.0" encoding="utf-8"?>
<a:theme xmlns:a="http://schemas.openxmlformats.org/drawingml/2006/main" name="NUS-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NUS-Powerpoint template</Template>
  <TotalTime>11664</TotalTime>
  <Words>1105</Words>
  <Application>Microsoft Office PowerPoint</Application>
  <PresentationFormat>On-screen Show (4:3)</PresentationFormat>
  <Paragraphs>130</Paragraphs>
  <Slides>33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ＭＳ Ｐゴシック</vt:lpstr>
      <vt:lpstr>Arial</vt:lpstr>
      <vt:lpstr>Calibri</vt:lpstr>
      <vt:lpstr>Verdana</vt:lpstr>
      <vt:lpstr>NUS-Powerpoint template</vt:lpstr>
      <vt:lpstr>PowerPoint Presentation</vt:lpstr>
      <vt:lpstr>PowerPoint Presentation</vt:lpstr>
      <vt:lpstr>Aims and Objectives</vt:lpstr>
      <vt:lpstr>Agenda  </vt:lpstr>
      <vt:lpstr>Trigger Warnings</vt:lpstr>
      <vt:lpstr>Ground Rules </vt:lpstr>
      <vt:lpstr>Who are you? </vt:lpstr>
      <vt:lpstr>PowerPoint Presentation</vt:lpstr>
      <vt:lpstr>Defining Consent </vt:lpstr>
      <vt:lpstr>Consent and the law</vt:lpstr>
      <vt:lpstr>Consent &amp; the law: Rape &amp; Sexual Assault</vt:lpstr>
      <vt:lpstr>PowerPoint Presentation</vt:lpstr>
      <vt:lpstr>Rape Culture vs Consent Culture</vt:lpstr>
      <vt:lpstr>Rape Culture vs Consent Culture</vt:lpstr>
      <vt:lpstr>Respecting Sexuality </vt:lpstr>
      <vt:lpstr>PowerPoint Presentation</vt:lpstr>
      <vt:lpstr>Student Staff Misconduct </vt:lpstr>
      <vt:lpstr>Student Staff Misconduct </vt:lpstr>
      <vt:lpstr>Student Staff Misconduct</vt:lpstr>
      <vt:lpstr>Student Staff Misconduct</vt:lpstr>
      <vt:lpstr>Student Staff Misconduct: the facts</vt:lpstr>
      <vt:lpstr>Demographic Inequalities </vt:lpstr>
      <vt:lpstr>Recommendations</vt:lpstr>
      <vt:lpstr>Questions to think about</vt:lpstr>
      <vt:lpstr>PowerPoint Presentation</vt:lpstr>
      <vt:lpstr>Facilitator Skills &amp; Behaviours</vt:lpstr>
      <vt:lpstr>PowerPoint Presentation</vt:lpstr>
      <vt:lpstr>Good &amp; bad ways of challenging opinions</vt:lpstr>
      <vt:lpstr>Myth Busting Exercise </vt:lpstr>
      <vt:lpstr>PowerPoint Presentation</vt:lpstr>
      <vt:lpstr>Task:</vt:lpstr>
      <vt:lpstr>PowerPoint Presentation</vt:lpstr>
      <vt:lpstr>PowerPoint Presentation</vt:lpstr>
    </vt:vector>
  </TitlesOfParts>
  <Company>NUS 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Minda Burgos-Lukes</dc:creator>
  <cp:lastModifiedBy>Bethan Bishop</cp:lastModifiedBy>
  <cp:revision>47</cp:revision>
  <cp:lastPrinted>2015-08-14T14:31:07Z</cp:lastPrinted>
  <dcterms:created xsi:type="dcterms:W3CDTF">2015-07-13T10:48:03Z</dcterms:created>
  <dcterms:modified xsi:type="dcterms:W3CDTF">2018-12-07T12:51:26Z</dcterms:modified>
</cp:coreProperties>
</file>