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lvl1pPr>
      <a:defRPr sz="2400">
        <a:latin typeface="Verdana"/>
        <a:ea typeface="Verdana"/>
        <a:cs typeface="Verdana"/>
        <a:sym typeface="Verdana"/>
      </a:defRPr>
    </a:lvl1pPr>
    <a:lvl2pPr indent="457200">
      <a:defRPr sz="2400">
        <a:latin typeface="Verdana"/>
        <a:ea typeface="Verdana"/>
        <a:cs typeface="Verdana"/>
        <a:sym typeface="Verdana"/>
      </a:defRPr>
    </a:lvl2pPr>
    <a:lvl3pPr indent="914400">
      <a:defRPr sz="2400">
        <a:latin typeface="Verdana"/>
        <a:ea typeface="Verdana"/>
        <a:cs typeface="Verdana"/>
        <a:sym typeface="Verdana"/>
      </a:defRPr>
    </a:lvl3pPr>
    <a:lvl4pPr indent="1371600">
      <a:defRPr sz="2400">
        <a:latin typeface="Verdana"/>
        <a:ea typeface="Verdana"/>
        <a:cs typeface="Verdana"/>
        <a:sym typeface="Verdana"/>
      </a:defRPr>
    </a:lvl4pPr>
    <a:lvl5pPr indent="1828800">
      <a:defRPr sz="2400">
        <a:latin typeface="Verdana"/>
        <a:ea typeface="Verdana"/>
        <a:cs typeface="Verdana"/>
        <a:sym typeface="Verdana"/>
      </a:defRPr>
    </a:lvl5pPr>
    <a:lvl6pPr indent="2286000">
      <a:defRPr sz="2400">
        <a:latin typeface="Verdana"/>
        <a:ea typeface="Verdana"/>
        <a:cs typeface="Verdana"/>
        <a:sym typeface="Verdana"/>
      </a:defRPr>
    </a:lvl6pPr>
    <a:lvl7pPr indent="2743200">
      <a:defRPr sz="2400">
        <a:latin typeface="Verdana"/>
        <a:ea typeface="Verdana"/>
        <a:cs typeface="Verdana"/>
        <a:sym typeface="Verdana"/>
      </a:defRPr>
    </a:lvl7pPr>
    <a:lvl8pPr indent="3200400">
      <a:defRPr sz="2400">
        <a:latin typeface="Verdana"/>
        <a:ea typeface="Verdana"/>
        <a:cs typeface="Verdana"/>
        <a:sym typeface="Verdana"/>
      </a:defRPr>
    </a:lvl8pPr>
    <a:lvl9pPr indent="3657600">
      <a:defRPr sz="2400"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61396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541784" y="548681"/>
            <a:ext cx="7988300" cy="1224136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539551" y="1772816"/>
            <a:ext cx="7992889" cy="23625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NEW Brand PPT page heade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98" y="0"/>
            <a:ext cx="9183625" cy="690981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80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85800" y="1844823"/>
            <a:ext cx="7772400" cy="5013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4597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1pPr>
      <a:lvl2pPr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2pPr>
      <a:lvl3pPr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3pPr>
      <a:lvl4pPr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4pPr>
      <a:lvl5pPr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5pPr>
      <a:lvl6pPr indent="4572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6pPr>
      <a:lvl7pPr indent="9144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7pPr>
      <a:lvl8pPr indent="13716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8pPr>
      <a:lvl9pPr indent="1828800">
        <a:defRPr sz="3200">
          <a:solidFill>
            <a:srgbClr val="FFFFFF"/>
          </a:solidFill>
          <a:latin typeface="Verdana"/>
          <a:ea typeface="Verdana"/>
          <a:cs typeface="Verdana"/>
          <a:sym typeface="Verdana"/>
        </a:defRPr>
      </a:lvl9pPr>
    </p:titleStyle>
    <p:bodyStyle>
      <a:lvl1pPr marL="342900" indent="-342900">
        <a:spcBef>
          <a:spcPts val="600"/>
        </a:spcBef>
        <a:buSzPct val="100000"/>
        <a:buChar char="•"/>
        <a:defRPr sz="2800">
          <a:latin typeface="Verdana"/>
          <a:ea typeface="Verdana"/>
          <a:cs typeface="Verdana"/>
          <a:sym typeface="Verdana"/>
        </a:defRPr>
      </a:lvl1pPr>
      <a:lvl2pPr marL="790575" indent="-333375">
        <a:spcBef>
          <a:spcPts val="600"/>
        </a:spcBef>
        <a:buSzPct val="100000"/>
        <a:buChar char="–"/>
        <a:defRPr sz="2800">
          <a:latin typeface="Verdana"/>
          <a:ea typeface="Verdana"/>
          <a:cs typeface="Verdana"/>
          <a:sym typeface="Verdana"/>
        </a:defRPr>
      </a:lvl2pPr>
      <a:lvl3pPr marL="1234439" indent="-320039">
        <a:spcBef>
          <a:spcPts val="600"/>
        </a:spcBef>
        <a:buSzPct val="100000"/>
        <a:buChar char="•"/>
        <a:defRPr sz="2800">
          <a:latin typeface="Verdana"/>
          <a:ea typeface="Verdana"/>
          <a:cs typeface="Verdana"/>
          <a:sym typeface="Verdana"/>
        </a:defRPr>
      </a:lvl3pPr>
      <a:lvl4pPr marL="1727200" indent="-355600">
        <a:spcBef>
          <a:spcPts val="600"/>
        </a:spcBef>
        <a:buSzPct val="100000"/>
        <a:buChar char="–"/>
        <a:defRPr sz="2800">
          <a:latin typeface="Verdana"/>
          <a:ea typeface="Verdana"/>
          <a:cs typeface="Verdana"/>
          <a:sym typeface="Verdana"/>
        </a:defRPr>
      </a:lvl4pPr>
      <a:lvl5pPr marL="2184400" indent="-355600">
        <a:spcBef>
          <a:spcPts val="600"/>
        </a:spcBef>
        <a:buSzPct val="100000"/>
        <a:buChar char="»"/>
        <a:defRPr sz="2800">
          <a:latin typeface="Verdana"/>
          <a:ea typeface="Verdana"/>
          <a:cs typeface="Verdana"/>
          <a:sym typeface="Verdana"/>
        </a:defRPr>
      </a:lvl5pPr>
      <a:lvl6pPr marL="2641600" indent="-355600">
        <a:spcBef>
          <a:spcPts val="600"/>
        </a:spcBef>
        <a:buSzPct val="100000"/>
        <a:buChar char="»"/>
        <a:defRPr sz="2800">
          <a:latin typeface="Verdana"/>
          <a:ea typeface="Verdana"/>
          <a:cs typeface="Verdana"/>
          <a:sym typeface="Verdana"/>
        </a:defRPr>
      </a:lvl6pPr>
      <a:lvl7pPr marL="3098800" indent="-355600">
        <a:spcBef>
          <a:spcPts val="600"/>
        </a:spcBef>
        <a:buSzPct val="100000"/>
        <a:buChar char="»"/>
        <a:defRPr sz="2800">
          <a:latin typeface="Verdana"/>
          <a:ea typeface="Verdana"/>
          <a:cs typeface="Verdana"/>
          <a:sym typeface="Verdana"/>
        </a:defRPr>
      </a:lvl7pPr>
      <a:lvl8pPr marL="3556000" indent="-355600">
        <a:spcBef>
          <a:spcPts val="600"/>
        </a:spcBef>
        <a:buSzPct val="100000"/>
        <a:buChar char="»"/>
        <a:defRPr sz="2800">
          <a:latin typeface="Verdana"/>
          <a:ea typeface="Verdana"/>
          <a:cs typeface="Verdana"/>
          <a:sym typeface="Verdana"/>
        </a:defRPr>
      </a:lvl8pPr>
      <a:lvl9pPr marL="4013200" indent="-355600">
        <a:spcBef>
          <a:spcPts val="600"/>
        </a:spcBef>
        <a:buSzPct val="100000"/>
        <a:buChar char="»"/>
        <a:defRPr sz="2800">
          <a:latin typeface="Verdana"/>
          <a:ea typeface="Verdana"/>
          <a:cs typeface="Verdana"/>
          <a:sym typeface="Verdana"/>
        </a:defRPr>
      </a:lvl9pPr>
    </p:bodyStyle>
    <p:otherStyle>
      <a:lvl1pPr>
        <a:defRPr sz="2400"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indent="457200">
        <a:defRPr sz="2400"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indent="914400">
        <a:defRPr sz="2400"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indent="1371600">
        <a:defRPr sz="2400"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indent="1828800">
        <a:defRPr sz="2400"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indent="2286000">
        <a:defRPr sz="2400"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indent="2743200">
        <a:defRPr sz="2400"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indent="3200400">
        <a:defRPr sz="2400"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indent="3657600">
        <a:defRPr sz="2400"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1784" y="548681"/>
            <a:ext cx="7988300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39551" y="1772816"/>
            <a:ext cx="7992889" cy="6480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18" name="image2.jpeg" descr="NEW Brand PPT title p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0"/>
            <a:ext cx="9183688" cy="691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G_053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800" y="2052433"/>
            <a:ext cx="7313008" cy="2753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541784" y="548681"/>
            <a:ext cx="7988300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539551" y="1772816"/>
            <a:ext cx="7992889" cy="6480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66" name="image3.jpeg" descr="NEW Brand PPT divider heading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0"/>
            <a:ext cx="9183688" cy="691038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458670" y="2236751"/>
            <a:ext cx="8229600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Deconstructing "Burn out"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rgbClr val="FFFFFF"/>
                </a:solidFill>
              </a:rPr>
              <a:t>Burnout </a:t>
            </a:r>
            <a:r>
              <a:rPr sz="3200" dirty="0">
                <a:solidFill>
                  <a:srgbClr val="FFFFFF"/>
                </a:solidFill>
              </a:rPr>
              <a:t>- Problem Tree</a:t>
            </a:r>
          </a:p>
        </p:txBody>
      </p:sp>
      <p:pic>
        <p:nvPicPr>
          <p:cNvPr id="70" name="IMG_053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7060" y="2266498"/>
            <a:ext cx="3216855" cy="3470034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3914894" y="1609766"/>
            <a:ext cx="123761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400"/>
              <a:t>Effects </a:t>
            </a:r>
          </a:p>
        </p:txBody>
      </p:sp>
      <p:sp>
        <p:nvSpPr>
          <p:cNvPr id="72" name="Shape 72"/>
          <p:cNvSpPr/>
          <p:nvPr/>
        </p:nvSpPr>
        <p:spPr>
          <a:xfrm>
            <a:off x="3575094" y="5933524"/>
            <a:ext cx="1993811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400"/>
              <a:t>Root Causes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Barriers to self-care</a:t>
            </a:r>
          </a:p>
        </p:txBody>
      </p:sp>
      <p:pic>
        <p:nvPicPr>
          <p:cNvPr id="75" name="IMG_054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813" y="1605923"/>
            <a:ext cx="8597777" cy="369797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282506" y="5497041"/>
            <a:ext cx="6793519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400"/>
              <a:t>What stops you from engaging in self-care?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541784" y="548681"/>
            <a:ext cx="7988300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539551" y="1772816"/>
            <a:ext cx="7992889" cy="6480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80" name="image3.jpeg" descr="NEW Brand PPT divider heading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0"/>
            <a:ext cx="9183688" cy="691038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458670" y="2236751"/>
            <a:ext cx="8229600" cy="108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3200">
                <a:solidFill>
                  <a:srgbClr val="FFFFFF"/>
                </a:solidFill>
              </a:rPr>
              <a:t>Squad Care: How do we support </a:t>
            </a:r>
          </a:p>
          <a:p>
            <a:pPr lvl="0">
              <a:defRPr sz="1800"/>
            </a:pPr>
            <a:r>
              <a:rPr sz="3200">
                <a:solidFill>
                  <a:srgbClr val="FFFFFF"/>
                </a:solidFill>
              </a:rPr>
              <a:t>each other?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Squad Goals </a:t>
            </a:r>
          </a:p>
        </p:txBody>
      </p:sp>
      <p:pic>
        <p:nvPicPr>
          <p:cNvPr id="84" name="IMG_054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8677" y="1756608"/>
            <a:ext cx="5885809" cy="354987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1646395" y="5276340"/>
            <a:ext cx="5774615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What qualities do you look for in a supportive network? 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Collective learning sets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660822" y="2651760"/>
            <a:ext cx="7822355" cy="39961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900" lvl="0" indent="-342900">
              <a:spcBef>
                <a:spcPts val="600"/>
              </a:spcBef>
              <a:buSzPct val="100000"/>
              <a:buChar char="•"/>
              <a:defRPr sz="1800"/>
            </a:pPr>
            <a:r>
              <a:rPr sz="2800" dirty="0"/>
              <a:t>Explain the problem </a:t>
            </a:r>
          </a:p>
          <a:p>
            <a:pPr marL="342900" lvl="0" indent="-342900">
              <a:spcBef>
                <a:spcPts val="600"/>
              </a:spcBef>
              <a:buSzPct val="100000"/>
              <a:buChar char="•"/>
              <a:defRPr sz="1800"/>
            </a:pPr>
            <a:r>
              <a:rPr sz="2800" dirty="0"/>
              <a:t>The group asks "Open" questions </a:t>
            </a:r>
          </a:p>
          <a:p>
            <a:pPr marL="342900" lvl="0" indent="-342900">
              <a:spcBef>
                <a:spcPts val="600"/>
              </a:spcBef>
              <a:buSzPct val="100000"/>
              <a:buChar char="•"/>
              <a:defRPr sz="1800"/>
            </a:pPr>
            <a:r>
              <a:rPr sz="2800" dirty="0"/>
              <a:t>The group gives advice 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541784" y="548681"/>
            <a:ext cx="7988300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539551" y="1772816"/>
            <a:ext cx="7992889" cy="6480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92" name="image3.jpeg" descr="NEW Brand PPT divider heading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0"/>
            <a:ext cx="9183688" cy="691038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458670" y="2236751"/>
            <a:ext cx="8229600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Practical tips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200" dirty="0" smtClean="0">
                <a:solidFill>
                  <a:srgbClr val="FFFFFF"/>
                </a:solidFill>
              </a:rPr>
              <a:t>The #</a:t>
            </a:r>
            <a:r>
              <a:rPr lang="en-GB" sz="3200" dirty="0" err="1" smtClean="0">
                <a:solidFill>
                  <a:srgbClr val="FFFFFF"/>
                </a:solidFill>
              </a:rPr>
              <a:t>FeelingMySelfCare</a:t>
            </a:r>
            <a:r>
              <a:rPr lang="en-GB" sz="3200" dirty="0" smtClean="0">
                <a:solidFill>
                  <a:srgbClr val="FFFFFF"/>
                </a:solidFill>
              </a:rPr>
              <a:t> Rule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08067" y="1671629"/>
            <a:ext cx="7992888" cy="337558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0"/>
              </a:spcBef>
              <a:defRPr sz="1800"/>
            </a:pPr>
            <a:r>
              <a:rPr sz="2500" dirty="0"/>
              <a:t>The Golden Rule: One should treat others as one would like others to treat oneself.</a:t>
            </a:r>
          </a:p>
          <a:p>
            <a:pPr lvl="0">
              <a:spcBef>
                <a:spcPts val="0"/>
              </a:spcBef>
              <a:defRPr sz="1800"/>
            </a:pPr>
            <a:endParaRPr sz="2500" dirty="0"/>
          </a:p>
          <a:p>
            <a:pPr lvl="0">
              <a:spcBef>
                <a:spcPts val="0"/>
              </a:spcBef>
              <a:defRPr sz="1800"/>
            </a:pPr>
            <a:r>
              <a:rPr sz="2500" dirty="0"/>
              <a:t>#FeelingMyselfCare Rule: One should treat oneself like they would treat others. </a:t>
            </a:r>
          </a:p>
          <a:p>
            <a:pPr lvl="0">
              <a:spcBef>
                <a:spcPts val="0"/>
              </a:spcBef>
              <a:defRPr sz="1800"/>
            </a:pPr>
            <a:endParaRPr sz="2500" dirty="0"/>
          </a:p>
          <a:p>
            <a:pPr lvl="0">
              <a:spcBef>
                <a:spcPts val="0"/>
              </a:spcBef>
              <a:defRPr sz="1800"/>
            </a:pPr>
            <a:r>
              <a:rPr sz="2500" dirty="0"/>
              <a:t>If you treated </a:t>
            </a:r>
            <a:r>
              <a:rPr sz="2500" dirty="0" smtClean="0"/>
              <a:t>yourself </a:t>
            </a:r>
            <a:r>
              <a:rPr sz="2500" dirty="0"/>
              <a:t>how you treated other people that you cared about what would you do?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Mirror advice  </a:t>
            </a:r>
          </a:p>
        </p:txBody>
      </p:sp>
      <p:sp>
        <p:nvSpPr>
          <p:cNvPr id="99" name="Shape 99"/>
          <p:cNvSpPr/>
          <p:nvPr/>
        </p:nvSpPr>
        <p:spPr>
          <a:xfrm>
            <a:off x="4613987" y="2053453"/>
            <a:ext cx="4349619" cy="303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lvl="0" indent="-240631">
              <a:buSzPct val="100000"/>
              <a:buChar char="•"/>
              <a:defRPr sz="1800"/>
            </a:pPr>
            <a:r>
              <a:rPr sz="2400" dirty="0"/>
              <a:t>Get your own barrier brick from the wall</a:t>
            </a:r>
          </a:p>
          <a:p>
            <a:pPr marL="240631" lvl="0" indent="-240631">
              <a:buSzPct val="100000"/>
              <a:buChar char="•"/>
              <a:defRPr sz="1800"/>
            </a:pPr>
            <a:r>
              <a:rPr sz="2400" dirty="0"/>
              <a:t>Get into pairs</a:t>
            </a:r>
          </a:p>
          <a:p>
            <a:pPr marL="240631" lvl="0" indent="-240631">
              <a:buSzPct val="100000"/>
              <a:buChar char="•"/>
              <a:defRPr sz="1800"/>
            </a:pPr>
            <a:r>
              <a:rPr sz="2400" dirty="0"/>
              <a:t>Swap bricks with your partner</a:t>
            </a:r>
          </a:p>
          <a:p>
            <a:pPr marL="240631" lvl="0" indent="-240631">
              <a:buSzPct val="100000"/>
              <a:buChar char="•"/>
              <a:defRPr sz="1800"/>
            </a:pPr>
            <a:r>
              <a:rPr sz="2400" dirty="0"/>
              <a:t>Pretend the barrier brick is your issue and ask your partner for advice.  </a:t>
            </a:r>
          </a:p>
        </p:txBody>
      </p:sp>
      <p:pic>
        <p:nvPicPr>
          <p:cNvPr id="100" name="IMG_0550.jpeg"/>
          <p:cNvPicPr/>
          <p:nvPr/>
        </p:nvPicPr>
        <p:blipFill>
          <a:blip r:embed="rId2">
            <a:extLst/>
          </a:blip>
          <a:srcRect t="6723" b="16331"/>
          <a:stretch>
            <a:fillRect/>
          </a:stretch>
        </p:blipFill>
        <p:spPr>
          <a:xfrm>
            <a:off x="54259" y="1804650"/>
            <a:ext cx="4609774" cy="4835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541784" y="548681"/>
            <a:ext cx="7988300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539551" y="1772816"/>
            <a:ext cx="7992889" cy="6480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92" name="image3.jpeg" descr="NEW Brand PPT divider heading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0"/>
            <a:ext cx="9183688" cy="691038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458670" y="2236751"/>
            <a:ext cx="82296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200" dirty="0" smtClean="0">
                <a:solidFill>
                  <a:srgbClr val="FFFFFF"/>
                </a:solidFill>
              </a:rPr>
              <a:t>Good bye and take care!</a:t>
            </a: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906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41784" y="548681"/>
            <a:ext cx="7988300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39551" y="1772816"/>
            <a:ext cx="7992889" cy="6480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23" name="image3.jpeg" descr="NEW Brand PPT divider heading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0"/>
            <a:ext cx="9183688" cy="691038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458670" y="2236751"/>
            <a:ext cx="8229600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Introduction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Aims and Objectives 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82216" y="1671630"/>
            <a:ext cx="5021135" cy="5021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03032" lvl="0" indent="-203032" defTabSz="740663">
              <a:spcBef>
                <a:spcPts val="0"/>
              </a:spcBef>
              <a:buSzPct val="100000"/>
              <a:buChar char="•"/>
              <a:defRPr sz="1800"/>
            </a:pPr>
            <a:r>
              <a:rPr sz="2025" dirty="0"/>
              <a:t>To deconstruct the concept of "burn out" and learn about different causes, effects and how to tackle it.</a:t>
            </a:r>
          </a:p>
          <a:p>
            <a:pPr marL="203032" lvl="0" indent="-203032" defTabSz="740663">
              <a:spcBef>
                <a:spcPts val="0"/>
              </a:spcBef>
              <a:buSzPct val="100000"/>
              <a:buChar char="•"/>
              <a:defRPr sz="1800"/>
            </a:pPr>
            <a:r>
              <a:rPr sz="2025" dirty="0"/>
              <a:t>To discuss different definitions of self-care and self-love and the barriers people face in engaging in them.</a:t>
            </a:r>
          </a:p>
          <a:p>
            <a:pPr marL="203032" lvl="0" indent="-203032" defTabSz="740663">
              <a:spcBef>
                <a:spcPts val="0"/>
              </a:spcBef>
              <a:buSzPct val="100000"/>
              <a:buChar char="•"/>
              <a:defRPr sz="1800"/>
            </a:pPr>
            <a:r>
              <a:rPr sz="2025" dirty="0"/>
              <a:t>To learn practical ways </a:t>
            </a:r>
            <a:r>
              <a:rPr lang="en-GB" sz="2025" dirty="0" smtClean="0"/>
              <a:t>to</a:t>
            </a:r>
            <a:r>
              <a:rPr sz="2025" dirty="0" smtClean="0"/>
              <a:t> look </a:t>
            </a:r>
            <a:r>
              <a:rPr sz="2025" dirty="0"/>
              <a:t>after yourself and collectively support each-other's self-care. </a:t>
            </a:r>
          </a:p>
          <a:p>
            <a:pPr lvl="0" defTabSz="740663">
              <a:spcBef>
                <a:spcPts val="0"/>
              </a:spcBef>
              <a:defRPr sz="1800"/>
            </a:pPr>
            <a:endParaRPr sz="2025" dirty="0"/>
          </a:p>
          <a:p>
            <a:pPr lvl="0" defTabSz="740663">
              <a:spcBef>
                <a:spcPts val="0"/>
              </a:spcBef>
              <a:defRPr sz="1800"/>
            </a:pPr>
            <a:endParaRPr sz="2025" dirty="0"/>
          </a:p>
          <a:p>
            <a:pPr lvl="0" defTabSz="740663">
              <a:spcBef>
                <a:spcPts val="0"/>
              </a:spcBef>
              <a:defRPr sz="1800"/>
            </a:pPr>
            <a:r>
              <a:rPr sz="2025" i="1" dirty="0"/>
              <a:t>"You may not control all the events that happen to you, but you can decide not to be reduced by them.” </a:t>
            </a:r>
          </a:p>
          <a:p>
            <a:pPr lvl="0" defTabSz="740663">
              <a:spcBef>
                <a:spcPts val="0"/>
              </a:spcBef>
              <a:defRPr sz="1800"/>
            </a:pPr>
            <a:r>
              <a:rPr sz="2025" i="1" dirty="0"/>
              <a:t>- Maya Angelo </a:t>
            </a:r>
          </a:p>
        </p:txBody>
      </p:sp>
      <p:pic>
        <p:nvPicPr>
          <p:cNvPr id="28" name="IMG_117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5342" y="1754343"/>
            <a:ext cx="2674344" cy="4011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Safer Space 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93075" y="1604132"/>
            <a:ext cx="6475387" cy="240406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32343" lvl="0" indent="-232343" algn="ctr" defTabSz="361188">
              <a:lnSpc>
                <a:spcPct val="125000"/>
              </a:lnSpc>
              <a:spcBef>
                <a:spcPts val="0"/>
              </a:spcBef>
              <a:buSzPct val="100000"/>
              <a:buAutoNum type="arabicPeriod"/>
              <a:defRPr sz="1800"/>
            </a:pPr>
            <a:r>
              <a:rPr sz="1738" dirty="0"/>
              <a:t> Don't talk over other people</a:t>
            </a:r>
          </a:p>
          <a:p>
            <a:pPr marL="232343" lvl="0" indent="-232343" algn="ctr" defTabSz="361188">
              <a:lnSpc>
                <a:spcPct val="125000"/>
              </a:lnSpc>
              <a:spcBef>
                <a:spcPts val="0"/>
              </a:spcBef>
              <a:buSzPct val="100000"/>
              <a:buAutoNum type="arabicPeriod"/>
              <a:defRPr sz="1800"/>
            </a:pPr>
            <a:r>
              <a:rPr sz="1738" dirty="0"/>
              <a:t> Don't use offensive language </a:t>
            </a:r>
          </a:p>
          <a:p>
            <a:pPr marL="232343" lvl="0" indent="-232343" algn="ctr" defTabSz="361188">
              <a:lnSpc>
                <a:spcPct val="125000"/>
              </a:lnSpc>
              <a:spcBef>
                <a:spcPts val="0"/>
              </a:spcBef>
              <a:buSzPct val="100000"/>
              <a:buAutoNum type="arabicPeriod"/>
              <a:defRPr sz="1800"/>
            </a:pPr>
            <a:r>
              <a:rPr sz="1738" dirty="0"/>
              <a:t> Use trigger-warnings when appropriate </a:t>
            </a:r>
          </a:p>
          <a:p>
            <a:pPr marL="232343" lvl="0" indent="-232343" algn="ctr" defTabSz="361188">
              <a:lnSpc>
                <a:spcPct val="125000"/>
              </a:lnSpc>
              <a:spcBef>
                <a:spcPts val="0"/>
              </a:spcBef>
              <a:buSzPct val="100000"/>
              <a:buAutoNum type="arabicPeriod"/>
              <a:defRPr sz="1800"/>
            </a:pPr>
            <a:r>
              <a:rPr sz="1738" dirty="0"/>
              <a:t> Don't speak about others peoples experiences outside this space without their consent</a:t>
            </a:r>
          </a:p>
          <a:p>
            <a:pPr marL="232343" lvl="0" indent="-232343" algn="ctr" defTabSz="361188">
              <a:lnSpc>
                <a:spcPct val="125000"/>
              </a:lnSpc>
              <a:spcBef>
                <a:spcPts val="0"/>
              </a:spcBef>
              <a:buSzPct val="100000"/>
              <a:buAutoNum type="arabicPeriod"/>
              <a:defRPr sz="1800"/>
            </a:pPr>
            <a:r>
              <a:rPr sz="1738" dirty="0"/>
              <a:t> No question is a silly question</a:t>
            </a:r>
          </a:p>
          <a:p>
            <a:pPr marL="232343" lvl="0" indent="-232343" algn="ctr" defTabSz="361188">
              <a:lnSpc>
                <a:spcPct val="125000"/>
              </a:lnSpc>
              <a:spcBef>
                <a:spcPts val="0"/>
              </a:spcBef>
              <a:buSzPct val="100000"/>
              <a:buAutoNum type="arabicPeriod"/>
              <a:defRPr sz="1800"/>
            </a:pPr>
            <a:r>
              <a:rPr sz="1738" dirty="0"/>
              <a:t> Don't </a:t>
            </a:r>
            <a:r>
              <a:rPr sz="1738" dirty="0" err="1"/>
              <a:t>apologise</a:t>
            </a:r>
            <a:r>
              <a:rPr sz="1738" dirty="0"/>
              <a:t> for speaking, this is your space too!  </a:t>
            </a:r>
          </a:p>
        </p:txBody>
      </p:sp>
      <p:pic>
        <p:nvPicPr>
          <p:cNvPr id="37" name="IMG_054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3429" y="4199557"/>
            <a:ext cx="5534681" cy="2512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Ice-breaker </a:t>
            </a:r>
          </a:p>
        </p:txBody>
      </p:sp>
      <p:sp>
        <p:nvSpPr>
          <p:cNvPr id="40" name="Shape 40"/>
          <p:cNvSpPr/>
          <p:nvPr/>
        </p:nvSpPr>
        <p:spPr>
          <a:xfrm>
            <a:off x="791011" y="1838971"/>
            <a:ext cx="4466789" cy="3863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94" y="0"/>
                </a:moveTo>
                <a:cubicBezTo>
                  <a:pt x="2326" y="0"/>
                  <a:pt x="0" y="3209"/>
                  <a:pt x="0" y="7168"/>
                </a:cubicBezTo>
                <a:lnTo>
                  <a:pt x="0" y="11205"/>
                </a:lnTo>
                <a:cubicBezTo>
                  <a:pt x="0" y="13574"/>
                  <a:pt x="837" y="15666"/>
                  <a:pt x="2120" y="16971"/>
                </a:cubicBezTo>
                <a:lnTo>
                  <a:pt x="146" y="21600"/>
                </a:lnTo>
                <a:lnTo>
                  <a:pt x="6295" y="18372"/>
                </a:lnTo>
                <a:lnTo>
                  <a:pt x="16406" y="18372"/>
                </a:lnTo>
                <a:cubicBezTo>
                  <a:pt x="19274" y="18372"/>
                  <a:pt x="21600" y="15163"/>
                  <a:pt x="21600" y="11205"/>
                </a:cubicBezTo>
                <a:lnTo>
                  <a:pt x="21600" y="7168"/>
                </a:lnTo>
                <a:cubicBezTo>
                  <a:pt x="21600" y="3209"/>
                  <a:pt x="19274" y="0"/>
                  <a:pt x="16406" y="0"/>
                </a:cubicBezTo>
                <a:lnTo>
                  <a:pt x="519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BBE0E3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 defTabSz="457200">
              <a:lnSpc>
                <a:spcPct val="125000"/>
              </a:lnSpc>
              <a:defRPr sz="1800"/>
            </a:pPr>
            <a:endParaRPr lang="en-GB" sz="2200" dirty="0" smtClean="0"/>
          </a:p>
          <a:p>
            <a:pPr lvl="0" defTabSz="457200">
              <a:lnSpc>
                <a:spcPct val="125000"/>
              </a:lnSpc>
              <a:defRPr sz="1800"/>
            </a:pPr>
            <a:endParaRPr sz="2200" dirty="0"/>
          </a:p>
          <a:p>
            <a:pPr marL="342900" lvl="0" indent="-342900" defTabSz="457200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000" dirty="0"/>
              <a:t> My name is...</a:t>
            </a:r>
          </a:p>
          <a:p>
            <a:pPr marL="342900" lvl="0" indent="-342900" defTabSz="457200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000" dirty="0" smtClean="0"/>
              <a:t>My </a:t>
            </a:r>
            <a:r>
              <a:rPr sz="2000" dirty="0"/>
              <a:t>pronoun is...</a:t>
            </a:r>
          </a:p>
          <a:p>
            <a:pPr marL="342900" lvl="0" indent="-342900" defTabSz="45720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pPr>
            <a:r>
              <a:rPr sz="2000" dirty="0" smtClean="0"/>
              <a:t>I </a:t>
            </a:r>
            <a:r>
              <a:rPr sz="2000" dirty="0"/>
              <a:t>study... </a:t>
            </a:r>
          </a:p>
          <a:p>
            <a:pPr marL="342900" lvl="0" indent="-342900" defTabSz="45720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pPr>
            <a:r>
              <a:rPr sz="2000" dirty="0" smtClean="0"/>
              <a:t>I </a:t>
            </a:r>
            <a:r>
              <a:rPr sz="2000" dirty="0"/>
              <a:t>came here today because...</a:t>
            </a:r>
          </a:p>
        </p:txBody>
      </p:sp>
      <p:pic>
        <p:nvPicPr>
          <p:cNvPr id="41" name="IMG_054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3989" y="1838971"/>
            <a:ext cx="3180057" cy="3180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41784" y="548681"/>
            <a:ext cx="7988300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539551" y="1772816"/>
            <a:ext cx="7992889" cy="6480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45" name="image3.jpeg" descr="NEW Brand PPT divider heading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0"/>
            <a:ext cx="9183688" cy="691038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458670" y="2236751"/>
            <a:ext cx="8229600" cy="108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Self-care 101: What do we mean by self-care &amp; self-love?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G_054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564" y="1681426"/>
            <a:ext cx="6680201" cy="2311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Definitions </a:t>
            </a:r>
          </a:p>
        </p:txBody>
      </p:sp>
      <p:pic>
        <p:nvPicPr>
          <p:cNvPr id="50" name="IMG_054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4334" y="2000250"/>
            <a:ext cx="28575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054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717" y="4030066"/>
            <a:ext cx="4953593" cy="2713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77849" y="458200"/>
            <a:ext cx="7988301" cy="10081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You do you</a:t>
            </a:r>
          </a:p>
        </p:txBody>
      </p:sp>
      <p:pic>
        <p:nvPicPr>
          <p:cNvPr id="54" name="IMG_054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278" y="1869873"/>
            <a:ext cx="3652661" cy="3810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G_054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8061" y="1826977"/>
            <a:ext cx="3734902" cy="389612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1074842" y="2321134"/>
            <a:ext cx="257781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400"/>
              <a:t>For self-care I...</a:t>
            </a:r>
          </a:p>
        </p:txBody>
      </p:sp>
      <p:sp>
        <p:nvSpPr>
          <p:cNvPr id="57" name="Shape 57"/>
          <p:cNvSpPr/>
          <p:nvPr/>
        </p:nvSpPr>
        <p:spPr>
          <a:xfrm>
            <a:off x="5366606" y="2321134"/>
            <a:ext cx="254998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2400"/>
              <a:t>For self-love I...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539551" y="404664"/>
            <a:ext cx="7988301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Self Care vs Self Love is... </a:t>
            </a:r>
          </a:p>
        </p:txBody>
      </p:sp>
      <p:pic>
        <p:nvPicPr>
          <p:cNvPr id="60" name="IMG_0538.gif"/>
          <p:cNvPicPr/>
          <p:nvPr/>
        </p:nvPicPr>
        <p:blipFill>
          <a:blip r:embed="rId2">
            <a:extLst/>
          </a:blip>
          <a:srcRect l="846" t="1464" r="846" b="1464"/>
          <a:stretch>
            <a:fillRect/>
          </a:stretch>
        </p:blipFill>
        <p:spPr>
          <a:xfrm>
            <a:off x="1470780" y="1752064"/>
            <a:ext cx="6202440" cy="40873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2177691" y="2428206"/>
            <a:ext cx="14693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400"/>
              <a:t>Self-care</a:t>
            </a:r>
          </a:p>
        </p:txBody>
      </p:sp>
      <p:sp>
        <p:nvSpPr>
          <p:cNvPr id="62" name="Shape 62"/>
          <p:cNvSpPr/>
          <p:nvPr/>
        </p:nvSpPr>
        <p:spPr>
          <a:xfrm>
            <a:off x="5443405" y="2428206"/>
            <a:ext cx="144151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400"/>
              <a:t>Self-love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325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Avenir Roman</vt:lpstr>
      <vt:lpstr>Verdana</vt:lpstr>
      <vt:lpstr>Default</vt:lpstr>
      <vt:lpstr>PowerPoint Presentation</vt:lpstr>
      <vt:lpstr>PowerPoint Presentation</vt:lpstr>
      <vt:lpstr>Aims and Objectives </vt:lpstr>
      <vt:lpstr>Safer Space </vt:lpstr>
      <vt:lpstr>Ice-breaker </vt:lpstr>
      <vt:lpstr>PowerPoint Presentation</vt:lpstr>
      <vt:lpstr>Definitions </vt:lpstr>
      <vt:lpstr>You do you</vt:lpstr>
      <vt:lpstr>Self Care vs Self Love is... </vt:lpstr>
      <vt:lpstr>PowerPoint Presentation</vt:lpstr>
      <vt:lpstr>Burnout - Problem Tree</vt:lpstr>
      <vt:lpstr>Barriers to self-care</vt:lpstr>
      <vt:lpstr>PowerPoint Presentation</vt:lpstr>
      <vt:lpstr>Squad Goals </vt:lpstr>
      <vt:lpstr>Collective learning sets</vt:lpstr>
      <vt:lpstr>PowerPoint Presentation</vt:lpstr>
      <vt:lpstr>The #FeelingMySelfCare Rule</vt:lpstr>
      <vt:lpstr>Mirror advice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Townsend</dc:creator>
  <cp:lastModifiedBy>Holly Townsend</cp:lastModifiedBy>
  <cp:revision>6</cp:revision>
  <dcterms:modified xsi:type="dcterms:W3CDTF">2015-10-14T13:55:09Z</dcterms:modified>
</cp:coreProperties>
</file>