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handoutMasterIdLst>
    <p:handoutMasterId r:id="rId22"/>
  </p:handoutMasterIdLst>
  <p:sldIdLst>
    <p:sldId id="257" r:id="rId2"/>
    <p:sldId id="374" r:id="rId3"/>
    <p:sldId id="375" r:id="rId4"/>
    <p:sldId id="376" r:id="rId5"/>
    <p:sldId id="377" r:id="rId6"/>
    <p:sldId id="378" r:id="rId7"/>
    <p:sldId id="379" r:id="rId8"/>
    <p:sldId id="380" r:id="rId9"/>
    <p:sldId id="381" r:id="rId10"/>
    <p:sldId id="373" r:id="rId11"/>
    <p:sldId id="370" r:id="rId12"/>
    <p:sldId id="382" r:id="rId13"/>
    <p:sldId id="391" r:id="rId14"/>
    <p:sldId id="384" r:id="rId15"/>
    <p:sldId id="386" r:id="rId16"/>
    <p:sldId id="388" r:id="rId17"/>
    <p:sldId id="390" r:id="rId18"/>
    <p:sldId id="394" r:id="rId19"/>
    <p:sldId id="316" r:id="rId20"/>
  </p:sldIdLst>
  <p:sldSz cx="9144000" cy="6858000" type="screen4x3"/>
  <p:notesSz cx="6662738" cy="9926638"/>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7DC"/>
    <a:srgbClr val="BF689F"/>
    <a:srgbClr val="840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69300" autoAdjust="0"/>
  </p:normalViewPr>
  <p:slideViewPr>
    <p:cSldViewPr>
      <p:cViewPr varScale="1">
        <p:scale>
          <a:sx n="51" d="100"/>
          <a:sy n="51" d="100"/>
        </p:scale>
        <p:origin x="13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latin typeface="Verdana"/>
              </a:defRPr>
            </a:pPr>
            <a:r>
              <a:rPr lang="en-US"/>
              <a:t>What is your age?</a:t>
            </a:r>
          </a:p>
        </c:rich>
      </c:tx>
      <c:layout/>
      <c:overlay val="0"/>
    </c:title>
    <c:autoTitleDeleted val="0"/>
    <c:plotArea>
      <c:layout/>
      <c:pieChart>
        <c:varyColors val="1"/>
        <c:ser>
          <c:idx val="0"/>
          <c:order val="0"/>
          <c:tx>
            <c:strRef>
              <c:f>Sheet1!$B$1</c:f>
              <c:strCache>
                <c:ptCount val="1"/>
                <c:pt idx="0">
                  <c:v>Series 1</c:v>
                </c:pt>
              </c:strCache>
            </c:strRef>
          </c:tx>
          <c:dPt>
            <c:idx val="0"/>
            <c:bubble3D val="0"/>
            <c:spPr>
              <a:solidFill>
                <a:srgbClr val="DBB1D2"/>
              </a:solidFill>
            </c:spPr>
          </c:dPt>
          <c:dPt>
            <c:idx val="1"/>
            <c:bubble3D val="0"/>
            <c:spPr>
              <a:solidFill>
                <a:srgbClr val="B06C96"/>
              </a:solidFill>
            </c:spPr>
          </c:dPt>
          <c:dPt>
            <c:idx val="2"/>
            <c:bubble3D val="0"/>
            <c:spPr>
              <a:solidFill>
                <a:srgbClr val="EAD3E6"/>
              </a:solidFill>
            </c:spPr>
          </c:dPt>
          <c:dPt>
            <c:idx val="3"/>
            <c:bubble3D val="0"/>
            <c:spPr>
              <a:solidFill>
                <a:srgbClr val="9DD6E8"/>
              </a:solidFill>
            </c:spPr>
          </c:dPt>
          <c:dPt>
            <c:idx val="4"/>
            <c:bubble3D val="0"/>
            <c:spPr>
              <a:solidFill>
                <a:srgbClr val="00AEC7"/>
              </a:solidFill>
            </c:spPr>
          </c:dPt>
          <c:dLbls>
            <c:spPr>
              <a:noFill/>
              <a:ln>
                <a:noFill/>
              </a:ln>
              <a:effectLst/>
            </c:spPr>
            <c:txPr>
              <a:bodyPr/>
              <a:lstStyle/>
              <a:p>
                <a:pPr>
                  <a:defRPr sz="900">
                    <a:latin typeface="Verdana"/>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Under 18</c:v>
                </c:pt>
                <c:pt idx="1">
                  <c:v>18-20</c:v>
                </c:pt>
                <c:pt idx="2">
                  <c:v>21 to 25</c:v>
                </c:pt>
                <c:pt idx="3">
                  <c:v>26 to 30</c:v>
                </c:pt>
                <c:pt idx="4">
                  <c:v>31 or older</c:v>
                </c:pt>
              </c:strCache>
            </c:strRef>
          </c:cat>
          <c:val>
            <c:numRef>
              <c:f>Sheet1!$B$2:$B$6</c:f>
              <c:numCache>
                <c:formatCode>General</c:formatCode>
                <c:ptCount val="5"/>
                <c:pt idx="0">
                  <c:v>1.8</c:v>
                </c:pt>
                <c:pt idx="1">
                  <c:v>9.6</c:v>
                </c:pt>
                <c:pt idx="2">
                  <c:v>14.7</c:v>
                </c:pt>
                <c:pt idx="3">
                  <c:v>22.8</c:v>
                </c:pt>
                <c:pt idx="4">
                  <c:v>51.1</c:v>
                </c:pt>
              </c:numCache>
            </c:numRef>
          </c:val>
        </c:ser>
        <c:ser>
          <c:idx val="1"/>
          <c:order val="1"/>
          <c:tx>
            <c:strRef>
              <c:f>Sheet1!$C$1</c:f>
              <c:strCache>
                <c:ptCount val="1"/>
                <c:pt idx="0">
                  <c:v>Series 2</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Under 18</c:v>
                </c:pt>
                <c:pt idx="1">
                  <c:v>18-20</c:v>
                </c:pt>
                <c:pt idx="2">
                  <c:v>21 to 25</c:v>
                </c:pt>
                <c:pt idx="3">
                  <c:v>26 to 30</c:v>
                </c:pt>
                <c:pt idx="4">
                  <c:v>31 or older</c:v>
                </c:pt>
              </c:strCache>
            </c:strRef>
          </c:cat>
          <c:val>
            <c:numRef>
              <c:f>Sheet1!$C$2:$C$6</c:f>
              <c:numCache>
                <c:formatCode>General</c:formatCode>
                <c:ptCount val="5"/>
                <c:pt idx="0">
                  <c:v>0</c:v>
                </c:pt>
                <c:pt idx="1">
                  <c:v>0</c:v>
                </c:pt>
                <c:pt idx="2">
                  <c:v>0</c:v>
                </c:pt>
                <c:pt idx="3">
                  <c:v>0</c:v>
                </c:pt>
                <c:pt idx="4">
                  <c:v>0</c:v>
                </c:pt>
              </c:numCache>
            </c:numRef>
          </c:val>
        </c:ser>
        <c:ser>
          <c:idx val="2"/>
          <c:order val="2"/>
          <c:tx>
            <c:strRef>
              <c:f>Sheet1!$D$1</c:f>
              <c:strCache>
                <c:ptCount val="1"/>
                <c:pt idx="0">
                  <c:v>Series 3</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Under 18</c:v>
                </c:pt>
                <c:pt idx="1">
                  <c:v>18-20</c:v>
                </c:pt>
                <c:pt idx="2">
                  <c:v>21 to 25</c:v>
                </c:pt>
                <c:pt idx="3">
                  <c:v>26 to 30</c:v>
                </c:pt>
                <c:pt idx="4">
                  <c:v>31 or older</c:v>
                </c:pt>
              </c:strCache>
            </c:strRef>
          </c:cat>
          <c:val>
            <c:numRef>
              <c:f>Sheet1!$D$2:$D$6</c:f>
              <c:numCache>
                <c:formatCode>General</c:formatCode>
                <c:ptCount val="5"/>
                <c:pt idx="0">
                  <c:v>0</c:v>
                </c:pt>
                <c:pt idx="1">
                  <c:v>0</c:v>
                </c:pt>
                <c:pt idx="2">
                  <c:v>0</c:v>
                </c:pt>
                <c:pt idx="3">
                  <c:v>0</c:v>
                </c:pt>
                <c:pt idx="4">
                  <c:v>0</c:v>
                </c:pt>
              </c:numCache>
            </c:numRef>
          </c:val>
        </c:ser>
        <c:dLbls>
          <c:showLegendKey val="0"/>
          <c:showVal val="1"/>
          <c:showCatName val="0"/>
          <c:showSerName val="0"/>
          <c:showPercent val="0"/>
          <c:showBubbleSize val="0"/>
          <c:showLeaderLines val="1"/>
        </c:dLbls>
        <c:firstSliceAng val="0"/>
      </c:pieChart>
    </c:plotArea>
    <c:legend>
      <c:legendPos val="b"/>
      <c:layout/>
      <c:overlay val="0"/>
      <c:txPr>
        <a:bodyPr/>
        <a:lstStyle/>
        <a:p>
          <a:pPr>
            <a:defRPr sz="900">
              <a:latin typeface="Verdana"/>
            </a:defRPr>
          </a:pPr>
          <a:endParaRPr lang="en-US"/>
        </a:p>
      </c:txPr>
    </c:legend>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7913" cy="4956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270" y="1"/>
            <a:ext cx="2887913" cy="495612"/>
          </a:xfrm>
          <a:prstGeom prst="rect">
            <a:avLst/>
          </a:prstGeom>
        </p:spPr>
        <p:txBody>
          <a:bodyPr vert="horz" lIns="91440" tIns="45720" rIns="91440" bIns="45720" rtlCol="0"/>
          <a:lstStyle>
            <a:lvl1pPr algn="r">
              <a:defRPr sz="1200"/>
            </a:lvl1pPr>
          </a:lstStyle>
          <a:p>
            <a:fld id="{71D41901-11AD-4A4D-B3F3-6822E79D1C70}" type="datetimeFigureOut">
              <a:rPr lang="en-GB" smtClean="0"/>
              <a:t>12/10/2016</a:t>
            </a:fld>
            <a:endParaRPr lang="en-GB"/>
          </a:p>
        </p:txBody>
      </p:sp>
      <p:sp>
        <p:nvSpPr>
          <p:cNvPr id="4" name="Footer Placeholder 3"/>
          <p:cNvSpPr>
            <a:spLocks noGrp="1"/>
          </p:cNvSpPr>
          <p:nvPr>
            <p:ph type="ftr" sz="quarter" idx="2"/>
          </p:nvPr>
        </p:nvSpPr>
        <p:spPr>
          <a:xfrm>
            <a:off x="0" y="9427828"/>
            <a:ext cx="2887913" cy="4972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270" y="9427828"/>
            <a:ext cx="2887913" cy="497211"/>
          </a:xfrm>
          <a:prstGeom prst="rect">
            <a:avLst/>
          </a:prstGeom>
        </p:spPr>
        <p:txBody>
          <a:bodyPr vert="horz" lIns="91440" tIns="45720" rIns="91440" bIns="45720" rtlCol="0" anchor="b"/>
          <a:lstStyle>
            <a:lvl1pPr algn="r">
              <a:defRPr sz="1200"/>
            </a:lvl1pPr>
          </a:lstStyle>
          <a:p>
            <a:fld id="{E17E08C9-10D1-4688-A188-6E1C7B37ABA3}" type="slidenum">
              <a:rPr lang="en-GB" smtClean="0"/>
              <a:t>‹#›</a:t>
            </a:fld>
            <a:endParaRPr lang="en-GB"/>
          </a:p>
        </p:txBody>
      </p:sp>
    </p:spTree>
    <p:extLst>
      <p:ext uri="{BB962C8B-B14F-4D97-AF65-F5344CB8AC3E}">
        <p14:creationId xmlns:p14="http://schemas.microsoft.com/office/powerpoint/2010/main" val="1056698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1" y="1"/>
            <a:ext cx="2887186" cy="496331"/>
          </a:xfrm>
          <a:prstGeom prst="rect">
            <a:avLst/>
          </a:prstGeom>
        </p:spPr>
        <p:txBody>
          <a:bodyPr vert="horz" lIns="91440" tIns="45720" rIns="91440" bIns="45720" rtlCol="0"/>
          <a:lstStyle>
            <a:lvl1pPr algn="r">
              <a:defRPr sz="1200"/>
            </a:lvl1pPr>
          </a:lstStyle>
          <a:p>
            <a:fld id="{B49ED6FC-950C-49F7-959F-F5DBB761FDED}" type="datetimeFigureOut">
              <a:rPr lang="en-GB" smtClean="0"/>
              <a:t>12/10/2016</a:t>
            </a:fld>
            <a:endParaRPr lang="en-GB"/>
          </a:p>
        </p:txBody>
      </p:sp>
      <p:sp>
        <p:nvSpPr>
          <p:cNvPr id="4" name="Slide Image Placehold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887186" cy="4963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1" y="9428584"/>
            <a:ext cx="2887186" cy="496331"/>
          </a:xfrm>
          <a:prstGeom prst="rect">
            <a:avLst/>
          </a:prstGeom>
        </p:spPr>
        <p:txBody>
          <a:bodyPr vert="horz" lIns="91440" tIns="45720" rIns="91440" bIns="45720" rtlCol="0" anchor="b"/>
          <a:lstStyle>
            <a:lvl1pPr algn="r">
              <a:defRPr sz="1200"/>
            </a:lvl1pPr>
          </a:lstStyle>
          <a:p>
            <a:fld id="{7449DAF8-5CB1-4C79-ABA2-0D4790698A46}" type="slidenum">
              <a:rPr lang="en-GB" smtClean="0"/>
              <a:t>‹#›</a:t>
            </a:fld>
            <a:endParaRPr lang="en-GB"/>
          </a:p>
        </p:txBody>
      </p:sp>
    </p:spTree>
    <p:extLst>
      <p:ext uri="{BB962C8B-B14F-4D97-AF65-F5344CB8AC3E}">
        <p14:creationId xmlns:p14="http://schemas.microsoft.com/office/powerpoint/2010/main" val="297950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3</a:t>
            </a:fld>
            <a:endParaRPr lang="en-GB"/>
          </a:p>
        </p:txBody>
      </p:sp>
    </p:spTree>
    <p:extLst>
      <p:ext uri="{BB962C8B-B14F-4D97-AF65-F5344CB8AC3E}">
        <p14:creationId xmlns:p14="http://schemas.microsoft.com/office/powerpoint/2010/main" val="269849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18</a:t>
            </a:fld>
            <a:endParaRPr lang="en-GB"/>
          </a:p>
        </p:txBody>
      </p:sp>
    </p:spTree>
    <p:extLst>
      <p:ext uri="{BB962C8B-B14F-4D97-AF65-F5344CB8AC3E}">
        <p14:creationId xmlns:p14="http://schemas.microsoft.com/office/powerpoint/2010/main" val="35993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19</a:t>
            </a:fld>
            <a:endParaRPr lang="en-GB"/>
          </a:p>
        </p:txBody>
      </p:sp>
    </p:spTree>
    <p:extLst>
      <p:ext uri="{BB962C8B-B14F-4D97-AF65-F5344CB8AC3E}">
        <p14:creationId xmlns:p14="http://schemas.microsoft.com/office/powerpoint/2010/main" val="190138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4</a:t>
            </a:fld>
            <a:endParaRPr lang="en-GB"/>
          </a:p>
        </p:txBody>
      </p:sp>
    </p:spTree>
    <p:extLst>
      <p:ext uri="{BB962C8B-B14F-4D97-AF65-F5344CB8AC3E}">
        <p14:creationId xmlns:p14="http://schemas.microsoft.com/office/powerpoint/2010/main" val="207796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5</a:t>
            </a:fld>
            <a:endParaRPr lang="en-GB"/>
          </a:p>
        </p:txBody>
      </p:sp>
    </p:spTree>
    <p:extLst>
      <p:ext uri="{BB962C8B-B14F-4D97-AF65-F5344CB8AC3E}">
        <p14:creationId xmlns:p14="http://schemas.microsoft.com/office/powerpoint/2010/main" val="334257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12</a:t>
            </a:fld>
            <a:endParaRPr lang="en-GB"/>
          </a:p>
        </p:txBody>
      </p:sp>
    </p:spTree>
    <p:extLst>
      <p:ext uri="{BB962C8B-B14F-4D97-AF65-F5344CB8AC3E}">
        <p14:creationId xmlns:p14="http://schemas.microsoft.com/office/powerpoint/2010/main" val="307918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13</a:t>
            </a:fld>
            <a:endParaRPr lang="en-GB"/>
          </a:p>
        </p:txBody>
      </p:sp>
    </p:spTree>
    <p:extLst>
      <p:ext uri="{BB962C8B-B14F-4D97-AF65-F5344CB8AC3E}">
        <p14:creationId xmlns:p14="http://schemas.microsoft.com/office/powerpoint/2010/main" val="133080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14</a:t>
            </a:fld>
            <a:endParaRPr lang="en-GB"/>
          </a:p>
        </p:txBody>
      </p:sp>
    </p:spTree>
    <p:extLst>
      <p:ext uri="{BB962C8B-B14F-4D97-AF65-F5344CB8AC3E}">
        <p14:creationId xmlns:p14="http://schemas.microsoft.com/office/powerpoint/2010/main" val="112150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449DAF8-5CB1-4C79-ABA2-0D4790698A46}" type="slidenum">
              <a:rPr lang="en-GB" smtClean="0"/>
              <a:t>15</a:t>
            </a:fld>
            <a:endParaRPr lang="en-GB"/>
          </a:p>
        </p:txBody>
      </p:sp>
    </p:spTree>
    <p:extLst>
      <p:ext uri="{BB962C8B-B14F-4D97-AF65-F5344CB8AC3E}">
        <p14:creationId xmlns:p14="http://schemas.microsoft.com/office/powerpoint/2010/main" val="351595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7449DAF8-5CB1-4C79-ABA2-0D4790698A46}" type="slidenum">
              <a:rPr lang="en-GB" smtClean="0"/>
              <a:t>16</a:t>
            </a:fld>
            <a:endParaRPr lang="en-GB"/>
          </a:p>
        </p:txBody>
      </p:sp>
    </p:spTree>
    <p:extLst>
      <p:ext uri="{BB962C8B-B14F-4D97-AF65-F5344CB8AC3E}">
        <p14:creationId xmlns:p14="http://schemas.microsoft.com/office/powerpoint/2010/main" val="135126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17</a:t>
            </a:fld>
            <a:endParaRPr lang="en-GB"/>
          </a:p>
        </p:txBody>
      </p:sp>
    </p:spTree>
    <p:extLst>
      <p:ext uri="{BB962C8B-B14F-4D97-AF65-F5344CB8AC3E}">
        <p14:creationId xmlns:p14="http://schemas.microsoft.com/office/powerpoint/2010/main" val="107485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47873637-2009-D645-8B8B-CC06CD09524E}" type="slidenum">
              <a:rPr lang="en-US"/>
              <a:pPr/>
              <a:t>‹#›</a:t>
            </a:fld>
            <a:endParaRPr lang="en-US" sz="1400">
              <a:latin typeface="Arial" charset="0"/>
            </a:endParaRPr>
          </a:p>
        </p:txBody>
      </p:sp>
    </p:spTree>
    <p:extLst>
      <p:ext uri="{BB962C8B-B14F-4D97-AF65-F5344CB8AC3E}">
        <p14:creationId xmlns:p14="http://schemas.microsoft.com/office/powerpoint/2010/main" val="35546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smtClean="0"/>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973708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EW Brand Scotland PPT page hea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0"/>
            <a:ext cx="9114757" cy="6858000"/>
          </a:xfrm>
          <a:prstGeom prst="rect">
            <a:avLst/>
          </a:prstGeom>
        </p:spPr>
      </p:pic>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nusconnect.org.uk/nus-scotlan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ngelia.Alexander@nus-Scotland.org.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 Brand Scotland PPT title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98"/>
            <a:ext cx="9114757" cy="6858000"/>
          </a:xfrm>
          <a:prstGeom prst="rect">
            <a:avLst/>
          </a:prstGeom>
        </p:spPr>
      </p:pic>
      <p:sp>
        <p:nvSpPr>
          <p:cNvPr id="5" name="Title Placeholder 1"/>
          <p:cNvSpPr txBox="1">
            <a:spLocks/>
          </p:cNvSpPr>
          <p:nvPr/>
        </p:nvSpPr>
        <p:spPr bwMode="auto">
          <a:xfrm>
            <a:off x="474376" y="40259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200" dirty="0">
              <a:solidFill>
                <a:srgbClr val="BF689F"/>
              </a:solidFill>
              <a:latin typeface="Verdana" charset="0"/>
              <a:cs typeface="Verdana" charset="0"/>
            </a:endParaRPr>
          </a:p>
        </p:txBody>
      </p:sp>
      <p:sp>
        <p:nvSpPr>
          <p:cNvPr id="6" name="Title Placeholder 1"/>
          <p:cNvSpPr txBox="1">
            <a:spLocks/>
          </p:cNvSpPr>
          <p:nvPr/>
        </p:nvSpPr>
        <p:spPr bwMode="auto">
          <a:xfrm>
            <a:off x="474376" y="4676775"/>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dirty="0" smtClean="0">
              <a:solidFill>
                <a:srgbClr val="840B55"/>
              </a:solidFill>
              <a:latin typeface="Verdana" charset="0"/>
              <a:cs typeface="Verdana" charset="0"/>
            </a:endParaRPr>
          </a:p>
        </p:txBody>
      </p:sp>
      <p:sp>
        <p:nvSpPr>
          <p:cNvPr id="2" name="TextBox 1"/>
          <p:cNvSpPr txBox="1"/>
          <p:nvPr/>
        </p:nvSpPr>
        <p:spPr>
          <a:xfrm>
            <a:off x="474376" y="2614672"/>
            <a:ext cx="7660368" cy="2369880"/>
          </a:xfrm>
          <a:prstGeom prst="rect">
            <a:avLst/>
          </a:prstGeom>
          <a:noFill/>
        </p:spPr>
        <p:txBody>
          <a:bodyPr wrap="square" rtlCol="0">
            <a:spAutoFit/>
          </a:bodyPr>
          <a:lstStyle/>
          <a:p>
            <a:r>
              <a:rPr lang="en-GB" sz="3200" dirty="0" smtClean="0">
                <a:solidFill>
                  <a:srgbClr val="BF689F"/>
                </a:solidFill>
              </a:rPr>
              <a:t>The Bairn Necessities</a:t>
            </a:r>
          </a:p>
          <a:p>
            <a:endParaRPr lang="en-GB" sz="3200" dirty="0" smtClean="0">
              <a:solidFill>
                <a:srgbClr val="BF689F"/>
              </a:solidFill>
            </a:endParaRPr>
          </a:p>
          <a:p>
            <a:r>
              <a:rPr lang="en-GB" sz="2600" dirty="0">
                <a:solidFill>
                  <a:srgbClr val="840B55"/>
                </a:solidFill>
              </a:rPr>
              <a:t>Student parents’ experiences of education at college and university in Scotland</a:t>
            </a:r>
          </a:p>
          <a:p>
            <a:endParaRPr lang="en-GB" sz="3200" dirty="0" smtClean="0">
              <a:solidFill>
                <a:srgbClr val="BF689F"/>
              </a:solidFill>
            </a:endParaRPr>
          </a:p>
        </p:txBody>
      </p:sp>
    </p:spTree>
    <p:extLst>
      <p:ext uri="{BB962C8B-B14F-4D97-AF65-F5344CB8AC3E}">
        <p14:creationId xmlns:p14="http://schemas.microsoft.com/office/powerpoint/2010/main" val="2009252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Resources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The Bairn Necessities report</a:t>
            </a:r>
          </a:p>
          <a:p>
            <a:pPr marL="342900" indent="-342900">
              <a:buFont typeface="Arial" panose="020B0604020202020204" pitchFamily="34" charset="0"/>
              <a:buChar char="•"/>
            </a:pPr>
            <a:r>
              <a:rPr lang="en-GB" dirty="0" smtClean="0"/>
              <a:t>Executive summary</a:t>
            </a:r>
          </a:p>
          <a:p>
            <a:pPr marL="342900" indent="-342900">
              <a:buFont typeface="Arial" panose="020B0604020202020204" pitchFamily="34" charset="0"/>
              <a:buChar char="•"/>
            </a:pPr>
            <a:r>
              <a:rPr lang="en-GB" dirty="0" smtClean="0"/>
              <a:t>Self evaluation tool</a:t>
            </a:r>
          </a:p>
          <a:p>
            <a:pPr marL="342900" indent="-342900">
              <a:buFont typeface="Arial" panose="020B0604020202020204" pitchFamily="34" charset="0"/>
              <a:buChar char="•"/>
            </a:pPr>
            <a:r>
              <a:rPr lang="en-GB" dirty="0"/>
              <a:t>Guide to support for student </a:t>
            </a:r>
            <a:r>
              <a:rPr lang="en-GB" dirty="0" smtClean="0"/>
              <a:t>parents (institutional breakdown)</a:t>
            </a:r>
          </a:p>
          <a:p>
            <a:pPr marL="342900" indent="-342900">
              <a:buFont typeface="Arial" panose="020B0604020202020204" pitchFamily="34" charset="0"/>
              <a:buChar char="•"/>
            </a:pPr>
            <a:r>
              <a:rPr lang="en-GB" dirty="0" smtClean="0"/>
              <a:t>10 steps from child free to child </a:t>
            </a:r>
            <a:r>
              <a:rPr lang="en-GB" dirty="0" smtClean="0"/>
              <a:t>friendly poster</a:t>
            </a:r>
            <a:endParaRPr lang="en-GB" dirty="0" smtClean="0"/>
          </a:p>
          <a:p>
            <a:pPr marL="342900" indent="-342900">
              <a:buFont typeface="Arial" panose="020B0604020202020204" pitchFamily="34" charset="0"/>
              <a:buChar char="•"/>
            </a:pPr>
            <a:endParaRPr lang="en-GB" dirty="0"/>
          </a:p>
          <a:p>
            <a:pPr algn="ctr"/>
            <a:r>
              <a:rPr lang="en-GB" dirty="0" smtClean="0">
                <a:hlinkClick r:id="rId2"/>
              </a:rPr>
              <a:t>www.nusconnect.org.uk/nus-scotland</a:t>
            </a:r>
            <a:r>
              <a:rPr lang="en-GB" dirty="0" smtClean="0"/>
              <a:t> </a:t>
            </a:r>
            <a:endParaRPr lang="en-GB" dirty="0"/>
          </a:p>
        </p:txBody>
      </p:sp>
    </p:spTree>
    <p:extLst>
      <p:ext uri="{BB962C8B-B14F-4D97-AF65-F5344CB8AC3E}">
        <p14:creationId xmlns:p14="http://schemas.microsoft.com/office/powerpoint/2010/main" val="306009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339674" y="2565171"/>
            <a:ext cx="8454330" cy="172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Bring the </a:t>
            </a:r>
            <a:r>
              <a:rPr lang="en-US" sz="3200" dirty="0" err="1" smtClean="0">
                <a:solidFill>
                  <a:schemeClr val="bg1"/>
                </a:solidFill>
                <a:latin typeface="Verdana" charset="0"/>
                <a:cs typeface="Verdana" charset="0"/>
              </a:rPr>
              <a:t>Bairn</a:t>
            </a:r>
            <a:r>
              <a:rPr lang="en-US" sz="3200" dirty="0" smtClean="0">
                <a:solidFill>
                  <a:schemeClr val="bg1"/>
                </a:solidFill>
                <a:latin typeface="Verdana" charset="0"/>
                <a:cs typeface="Verdana" charset="0"/>
              </a:rPr>
              <a:t> Necessities to life </a:t>
            </a:r>
            <a:br>
              <a:rPr lang="en-US" sz="3200" dirty="0" smtClean="0">
                <a:solidFill>
                  <a:schemeClr val="bg1"/>
                </a:solidFill>
                <a:latin typeface="Verdana" charset="0"/>
                <a:cs typeface="Verdana" charset="0"/>
              </a:rPr>
            </a:br>
            <a:r>
              <a:rPr lang="en-US" sz="3200" dirty="0" smtClean="0">
                <a:solidFill>
                  <a:schemeClr val="bg1"/>
                </a:solidFill>
                <a:latin typeface="Verdana" charset="0"/>
                <a:cs typeface="Verdana" charset="0"/>
              </a:rPr>
              <a:t>on YOUR campus</a:t>
            </a:r>
            <a:endParaRPr lang="en-US" sz="3200" dirty="0">
              <a:solidFill>
                <a:schemeClr val="bg1"/>
              </a:solidFill>
              <a:latin typeface="Verdana" charset="0"/>
              <a:cs typeface="Verdana" charset="0"/>
            </a:endParaRPr>
          </a:p>
        </p:txBody>
      </p:sp>
    </p:spTree>
    <p:extLst>
      <p:ext uri="{BB962C8B-B14F-4D97-AF65-F5344CB8AC3E}">
        <p14:creationId xmlns:p14="http://schemas.microsoft.com/office/powerpoint/2010/main" val="2031798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situation on YOUR campus</a:t>
            </a:r>
            <a:endParaRPr lang="en-GB" dirty="0"/>
          </a:p>
        </p:txBody>
      </p:sp>
      <p:sp>
        <p:nvSpPr>
          <p:cNvPr id="3" name="Subtitle 2"/>
          <p:cNvSpPr>
            <a:spLocks noGrp="1"/>
          </p:cNvSpPr>
          <p:nvPr>
            <p:ph type="subTitle" idx="1"/>
          </p:nvPr>
        </p:nvSpPr>
        <p:spPr/>
        <p:txBody>
          <a:bodyPr/>
          <a:lstStyle/>
          <a:p>
            <a:r>
              <a:rPr lang="en-GB" dirty="0" smtClean="0"/>
              <a:t>In small groups look at the guide to support for student parents for your college/university and use the self evaluation tool to pick the top 3 priority recommendations you’d like to see implemented.</a:t>
            </a:r>
            <a:endParaRPr lang="en-GB" dirty="0"/>
          </a:p>
        </p:txBody>
      </p:sp>
    </p:spTree>
    <p:extLst>
      <p:ext uri="{BB962C8B-B14F-4D97-AF65-F5344CB8AC3E}">
        <p14:creationId xmlns:p14="http://schemas.microsoft.com/office/powerpoint/2010/main" val="269602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Campaigning for change</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Building a campaign </a:t>
            </a:r>
            <a:r>
              <a:rPr lang="en-GB" dirty="0" smtClean="0"/>
              <a:t>team</a:t>
            </a:r>
            <a:endParaRPr lang="en-GB" dirty="0" smtClean="0"/>
          </a:p>
          <a:p>
            <a:pPr marL="342900" indent="-342900">
              <a:buFont typeface="Arial" panose="020B0604020202020204" pitchFamily="34" charset="0"/>
              <a:buChar char="•"/>
            </a:pPr>
            <a:r>
              <a:rPr lang="en-GB" dirty="0" smtClean="0"/>
              <a:t>Communicating your </a:t>
            </a:r>
            <a:r>
              <a:rPr lang="en-GB" dirty="0" smtClean="0"/>
              <a:t>message and putting together your arguments</a:t>
            </a:r>
            <a:endParaRPr lang="en-GB" dirty="0" smtClean="0"/>
          </a:p>
          <a:p>
            <a:pPr marL="342900" indent="-342900">
              <a:buFont typeface="Arial" panose="020B0604020202020204" pitchFamily="34" charset="0"/>
              <a:buChar char="•"/>
            </a:pPr>
            <a:r>
              <a:rPr lang="en-GB" dirty="0" smtClean="0"/>
              <a:t>Map </a:t>
            </a:r>
            <a:r>
              <a:rPr lang="en-GB" dirty="0" smtClean="0"/>
              <a:t>your </a:t>
            </a:r>
            <a:r>
              <a:rPr lang="en-GB" dirty="0" smtClean="0"/>
              <a:t>stakeholders and identify the decision maker</a:t>
            </a:r>
            <a:endParaRPr lang="en-GB" dirty="0" smtClean="0"/>
          </a:p>
          <a:p>
            <a:pPr marL="342900" indent="-342900">
              <a:buFont typeface="Arial" panose="020B0604020202020204" pitchFamily="34" charset="0"/>
              <a:buChar char="•"/>
            </a:pPr>
            <a:r>
              <a:rPr lang="en-GB" dirty="0" smtClean="0"/>
              <a:t>Plan </a:t>
            </a:r>
            <a:r>
              <a:rPr lang="en-GB" dirty="0" smtClean="0"/>
              <a:t>your </a:t>
            </a:r>
            <a:r>
              <a:rPr lang="en-GB" dirty="0" smtClean="0"/>
              <a:t>actions</a:t>
            </a:r>
            <a:endParaRPr lang="en-GB" dirty="0"/>
          </a:p>
        </p:txBody>
      </p:sp>
    </p:spTree>
    <p:extLst>
      <p:ext uri="{BB962C8B-B14F-4D97-AF65-F5344CB8AC3E}">
        <p14:creationId xmlns:p14="http://schemas.microsoft.com/office/powerpoint/2010/main" val="401723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Build a campaign team</a:t>
            </a:r>
            <a:endParaRPr lang="en-GB" dirty="0"/>
          </a:p>
        </p:txBody>
      </p:sp>
      <p:sp>
        <p:nvSpPr>
          <p:cNvPr id="3" name="Subtitle 2"/>
          <p:cNvSpPr>
            <a:spLocks noGrp="1"/>
          </p:cNvSpPr>
          <p:nvPr>
            <p:ph type="subTitle" idx="1"/>
          </p:nvPr>
        </p:nvSpPr>
        <p:spPr/>
        <p:txBody>
          <a:bodyPr/>
          <a:lstStyle/>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10859159"/>
              </p:ext>
            </p:extLst>
          </p:nvPr>
        </p:nvGraphicFramePr>
        <p:xfrm>
          <a:off x="107504" y="1772816"/>
          <a:ext cx="8784975" cy="4392486"/>
        </p:xfrm>
        <a:graphic>
          <a:graphicData uri="http://schemas.openxmlformats.org/drawingml/2006/table">
            <a:tbl>
              <a:tblPr firstRow="1" firstCol="1" bandRow="1">
                <a:tableStyleId>{5C22544A-7EE6-4342-B048-85BDC9FD1C3A}</a:tableStyleId>
              </a:tblPr>
              <a:tblGrid>
                <a:gridCol w="1386679"/>
                <a:gridCol w="1511215"/>
                <a:gridCol w="1734595"/>
                <a:gridCol w="2131773"/>
                <a:gridCol w="2020713"/>
              </a:tblGrid>
              <a:tr h="1028211">
                <a:tc>
                  <a:txBody>
                    <a:bodyPr/>
                    <a:lstStyle/>
                    <a:p>
                      <a:pPr algn="ctr">
                        <a:lnSpc>
                          <a:spcPts val="1300"/>
                        </a:lnSpc>
                        <a:spcAft>
                          <a:spcPts val="0"/>
                        </a:spcAft>
                      </a:pPr>
                      <a:r>
                        <a:rPr lang="en-US" sz="1400" dirty="0">
                          <a:solidFill>
                            <a:schemeClr val="tx1"/>
                          </a:solidFill>
                          <a:effectLst/>
                        </a:rPr>
                        <a:t>Potential Campaigner</a:t>
                      </a:r>
                      <a:endPar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rgbClr val="E7C7DC"/>
                    </a:solidFill>
                  </a:tcPr>
                </a:tc>
                <a:tc>
                  <a:txBody>
                    <a:bodyPr/>
                    <a:lstStyle/>
                    <a:p>
                      <a:pPr algn="ctr">
                        <a:lnSpc>
                          <a:spcPts val="1300"/>
                        </a:lnSpc>
                        <a:spcAft>
                          <a:spcPts val="0"/>
                        </a:spcAft>
                      </a:pPr>
                      <a:r>
                        <a:rPr lang="en-US" sz="1400" dirty="0">
                          <a:solidFill>
                            <a:schemeClr val="tx1"/>
                          </a:solidFill>
                          <a:effectLst/>
                        </a:rPr>
                        <a:t>Why would they be interested?</a:t>
                      </a:r>
                      <a:endPar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rgbClr val="E7C7DC"/>
                    </a:solidFill>
                  </a:tcPr>
                </a:tc>
                <a:tc>
                  <a:txBody>
                    <a:bodyPr/>
                    <a:lstStyle/>
                    <a:p>
                      <a:pPr algn="ctr">
                        <a:lnSpc>
                          <a:spcPts val="1300"/>
                        </a:lnSpc>
                        <a:spcAft>
                          <a:spcPts val="0"/>
                        </a:spcAft>
                      </a:pPr>
                      <a:r>
                        <a:rPr lang="en-US" sz="1400">
                          <a:solidFill>
                            <a:schemeClr val="tx1"/>
                          </a:solidFill>
                          <a:effectLst/>
                        </a:rPr>
                        <a:t>How can you get them on board?</a:t>
                      </a:r>
                      <a:endParaRPr lang="en-GB" sz="14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rgbClr val="E7C7DC"/>
                    </a:solidFill>
                  </a:tcPr>
                </a:tc>
                <a:tc>
                  <a:txBody>
                    <a:bodyPr/>
                    <a:lstStyle/>
                    <a:p>
                      <a:pPr algn="ctr">
                        <a:lnSpc>
                          <a:spcPts val="1300"/>
                        </a:lnSpc>
                        <a:spcAft>
                          <a:spcPts val="0"/>
                        </a:spcAft>
                      </a:pPr>
                      <a:r>
                        <a:rPr lang="en-US" sz="1400" dirty="0">
                          <a:solidFill>
                            <a:schemeClr val="tx1"/>
                          </a:solidFill>
                          <a:effectLst/>
                        </a:rPr>
                        <a:t>What can they do?</a:t>
                      </a:r>
                      <a:endPar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rgbClr val="E7C7DC"/>
                    </a:solidFill>
                  </a:tcPr>
                </a:tc>
                <a:tc>
                  <a:txBody>
                    <a:bodyPr/>
                    <a:lstStyle/>
                    <a:p>
                      <a:pPr algn="ctr">
                        <a:lnSpc>
                          <a:spcPts val="1300"/>
                        </a:lnSpc>
                        <a:spcAft>
                          <a:spcPts val="0"/>
                        </a:spcAft>
                      </a:pPr>
                      <a:r>
                        <a:rPr lang="en-US" sz="1400" dirty="0">
                          <a:solidFill>
                            <a:schemeClr val="tx1"/>
                          </a:solidFill>
                          <a:effectLst/>
                        </a:rPr>
                        <a:t>What will they get out of it?</a:t>
                      </a:r>
                      <a:endParaRPr lang="en-GB" sz="14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solidFill>
                      <a:srgbClr val="E7C7DC"/>
                    </a:solidFill>
                  </a:tcPr>
                </a:tc>
              </a:tr>
              <a:tr h="672855">
                <a:tc>
                  <a:txBody>
                    <a:bodyPr/>
                    <a:lstStyle/>
                    <a:p>
                      <a:pPr>
                        <a:lnSpc>
                          <a:spcPts val="1300"/>
                        </a:lnSpc>
                        <a:spcAft>
                          <a:spcPts val="0"/>
                        </a:spcAft>
                      </a:pPr>
                      <a:r>
                        <a:rPr lang="en-US" sz="1600">
                          <a:solidFill>
                            <a:schemeClr val="tx1"/>
                          </a:solidFill>
                          <a:effectLst/>
                        </a:rPr>
                        <a:t> </a:t>
                      </a:r>
                      <a:endParaRPr lang="en-GB" sz="1600">
                        <a:solidFill>
                          <a:schemeClr val="tx1"/>
                        </a:solidFill>
                        <a:effectLst/>
                      </a:endParaRPr>
                    </a:p>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dirty="0">
                          <a:solidFill>
                            <a:schemeClr val="tx1"/>
                          </a:solidFill>
                          <a:effectLst/>
                        </a:rPr>
                        <a:t> </a:t>
                      </a:r>
                      <a:endParaRPr lang="en-GB"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r>
              <a:tr h="672855">
                <a:tc>
                  <a:txBody>
                    <a:bodyPr/>
                    <a:lstStyle/>
                    <a:p>
                      <a:pPr>
                        <a:lnSpc>
                          <a:spcPts val="1300"/>
                        </a:lnSpc>
                        <a:spcAft>
                          <a:spcPts val="0"/>
                        </a:spcAft>
                      </a:pPr>
                      <a:r>
                        <a:rPr lang="en-US" sz="1600">
                          <a:solidFill>
                            <a:schemeClr val="tx1"/>
                          </a:solidFill>
                          <a:effectLst/>
                        </a:rPr>
                        <a:t> </a:t>
                      </a:r>
                      <a:endParaRPr lang="en-GB" sz="1600">
                        <a:solidFill>
                          <a:schemeClr val="tx1"/>
                        </a:solidFill>
                        <a:effectLst/>
                      </a:endParaRPr>
                    </a:p>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dirty="0">
                          <a:solidFill>
                            <a:schemeClr val="tx1"/>
                          </a:solidFill>
                          <a:effectLst/>
                        </a:rPr>
                        <a:t> </a:t>
                      </a:r>
                      <a:endParaRPr lang="en-GB"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r>
              <a:tr h="672855">
                <a:tc>
                  <a:txBody>
                    <a:bodyPr/>
                    <a:lstStyle/>
                    <a:p>
                      <a:pPr>
                        <a:lnSpc>
                          <a:spcPts val="1300"/>
                        </a:lnSpc>
                        <a:spcAft>
                          <a:spcPts val="0"/>
                        </a:spcAft>
                      </a:pPr>
                      <a:r>
                        <a:rPr lang="en-US" sz="1600">
                          <a:solidFill>
                            <a:schemeClr val="tx1"/>
                          </a:solidFill>
                          <a:effectLst/>
                        </a:rPr>
                        <a:t> </a:t>
                      </a:r>
                      <a:endParaRPr lang="en-GB" sz="1600">
                        <a:solidFill>
                          <a:schemeClr val="tx1"/>
                        </a:solidFill>
                        <a:effectLst/>
                      </a:endParaRPr>
                    </a:p>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dirty="0">
                          <a:solidFill>
                            <a:schemeClr val="tx1"/>
                          </a:solidFill>
                          <a:effectLst/>
                        </a:rPr>
                        <a:t> </a:t>
                      </a:r>
                      <a:endParaRPr lang="en-GB"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r>
              <a:tr h="672855">
                <a:tc>
                  <a:txBody>
                    <a:bodyPr/>
                    <a:lstStyle/>
                    <a:p>
                      <a:pPr>
                        <a:lnSpc>
                          <a:spcPts val="1300"/>
                        </a:lnSpc>
                        <a:spcAft>
                          <a:spcPts val="0"/>
                        </a:spcAft>
                      </a:pPr>
                      <a:r>
                        <a:rPr lang="en-US" sz="1600">
                          <a:solidFill>
                            <a:schemeClr val="tx1"/>
                          </a:solidFill>
                          <a:effectLst/>
                        </a:rPr>
                        <a:t> </a:t>
                      </a:r>
                      <a:endParaRPr lang="en-GB" sz="1600">
                        <a:solidFill>
                          <a:schemeClr val="tx1"/>
                        </a:solidFill>
                        <a:effectLst/>
                      </a:endParaRPr>
                    </a:p>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r>
              <a:tr h="672855">
                <a:tc>
                  <a:txBody>
                    <a:bodyPr/>
                    <a:lstStyle/>
                    <a:p>
                      <a:pPr>
                        <a:lnSpc>
                          <a:spcPts val="1300"/>
                        </a:lnSpc>
                        <a:spcAft>
                          <a:spcPts val="0"/>
                        </a:spcAft>
                      </a:pPr>
                      <a:r>
                        <a:rPr lang="en-US" sz="1600">
                          <a:solidFill>
                            <a:schemeClr val="tx1"/>
                          </a:solidFill>
                          <a:effectLst/>
                        </a:rPr>
                        <a:t> </a:t>
                      </a:r>
                      <a:endParaRPr lang="en-GB" sz="1600">
                        <a:solidFill>
                          <a:schemeClr val="tx1"/>
                        </a:solidFill>
                        <a:effectLst/>
                      </a:endParaRPr>
                    </a:p>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a:solidFill>
                            <a:schemeClr val="tx1"/>
                          </a:solidFill>
                          <a:effectLst/>
                        </a:rPr>
                        <a:t> </a:t>
                      </a:r>
                      <a:endParaRPr lang="en-GB"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c>
                  <a:txBody>
                    <a:bodyPr/>
                    <a:lstStyle/>
                    <a:p>
                      <a:pPr>
                        <a:lnSpc>
                          <a:spcPts val="1300"/>
                        </a:lnSpc>
                        <a:spcAft>
                          <a:spcPts val="0"/>
                        </a:spcAft>
                      </a:pPr>
                      <a:r>
                        <a:rPr lang="en-US" sz="1600" dirty="0">
                          <a:solidFill>
                            <a:schemeClr val="tx1"/>
                          </a:solidFill>
                          <a:effectLst/>
                        </a:rPr>
                        <a:t> </a:t>
                      </a:r>
                      <a:endParaRPr lang="en-GB"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rgbClr val="E7C7DC"/>
                    </a:solidFill>
                  </a:tcPr>
                </a:tc>
              </a:tr>
            </a:tbl>
          </a:graphicData>
        </a:graphic>
      </p:graphicFrame>
    </p:spTree>
    <p:extLst>
      <p:ext uri="{BB962C8B-B14F-4D97-AF65-F5344CB8AC3E}">
        <p14:creationId xmlns:p14="http://schemas.microsoft.com/office/powerpoint/2010/main" val="99065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6948264" y="5805264"/>
            <a:ext cx="2195736" cy="105273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2" name="Title 1"/>
          <p:cNvSpPr>
            <a:spLocks noGrp="1"/>
          </p:cNvSpPr>
          <p:nvPr>
            <p:ph type="ctrTitle"/>
          </p:nvPr>
        </p:nvSpPr>
        <p:spPr/>
        <p:txBody>
          <a:bodyPr/>
          <a:lstStyle/>
          <a:p>
            <a:r>
              <a:rPr lang="en-GB" dirty="0" smtClean="0"/>
              <a:t>Communicating your message</a:t>
            </a:r>
            <a:endParaRPr lang="en-GB" dirty="0"/>
          </a:p>
        </p:txBody>
      </p:sp>
      <p:sp>
        <p:nvSpPr>
          <p:cNvPr id="4" name="Rectangle 3"/>
          <p:cNvSpPr txBox="1">
            <a:spLocks noChangeArrowheads="1"/>
          </p:cNvSpPr>
          <p:nvPr/>
        </p:nvSpPr>
        <p:spPr bwMode="auto">
          <a:xfrm>
            <a:off x="467544" y="1772816"/>
            <a:ext cx="2232248"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marL="342900" indent="-342900" algn="l" defTabSz="457200" rtl="0" eaLnBrk="0" fontAlgn="base" hangingPunct="0">
              <a:lnSpc>
                <a:spcPct val="150000"/>
              </a:lnSpc>
              <a:spcBef>
                <a:spcPct val="20000"/>
              </a:spcBef>
              <a:spcAft>
                <a:spcPct val="0"/>
              </a:spcAft>
              <a:buFont typeface="Arial" pitchFamily="34" charset="0"/>
              <a:buChar char="•"/>
              <a:defRPr sz="1600" kern="1200">
                <a:solidFill>
                  <a:schemeClr val="tx1"/>
                </a:solidFill>
                <a:latin typeface="Verdan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defRPr/>
            </a:pPr>
            <a:r>
              <a:rPr lang="en-GB" sz="2800" b="1" dirty="0" smtClean="0">
                <a:solidFill>
                  <a:schemeClr val="tx2"/>
                </a:solidFill>
              </a:rPr>
              <a:t>Anger </a:t>
            </a:r>
          </a:p>
          <a:p>
            <a:pPr marL="0" indent="0">
              <a:buFont typeface="Wingdings" pitchFamily="2" charset="2"/>
              <a:buNone/>
              <a:defRPr/>
            </a:pPr>
            <a:r>
              <a:rPr lang="en-GB" sz="1200" b="1" dirty="0" smtClean="0"/>
              <a:t>(sense of injustice about the issue)</a:t>
            </a:r>
          </a:p>
          <a:p>
            <a:pPr>
              <a:buFont typeface="Wingdings" pitchFamily="2" charset="2"/>
              <a:buNone/>
              <a:defRPr/>
            </a:pPr>
            <a:endParaRPr lang="en-GB" sz="2000" b="1" dirty="0" smtClean="0">
              <a:solidFill>
                <a:schemeClr val="tx2"/>
              </a:solidFill>
            </a:endParaRPr>
          </a:p>
          <a:p>
            <a:pPr>
              <a:buFont typeface="Wingdings" pitchFamily="2" charset="2"/>
              <a:buNone/>
              <a:defRPr/>
            </a:pPr>
            <a:endParaRPr lang="en-GB" sz="2000" b="1" dirty="0">
              <a:solidFill>
                <a:schemeClr val="tx2"/>
              </a:solidFill>
            </a:endParaRPr>
          </a:p>
          <a:p>
            <a:pPr>
              <a:buFont typeface="Wingdings" pitchFamily="2" charset="2"/>
              <a:buNone/>
              <a:defRPr/>
            </a:pPr>
            <a:r>
              <a:rPr lang="en-GB" sz="2800" b="1" dirty="0" smtClean="0">
                <a:solidFill>
                  <a:schemeClr val="tx2"/>
                </a:solidFill>
              </a:rPr>
              <a:t>Hope</a:t>
            </a:r>
            <a:r>
              <a:rPr lang="en-GB" sz="2000" b="1" dirty="0" smtClean="0">
                <a:solidFill>
                  <a:schemeClr val="tx2"/>
                </a:solidFill>
              </a:rPr>
              <a:t> </a:t>
            </a:r>
          </a:p>
          <a:p>
            <a:pPr marL="0" indent="0">
              <a:buFont typeface="Wingdings" pitchFamily="2" charset="2"/>
              <a:buNone/>
              <a:defRPr/>
            </a:pPr>
            <a:r>
              <a:rPr lang="en-GB" sz="1200" b="1" dirty="0" smtClean="0"/>
              <a:t>(doesn’t have to be this way)</a:t>
            </a:r>
          </a:p>
          <a:p>
            <a:pPr>
              <a:buFont typeface="Wingdings" pitchFamily="2" charset="2"/>
              <a:buNone/>
              <a:defRPr/>
            </a:pPr>
            <a:endParaRPr lang="en-GB" sz="2000" b="1" dirty="0" smtClean="0">
              <a:solidFill>
                <a:schemeClr val="tx2"/>
              </a:solidFill>
            </a:endParaRPr>
          </a:p>
          <a:p>
            <a:pPr>
              <a:buFont typeface="Wingdings" pitchFamily="2" charset="2"/>
              <a:buNone/>
              <a:defRPr/>
            </a:pPr>
            <a:endParaRPr lang="en-GB" sz="2000" b="1" dirty="0" smtClean="0">
              <a:solidFill>
                <a:schemeClr val="tx2"/>
              </a:solidFill>
            </a:endParaRPr>
          </a:p>
          <a:p>
            <a:pPr>
              <a:buFont typeface="Wingdings" pitchFamily="2" charset="2"/>
              <a:buNone/>
              <a:defRPr/>
            </a:pPr>
            <a:r>
              <a:rPr lang="en-GB" sz="2800" b="1" dirty="0" smtClean="0">
                <a:solidFill>
                  <a:schemeClr val="tx2"/>
                </a:solidFill>
              </a:rPr>
              <a:t>Action </a:t>
            </a:r>
          </a:p>
          <a:p>
            <a:pPr>
              <a:buFont typeface="Wingdings" pitchFamily="2" charset="2"/>
              <a:buNone/>
              <a:defRPr/>
            </a:pPr>
            <a:r>
              <a:rPr lang="en-GB" sz="1200" b="1" dirty="0" smtClean="0"/>
              <a:t>(give them a clear action)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844824"/>
            <a:ext cx="1368152" cy="1251859"/>
          </a:xfrm>
          <a:prstGeom prst="rect">
            <a:avLst/>
          </a:prstGeom>
        </p:spPr>
      </p:pic>
      <p:sp>
        <p:nvSpPr>
          <p:cNvPr id="17" name="TextBox 16"/>
          <p:cNvSpPr txBox="1"/>
          <p:nvPr/>
        </p:nvSpPr>
        <p:spPr>
          <a:xfrm>
            <a:off x="3347864" y="2060848"/>
            <a:ext cx="1152128" cy="461665"/>
          </a:xfrm>
          <a:prstGeom prst="rect">
            <a:avLst/>
          </a:prstGeom>
          <a:noFill/>
        </p:spPr>
        <p:txBody>
          <a:bodyPr wrap="square" rtlCol="0">
            <a:spAutoFit/>
          </a:bodyPr>
          <a:lstStyle/>
          <a:p>
            <a:r>
              <a:rPr lang="en-GB" sz="1200" dirty="0" smtClean="0">
                <a:solidFill>
                  <a:schemeClr val="bg1"/>
                </a:solidFill>
              </a:rPr>
              <a:t>Isn’t it awful that…</a:t>
            </a:r>
            <a:endParaRPr lang="en-GB" sz="1200" dirty="0">
              <a:solidFill>
                <a:schemeClr val="bg1"/>
              </a:solidFill>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844824"/>
            <a:ext cx="1368152" cy="1251859"/>
          </a:xfrm>
          <a:prstGeom prst="rect">
            <a:avLst/>
          </a:prstGeom>
        </p:spPr>
      </p:pic>
      <p:sp>
        <p:nvSpPr>
          <p:cNvPr id="34" name="TextBox 33"/>
          <p:cNvSpPr txBox="1"/>
          <p:nvPr/>
        </p:nvSpPr>
        <p:spPr>
          <a:xfrm>
            <a:off x="5292080" y="2060848"/>
            <a:ext cx="1152128" cy="461665"/>
          </a:xfrm>
          <a:prstGeom prst="rect">
            <a:avLst/>
          </a:prstGeom>
          <a:noFill/>
        </p:spPr>
        <p:txBody>
          <a:bodyPr wrap="square" rtlCol="0">
            <a:spAutoFit/>
          </a:bodyPr>
          <a:lstStyle/>
          <a:p>
            <a:r>
              <a:rPr lang="en-GB" sz="1200" dirty="0" smtClean="0">
                <a:solidFill>
                  <a:schemeClr val="bg1"/>
                </a:solidFill>
              </a:rPr>
              <a:t>Did you know that…</a:t>
            </a:r>
            <a:endParaRPr lang="en-GB" sz="1200" dirty="0">
              <a:solidFill>
                <a:schemeClr val="bg1"/>
              </a:solidFill>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583" y="1844823"/>
            <a:ext cx="1368152" cy="1251859"/>
          </a:xfrm>
          <a:prstGeom prst="rect">
            <a:avLst/>
          </a:prstGeom>
        </p:spPr>
      </p:pic>
      <p:sp>
        <p:nvSpPr>
          <p:cNvPr id="36" name="TextBox 35"/>
          <p:cNvSpPr txBox="1"/>
          <p:nvPr/>
        </p:nvSpPr>
        <p:spPr>
          <a:xfrm>
            <a:off x="7236296" y="2033125"/>
            <a:ext cx="1152128" cy="461665"/>
          </a:xfrm>
          <a:prstGeom prst="rect">
            <a:avLst/>
          </a:prstGeom>
          <a:noFill/>
        </p:spPr>
        <p:txBody>
          <a:bodyPr wrap="square" rtlCol="0">
            <a:spAutoFit/>
          </a:bodyPr>
          <a:lstStyle/>
          <a:p>
            <a:r>
              <a:rPr lang="en-GB" sz="1200" dirty="0" smtClean="0">
                <a:solidFill>
                  <a:schemeClr val="bg1"/>
                </a:solidFill>
              </a:rPr>
              <a:t>It’s so unfair that…</a:t>
            </a:r>
            <a:endParaRPr lang="en-GB" sz="1200" dirty="0">
              <a:solidFill>
                <a:schemeClr val="bg1"/>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72" y="3415138"/>
            <a:ext cx="1368152" cy="1251859"/>
          </a:xfrm>
          <a:prstGeom prst="rect">
            <a:avLst/>
          </a:prstGeom>
        </p:spPr>
      </p:pic>
      <p:sp>
        <p:nvSpPr>
          <p:cNvPr id="38" name="TextBox 37"/>
          <p:cNvSpPr txBox="1"/>
          <p:nvPr/>
        </p:nvSpPr>
        <p:spPr>
          <a:xfrm>
            <a:off x="3491880" y="3573016"/>
            <a:ext cx="1152128" cy="646331"/>
          </a:xfrm>
          <a:prstGeom prst="rect">
            <a:avLst/>
          </a:prstGeom>
          <a:noFill/>
        </p:spPr>
        <p:txBody>
          <a:bodyPr wrap="square" rtlCol="0">
            <a:spAutoFit/>
          </a:bodyPr>
          <a:lstStyle/>
          <a:p>
            <a:r>
              <a:rPr lang="en-GB" sz="1200" dirty="0" smtClean="0">
                <a:solidFill>
                  <a:schemeClr val="bg1"/>
                </a:solidFill>
              </a:rPr>
              <a:t>We know how we can fix this…</a:t>
            </a:r>
            <a:endParaRPr lang="en-GB" sz="1200" dirty="0">
              <a:solidFill>
                <a:schemeClr val="bg1"/>
              </a:solidFill>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688" y="3415138"/>
            <a:ext cx="1368152" cy="1251859"/>
          </a:xfrm>
          <a:prstGeom prst="rect">
            <a:avLst/>
          </a:prstGeom>
        </p:spPr>
      </p:pic>
      <p:sp>
        <p:nvSpPr>
          <p:cNvPr id="40" name="TextBox 39"/>
          <p:cNvSpPr txBox="1"/>
          <p:nvPr/>
        </p:nvSpPr>
        <p:spPr>
          <a:xfrm>
            <a:off x="5388696" y="3631162"/>
            <a:ext cx="1152128" cy="461665"/>
          </a:xfrm>
          <a:prstGeom prst="rect">
            <a:avLst/>
          </a:prstGeom>
          <a:noFill/>
        </p:spPr>
        <p:txBody>
          <a:bodyPr wrap="square" rtlCol="0">
            <a:spAutoFit/>
          </a:bodyPr>
          <a:lstStyle/>
          <a:p>
            <a:r>
              <a:rPr lang="en-GB" sz="1200" dirty="0" smtClean="0">
                <a:solidFill>
                  <a:schemeClr val="bg1"/>
                </a:solidFill>
              </a:rPr>
              <a:t>Wouldn’t it be great if…</a:t>
            </a:r>
            <a:endParaRPr lang="en-GB" sz="1200" dirty="0">
              <a:solidFill>
                <a:schemeClr val="bg1"/>
              </a:solidFill>
            </a:endParaRP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199" y="3415137"/>
            <a:ext cx="1368152" cy="1251859"/>
          </a:xfrm>
          <a:prstGeom prst="rect">
            <a:avLst/>
          </a:prstGeom>
        </p:spPr>
      </p:pic>
      <p:sp>
        <p:nvSpPr>
          <p:cNvPr id="42" name="TextBox 41"/>
          <p:cNvSpPr txBox="1"/>
          <p:nvPr/>
        </p:nvSpPr>
        <p:spPr>
          <a:xfrm>
            <a:off x="7380312" y="3573016"/>
            <a:ext cx="1152128" cy="646331"/>
          </a:xfrm>
          <a:prstGeom prst="rect">
            <a:avLst/>
          </a:prstGeom>
          <a:noFill/>
        </p:spPr>
        <p:txBody>
          <a:bodyPr wrap="square" rtlCol="0">
            <a:spAutoFit/>
          </a:bodyPr>
          <a:lstStyle/>
          <a:p>
            <a:r>
              <a:rPr lang="en-GB" sz="1200" dirty="0" smtClean="0">
                <a:solidFill>
                  <a:schemeClr val="bg1"/>
                </a:solidFill>
              </a:rPr>
              <a:t>If everyone came together…</a:t>
            </a:r>
            <a:endParaRPr lang="en-GB" sz="1200" dirty="0">
              <a:solidFill>
                <a:schemeClr val="bg1"/>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236" y="4941169"/>
            <a:ext cx="1368152" cy="1251859"/>
          </a:xfrm>
          <a:prstGeom prst="rect">
            <a:avLst/>
          </a:prstGeom>
        </p:spPr>
      </p:pic>
      <p:sp>
        <p:nvSpPr>
          <p:cNvPr id="44" name="TextBox 43"/>
          <p:cNvSpPr txBox="1"/>
          <p:nvPr/>
        </p:nvSpPr>
        <p:spPr>
          <a:xfrm>
            <a:off x="3417244" y="5157193"/>
            <a:ext cx="1152128" cy="461665"/>
          </a:xfrm>
          <a:prstGeom prst="rect">
            <a:avLst/>
          </a:prstGeom>
          <a:noFill/>
        </p:spPr>
        <p:txBody>
          <a:bodyPr wrap="square" rtlCol="0">
            <a:spAutoFit/>
          </a:bodyPr>
          <a:lstStyle/>
          <a:p>
            <a:r>
              <a:rPr lang="en-GB" sz="1200" dirty="0" smtClean="0">
                <a:solidFill>
                  <a:schemeClr val="bg1"/>
                </a:solidFill>
              </a:rPr>
              <a:t>Sign our petition!</a:t>
            </a:r>
            <a:endParaRPr lang="en-GB" sz="1200" dirty="0">
              <a:solidFill>
                <a:schemeClr val="bg1"/>
              </a:solidFill>
            </a:endParaRP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452" y="4941169"/>
            <a:ext cx="1368152" cy="1251859"/>
          </a:xfrm>
          <a:prstGeom prst="rect">
            <a:avLst/>
          </a:prstGeom>
        </p:spPr>
      </p:pic>
      <p:sp>
        <p:nvSpPr>
          <p:cNvPr id="46" name="TextBox 45"/>
          <p:cNvSpPr txBox="1"/>
          <p:nvPr/>
        </p:nvSpPr>
        <p:spPr>
          <a:xfrm>
            <a:off x="5361460" y="5157193"/>
            <a:ext cx="1152128" cy="461665"/>
          </a:xfrm>
          <a:prstGeom prst="rect">
            <a:avLst/>
          </a:prstGeom>
          <a:noFill/>
        </p:spPr>
        <p:txBody>
          <a:bodyPr wrap="square" rtlCol="0">
            <a:spAutoFit/>
          </a:bodyPr>
          <a:lstStyle/>
          <a:p>
            <a:r>
              <a:rPr lang="en-GB" sz="1200" dirty="0" smtClean="0">
                <a:solidFill>
                  <a:schemeClr val="bg1"/>
                </a:solidFill>
              </a:rPr>
              <a:t>Write to your MP</a:t>
            </a:r>
            <a:endParaRPr lang="en-GB" sz="1200" dirty="0">
              <a:solidFill>
                <a:schemeClr val="bg1"/>
              </a:solidFill>
            </a:endParaRP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963" y="4941168"/>
            <a:ext cx="1368152" cy="1251859"/>
          </a:xfrm>
          <a:prstGeom prst="rect">
            <a:avLst/>
          </a:prstGeom>
        </p:spPr>
      </p:pic>
      <p:sp>
        <p:nvSpPr>
          <p:cNvPr id="48" name="TextBox 47"/>
          <p:cNvSpPr txBox="1"/>
          <p:nvPr/>
        </p:nvSpPr>
        <p:spPr>
          <a:xfrm>
            <a:off x="7308304" y="5086925"/>
            <a:ext cx="1152128" cy="646331"/>
          </a:xfrm>
          <a:prstGeom prst="rect">
            <a:avLst/>
          </a:prstGeom>
          <a:noFill/>
        </p:spPr>
        <p:txBody>
          <a:bodyPr wrap="square" rtlCol="0">
            <a:spAutoFit/>
          </a:bodyPr>
          <a:lstStyle/>
          <a:p>
            <a:r>
              <a:rPr lang="en-GB" sz="1200" dirty="0" smtClean="0">
                <a:solidFill>
                  <a:schemeClr val="bg1"/>
                </a:solidFill>
              </a:rPr>
              <a:t>Come to our campaign meeting!</a:t>
            </a:r>
            <a:endParaRPr lang="en-GB" sz="1200" dirty="0">
              <a:solidFill>
                <a:schemeClr val="bg1"/>
              </a:solidFill>
            </a:endParaRPr>
          </a:p>
        </p:txBody>
      </p:sp>
    </p:spTree>
    <p:extLst>
      <p:ext uri="{BB962C8B-B14F-4D97-AF65-F5344CB8AC3E}">
        <p14:creationId xmlns:p14="http://schemas.microsoft.com/office/powerpoint/2010/main" val="1791893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Map your stakeholders</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62894"/>
            <a:ext cx="5312410" cy="4530090"/>
          </a:xfrm>
          <a:prstGeom prst="rect">
            <a:avLst/>
          </a:prstGeom>
          <a:noFill/>
          <a:ln>
            <a:noFill/>
          </a:ln>
          <a:effectLst/>
          <a:extLst/>
        </p:spPr>
      </p:pic>
    </p:spTree>
    <p:extLst>
      <p:ext uri="{BB962C8B-B14F-4D97-AF65-F5344CB8AC3E}">
        <p14:creationId xmlns:p14="http://schemas.microsoft.com/office/powerpoint/2010/main" val="244868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339674" y="2565171"/>
            <a:ext cx="8454330" cy="172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Plan your actions</a:t>
            </a:r>
            <a:endParaRPr lang="en-US" sz="3200" dirty="0">
              <a:solidFill>
                <a:schemeClr val="bg1"/>
              </a:solidFill>
              <a:latin typeface="Verdana" charset="0"/>
              <a:cs typeface="Verdana" charset="0"/>
            </a:endParaRPr>
          </a:p>
        </p:txBody>
      </p:sp>
    </p:spTree>
    <p:extLst>
      <p:ext uri="{BB962C8B-B14F-4D97-AF65-F5344CB8AC3E}">
        <p14:creationId xmlns:p14="http://schemas.microsoft.com/office/powerpoint/2010/main" val="4116968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339674" y="2565171"/>
            <a:ext cx="8454330" cy="172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Next steps</a:t>
            </a:r>
            <a:endParaRPr lang="en-US" sz="3200" dirty="0">
              <a:solidFill>
                <a:schemeClr val="bg1"/>
              </a:solidFill>
              <a:latin typeface="Verdana" charset="0"/>
              <a:cs typeface="Verdana" charset="0"/>
            </a:endParaRPr>
          </a:p>
        </p:txBody>
      </p:sp>
    </p:spTree>
    <p:extLst>
      <p:ext uri="{BB962C8B-B14F-4D97-AF65-F5344CB8AC3E}">
        <p14:creationId xmlns:p14="http://schemas.microsoft.com/office/powerpoint/2010/main" val="96080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 in touch</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BF689F"/>
                </a:solidFill>
              </a:rPr>
              <a:t>Angela </a:t>
            </a:r>
            <a:r>
              <a:rPr lang="en-GB" b="1" dirty="0" smtClean="0">
                <a:solidFill>
                  <a:srgbClr val="BF689F"/>
                </a:solidFill>
              </a:rPr>
              <a:t>Alexander</a:t>
            </a:r>
          </a:p>
          <a:p>
            <a:pPr marL="0" indent="0">
              <a:buNone/>
            </a:pPr>
            <a:r>
              <a:rPr lang="en-GB" sz="2400" dirty="0" smtClean="0">
                <a:solidFill>
                  <a:srgbClr val="840B55"/>
                </a:solidFill>
              </a:rPr>
              <a:t>NUS Scotland Women’s Officer</a:t>
            </a:r>
          </a:p>
          <a:p>
            <a:pPr marL="0" indent="0">
              <a:buNone/>
            </a:pPr>
            <a:r>
              <a:rPr lang="en-GB" sz="2400" dirty="0" smtClean="0">
                <a:solidFill>
                  <a:srgbClr val="840B55"/>
                </a:solidFill>
                <a:hlinkClick r:id="rId3"/>
              </a:rPr>
              <a:t>Angela.Alexander@nus-Scotland.org.uk</a:t>
            </a:r>
            <a:r>
              <a:rPr lang="en-GB" sz="2400" dirty="0" smtClean="0">
                <a:solidFill>
                  <a:srgbClr val="840B55"/>
                </a:solidFill>
              </a:rPr>
              <a:t> </a:t>
            </a:r>
          </a:p>
        </p:txBody>
      </p:sp>
    </p:spTree>
    <p:extLst>
      <p:ext uri="{BB962C8B-B14F-4D97-AF65-F5344CB8AC3E}">
        <p14:creationId xmlns:p14="http://schemas.microsoft.com/office/powerpoint/2010/main" val="2799354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988300" cy="1008111"/>
          </a:xfrm>
        </p:spPr>
        <p:txBody>
          <a:bodyPr/>
          <a:lstStyle/>
          <a:p>
            <a:r>
              <a:rPr lang="en-GB" dirty="0" smtClean="0"/>
              <a:t>Research Methods</a:t>
            </a:r>
            <a:endParaRPr lang="en-GB" dirty="0"/>
          </a:p>
        </p:txBody>
      </p:sp>
      <p:sp>
        <p:nvSpPr>
          <p:cNvPr id="4" name="TextBox 3"/>
          <p:cNvSpPr txBox="1"/>
          <p:nvPr/>
        </p:nvSpPr>
        <p:spPr>
          <a:xfrm>
            <a:off x="323528" y="1772816"/>
            <a:ext cx="8204324" cy="4493538"/>
          </a:xfrm>
          <a:prstGeom prst="rect">
            <a:avLst/>
          </a:prstGeom>
          <a:noFill/>
        </p:spPr>
        <p:txBody>
          <a:bodyPr wrap="square" rtlCol="0">
            <a:spAutoFit/>
          </a:bodyPr>
          <a:lstStyle/>
          <a:p>
            <a:pPr marL="342900" indent="-342900">
              <a:buFont typeface="Arial" panose="020B0604020202020204" pitchFamily="34" charset="0"/>
              <a:buChar char="•"/>
            </a:pPr>
            <a:r>
              <a:rPr lang="en-GB" sz="2600" dirty="0" smtClean="0"/>
              <a:t>Survey</a:t>
            </a:r>
          </a:p>
          <a:p>
            <a:endParaRPr lang="en-GB" sz="2600" dirty="0"/>
          </a:p>
          <a:p>
            <a:pPr marL="342900" indent="-342900">
              <a:buFont typeface="Arial" panose="020B0604020202020204" pitchFamily="34" charset="0"/>
              <a:buChar char="•"/>
            </a:pPr>
            <a:r>
              <a:rPr lang="en-GB" sz="2600" dirty="0" smtClean="0"/>
              <a:t>FOIs to all colleges and universities</a:t>
            </a:r>
          </a:p>
          <a:p>
            <a:pPr marL="342900" indent="-342900">
              <a:buFont typeface="Arial" panose="020B0604020202020204" pitchFamily="34" charset="0"/>
              <a:buChar char="•"/>
            </a:pPr>
            <a:endParaRPr lang="en-GB" sz="2600" dirty="0"/>
          </a:p>
          <a:p>
            <a:pPr marL="342900" indent="-342900">
              <a:buFont typeface="Arial" panose="020B0604020202020204" pitchFamily="34" charset="0"/>
              <a:buChar char="•"/>
            </a:pPr>
            <a:r>
              <a:rPr lang="en-GB" sz="2600" dirty="0" smtClean="0"/>
              <a:t>Individual interviews</a:t>
            </a:r>
          </a:p>
          <a:p>
            <a:pPr marL="342900" indent="-342900">
              <a:buFont typeface="Arial" panose="020B0604020202020204" pitchFamily="34" charset="0"/>
              <a:buChar char="•"/>
            </a:pPr>
            <a:endParaRPr lang="en-GB" sz="2600" dirty="0"/>
          </a:p>
          <a:p>
            <a:pPr marL="342900" indent="-342900">
              <a:buFont typeface="Arial" panose="020B0604020202020204" pitchFamily="34" charset="0"/>
              <a:buChar char="•"/>
            </a:pPr>
            <a:r>
              <a:rPr lang="en-GB" sz="2600" dirty="0" smtClean="0"/>
              <a:t>Past research from NUS/other organisations</a:t>
            </a:r>
          </a:p>
          <a:p>
            <a:pPr marL="800100" lvl="1" indent="-342900">
              <a:buFont typeface="Arial" panose="020B0604020202020204" pitchFamily="34" charset="0"/>
              <a:buChar char="•"/>
            </a:pPr>
            <a:r>
              <a:rPr lang="en-GB" sz="2600" dirty="0" smtClean="0"/>
              <a:t>Meet the Parents (NUS)</a:t>
            </a:r>
          </a:p>
          <a:p>
            <a:pPr marL="800100" lvl="1" indent="-342900">
              <a:buFont typeface="Arial" panose="020B0604020202020204" pitchFamily="34" charset="0"/>
              <a:buChar char="•"/>
            </a:pPr>
            <a:r>
              <a:rPr lang="en-GB" sz="2600" dirty="0"/>
              <a:t>Student Pregnancy and Maternity (HE) </a:t>
            </a:r>
            <a:r>
              <a:rPr lang="en-GB" sz="2600" dirty="0" smtClean="0"/>
              <a:t>2010 (Equality Challenge Unit)</a:t>
            </a:r>
            <a:endParaRPr lang="en-GB" sz="2600" dirty="0"/>
          </a:p>
          <a:p>
            <a:pPr marL="800100" lvl="1" indent="-342900">
              <a:buFont typeface="Arial" panose="020B0604020202020204" pitchFamily="34" charset="0"/>
              <a:buChar char="•"/>
            </a:pPr>
            <a:endParaRPr lang="en-GB" sz="2600" dirty="0"/>
          </a:p>
        </p:txBody>
      </p:sp>
    </p:spTree>
    <p:extLst>
      <p:ext uri="{BB962C8B-B14F-4D97-AF65-F5344CB8AC3E}">
        <p14:creationId xmlns:p14="http://schemas.microsoft.com/office/powerpoint/2010/main" val="302244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Survey Results</a:t>
            </a:r>
            <a:endParaRPr lang="en-GB" dirty="0"/>
          </a:p>
        </p:txBody>
      </p:sp>
      <p:sp>
        <p:nvSpPr>
          <p:cNvPr id="3" name="TextBox 2"/>
          <p:cNvSpPr txBox="1"/>
          <p:nvPr/>
        </p:nvSpPr>
        <p:spPr>
          <a:xfrm>
            <a:off x="107504" y="1772816"/>
            <a:ext cx="8422580" cy="6001643"/>
          </a:xfrm>
          <a:prstGeom prst="rect">
            <a:avLst/>
          </a:prstGeom>
          <a:noFill/>
        </p:spPr>
        <p:txBody>
          <a:bodyPr wrap="square" rtlCol="0">
            <a:spAutoFit/>
          </a:bodyPr>
          <a:lstStyle/>
          <a:p>
            <a:pPr marL="342900" indent="-342900">
              <a:buFont typeface="Arial" panose="020B0604020202020204" pitchFamily="34" charset="0"/>
              <a:buChar char="•"/>
            </a:pPr>
            <a:r>
              <a:rPr lang="en-GB" dirty="0" smtClean="0"/>
              <a:t>721 respondents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Majority from colleges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Very low response rate</a:t>
            </a:r>
          </a:p>
          <a:p>
            <a:r>
              <a:rPr lang="en-GB" dirty="0" smtClean="0"/>
              <a:t>from universities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83% respondents</a:t>
            </a:r>
          </a:p>
          <a:p>
            <a:r>
              <a:rPr lang="en-GB" dirty="0" smtClean="0"/>
              <a:t> were women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51% aged 31 or older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92% study full time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p:txBody>
      </p:sp>
      <p:graphicFrame>
        <p:nvGraphicFramePr>
          <p:cNvPr id="5" name="Chart 4"/>
          <p:cNvGraphicFramePr/>
          <p:nvPr>
            <p:extLst/>
          </p:nvPr>
        </p:nvGraphicFramePr>
        <p:xfrm>
          <a:off x="4427985" y="1804576"/>
          <a:ext cx="4090660" cy="3856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101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Headline findings part 1</a:t>
            </a:r>
            <a:endParaRPr lang="en-GB" dirty="0"/>
          </a:p>
        </p:txBody>
      </p:sp>
      <p:sp>
        <p:nvSpPr>
          <p:cNvPr id="4" name="TextBox 3"/>
          <p:cNvSpPr txBox="1"/>
          <p:nvPr/>
        </p:nvSpPr>
        <p:spPr>
          <a:xfrm>
            <a:off x="395536" y="1844824"/>
            <a:ext cx="8280920" cy="5262979"/>
          </a:xfrm>
          <a:prstGeom prst="rect">
            <a:avLst/>
          </a:prstGeom>
          <a:noFill/>
        </p:spPr>
        <p:txBody>
          <a:bodyPr wrap="square" rtlCol="0">
            <a:spAutoFit/>
          </a:bodyPr>
          <a:lstStyle/>
          <a:p>
            <a:pPr marL="342900" indent="-342900">
              <a:buFont typeface="Arial" panose="020B0604020202020204" pitchFamily="34" charset="0"/>
              <a:buChar char="•"/>
            </a:pPr>
            <a:r>
              <a:rPr lang="en-GB" dirty="0" smtClean="0"/>
              <a:t>Culture of institutions not ‘understanding’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Student parents make up 7%-19% of student population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Of those who received childcare funding, it only covered the costs of childcare for 50% respondents</a:t>
            </a:r>
          </a:p>
          <a:p>
            <a:endParaRPr lang="en-GB" dirty="0" smtClean="0"/>
          </a:p>
          <a:p>
            <a:pPr marL="342900" indent="-342900">
              <a:buFont typeface="Arial" panose="020B0604020202020204" pitchFamily="34" charset="0"/>
              <a:buChar char="•"/>
            </a:pPr>
            <a:r>
              <a:rPr lang="en-GB" dirty="0" smtClean="0"/>
              <a:t>The other 50% had a monthly shortfall of </a:t>
            </a:r>
          </a:p>
          <a:p>
            <a:pPr marL="800100" lvl="1" indent="-342900">
              <a:buFont typeface="Arial" panose="020B0604020202020204" pitchFamily="34" charset="0"/>
              <a:buChar char="•"/>
            </a:pPr>
            <a:r>
              <a:rPr lang="en-GB" dirty="0" smtClean="0"/>
              <a:t>£20-£100 at college</a:t>
            </a:r>
          </a:p>
          <a:p>
            <a:pPr marL="800100" lvl="1" indent="-342900">
              <a:buFont typeface="Arial" panose="020B0604020202020204" pitchFamily="34" charset="0"/>
              <a:buChar char="•"/>
            </a:pPr>
            <a:r>
              <a:rPr lang="en-GB" dirty="0" smtClean="0"/>
              <a:t>£100-£700 at university </a:t>
            </a:r>
          </a:p>
          <a:p>
            <a:endParaRPr lang="en-GB" dirty="0"/>
          </a:p>
          <a:p>
            <a:r>
              <a:rPr lang="en-GB" dirty="0" smtClean="0"/>
              <a:t> </a:t>
            </a:r>
            <a:endParaRPr lang="en-GB" dirty="0"/>
          </a:p>
        </p:txBody>
      </p:sp>
    </p:spTree>
    <p:extLst>
      <p:ext uri="{BB962C8B-B14F-4D97-AF65-F5344CB8AC3E}">
        <p14:creationId xmlns:p14="http://schemas.microsoft.com/office/powerpoint/2010/main" val="768775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Headline Findings part 2 </a:t>
            </a:r>
            <a:endParaRPr lang="en-GB" dirty="0"/>
          </a:p>
        </p:txBody>
      </p:sp>
      <p:sp>
        <p:nvSpPr>
          <p:cNvPr id="3" name="Subtitle 2"/>
          <p:cNvSpPr>
            <a:spLocks noGrp="1"/>
          </p:cNvSpPr>
          <p:nvPr>
            <p:ph type="subTitle" idx="1"/>
          </p:nvPr>
        </p:nvSpPr>
        <p:spPr>
          <a:xfrm>
            <a:off x="539552" y="1772816"/>
            <a:ext cx="7992888" cy="4680520"/>
          </a:xfrm>
        </p:spPr>
        <p:txBody>
          <a:bodyPr/>
          <a:lstStyle/>
          <a:p>
            <a:pPr marL="342900" indent="-342900">
              <a:buFont typeface="Arial" panose="020B0604020202020204" pitchFamily="34" charset="0"/>
              <a:buChar char="•"/>
            </a:pPr>
            <a:r>
              <a:rPr lang="en-GB" dirty="0" smtClean="0"/>
              <a:t>Student parents can lose some child benefits whether or not they take a student loan. </a:t>
            </a:r>
          </a:p>
          <a:p>
            <a:endParaRPr lang="en-GB" dirty="0" smtClean="0"/>
          </a:p>
          <a:p>
            <a:pPr marL="342900" indent="-342900">
              <a:buFont typeface="Arial" panose="020B0604020202020204" pitchFamily="34" charset="0"/>
              <a:buChar char="•"/>
            </a:pPr>
            <a:r>
              <a:rPr lang="en-GB" dirty="0" smtClean="0"/>
              <a:t>Gap </a:t>
            </a:r>
            <a:r>
              <a:rPr lang="en-GB" dirty="0"/>
              <a:t>in support for women using education to escape domestic </a:t>
            </a:r>
            <a:r>
              <a:rPr lang="en-GB" dirty="0" smtClean="0"/>
              <a:t>violence.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More nursery places and child friendly spaces on campuses are needed. </a:t>
            </a:r>
            <a:endParaRPr lang="en-GB" dirty="0"/>
          </a:p>
          <a:p>
            <a:endParaRPr lang="en-GB" dirty="0"/>
          </a:p>
        </p:txBody>
      </p:sp>
    </p:spTree>
    <p:extLst>
      <p:ext uri="{BB962C8B-B14F-4D97-AF65-F5344CB8AC3E}">
        <p14:creationId xmlns:p14="http://schemas.microsoft.com/office/powerpoint/2010/main" val="132286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Key Recommendations 1</a:t>
            </a:r>
            <a:endParaRPr lang="en-GB" dirty="0"/>
          </a:p>
        </p:txBody>
      </p:sp>
      <p:sp>
        <p:nvSpPr>
          <p:cNvPr id="3" name="Subtitle 2"/>
          <p:cNvSpPr>
            <a:spLocks noGrp="1"/>
          </p:cNvSpPr>
          <p:nvPr>
            <p:ph type="subTitle" idx="1"/>
          </p:nvPr>
        </p:nvSpPr>
        <p:spPr/>
        <p:txBody>
          <a:bodyPr/>
          <a:lstStyle/>
          <a:p>
            <a:pPr marL="342900" lvl="0" indent="-342900">
              <a:buFont typeface="Arial" panose="020B0604020202020204" pitchFamily="34" charset="0"/>
              <a:buChar char="•"/>
            </a:pPr>
            <a:r>
              <a:rPr lang="en-GB" dirty="0" smtClean="0"/>
              <a:t>All </a:t>
            </a:r>
            <a:r>
              <a:rPr lang="en-GB" dirty="0"/>
              <a:t>colleges and universities should be required to keep a record of how many student parents are studying at their </a:t>
            </a:r>
            <a:r>
              <a:rPr lang="en-GB" dirty="0" smtClean="0"/>
              <a:t>institution.</a:t>
            </a:r>
          </a:p>
          <a:p>
            <a:pPr lvl="0"/>
            <a:endParaRPr lang="en-GB" dirty="0" smtClean="0"/>
          </a:p>
          <a:p>
            <a:pPr marL="342900" lvl="0" indent="-342900">
              <a:buFont typeface="Arial" panose="020B0604020202020204" pitchFamily="34" charset="0"/>
              <a:buChar char="•"/>
            </a:pPr>
            <a:r>
              <a:rPr lang="en-GB" dirty="0" smtClean="0"/>
              <a:t>Institutions </a:t>
            </a:r>
            <a:r>
              <a:rPr lang="en-GB" dirty="0"/>
              <a:t>should use this data to embed a holistic, integrated system of support for student parents, to include detailed and timely information about services available and entitlements. </a:t>
            </a:r>
            <a:endParaRPr lang="en-GB" dirty="0" smtClean="0"/>
          </a:p>
          <a:p>
            <a:pPr marL="342900" lvl="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52333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a:t>
            </a:r>
            <a:r>
              <a:rPr lang="en-GB" dirty="0" smtClean="0"/>
              <a:t>Recommendations 2</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a:t>The whole system of self-certificates, attendance and absences should be reviewed by Scottish Funding Council in partnership with colleges, to create a more flexible system that reflects the needs and life circumstances of student parents. </a:t>
            </a:r>
          </a:p>
          <a:p>
            <a:pPr marL="342900" lvl="0" indent="-342900">
              <a:buFont typeface="Arial" panose="020B0604020202020204" pitchFamily="34" charset="0"/>
              <a:buChar char="•"/>
            </a:pPr>
            <a:r>
              <a:rPr lang="en-GB" dirty="0"/>
              <a:t>A comprehensive review of the allocation of nursery places both at on-campus and local facilities should be undertaken to ensure the needs of student parents are being met</a:t>
            </a:r>
            <a:r>
              <a:rPr lang="en-GB" dirty="0" smtClean="0"/>
              <a:t>.</a:t>
            </a:r>
            <a:endParaRPr lang="en-GB" dirty="0"/>
          </a:p>
        </p:txBody>
      </p:sp>
    </p:spTree>
    <p:extLst>
      <p:ext uri="{BB962C8B-B14F-4D97-AF65-F5344CB8AC3E}">
        <p14:creationId xmlns:p14="http://schemas.microsoft.com/office/powerpoint/2010/main" val="61774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a:t>
            </a:r>
            <a:r>
              <a:rPr lang="en-GB" dirty="0" smtClean="0"/>
              <a:t>Recommendations 3</a:t>
            </a:r>
            <a:endParaRPr lang="en-GB" dirty="0"/>
          </a:p>
        </p:txBody>
      </p:sp>
      <p:sp>
        <p:nvSpPr>
          <p:cNvPr id="3" name="Subtitle 2"/>
          <p:cNvSpPr>
            <a:spLocks noGrp="1"/>
          </p:cNvSpPr>
          <p:nvPr>
            <p:ph type="subTitle" idx="1"/>
          </p:nvPr>
        </p:nvSpPr>
        <p:spPr/>
        <p:txBody>
          <a:bodyPr/>
          <a:lstStyle/>
          <a:p>
            <a:pPr marL="342900" lvl="0" indent="-342900">
              <a:buFont typeface="Arial" panose="020B0604020202020204" pitchFamily="34" charset="0"/>
              <a:buChar char="•"/>
            </a:pPr>
            <a:r>
              <a:rPr lang="en-GB" dirty="0"/>
              <a:t>Colleges and universities where possible must align their term times with school holidays. </a:t>
            </a:r>
            <a:endParaRPr lang="en-GB" dirty="0" smtClean="0"/>
          </a:p>
          <a:p>
            <a:pPr marL="342900" lvl="0" indent="-342900">
              <a:buFont typeface="Arial" panose="020B0604020202020204" pitchFamily="34" charset="0"/>
              <a:buChar char="•"/>
            </a:pPr>
            <a:r>
              <a:rPr lang="en-US" dirty="0"/>
              <a:t>College, universities, and students’ associations should work through NUS’s 10 steps from child free to child friendly </a:t>
            </a:r>
            <a:r>
              <a:rPr lang="en-US" dirty="0" smtClean="0"/>
              <a:t>institutions. </a:t>
            </a:r>
          </a:p>
          <a:p>
            <a:pPr marL="342900" indent="-342900">
              <a:buFont typeface="Arial" panose="020B0604020202020204" pitchFamily="34" charset="0"/>
              <a:buChar char="•"/>
            </a:pPr>
            <a:r>
              <a:rPr lang="en-GB" dirty="0"/>
              <a:t>Staff at colleges, universities and students’ association should be trained to recognise students that may be experiencing or recently experienced domestic abuse, and are able to signpost those students to receive the appropriate support. </a:t>
            </a:r>
          </a:p>
          <a:p>
            <a:pPr marL="342900" lvl="0"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76304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a:t>
            </a:r>
            <a:r>
              <a:rPr lang="en-GB" dirty="0" smtClean="0"/>
              <a:t>Recommendations 4</a:t>
            </a:r>
            <a:endParaRPr lang="en-GB" dirty="0"/>
          </a:p>
        </p:txBody>
      </p:sp>
      <p:sp>
        <p:nvSpPr>
          <p:cNvPr id="3" name="Subtitle 2"/>
          <p:cNvSpPr>
            <a:spLocks noGrp="1"/>
          </p:cNvSpPr>
          <p:nvPr>
            <p:ph type="subTitle" idx="1"/>
          </p:nvPr>
        </p:nvSpPr>
        <p:spPr/>
        <p:txBody>
          <a:bodyPr/>
          <a:lstStyle/>
          <a:p>
            <a:pPr marL="342900" lvl="0" indent="-342900">
              <a:buFont typeface="Arial" panose="020B0604020202020204" pitchFamily="34" charset="0"/>
              <a:buChar char="•"/>
            </a:pPr>
            <a:r>
              <a:rPr lang="en-GB" dirty="0"/>
              <a:t>Scottish Government should uses new powers to review how financial support given to student parents interlinks with the Carers Allowance and other benefits the student may be entitled to, ensuring that student parents receive the best possible support</a:t>
            </a:r>
            <a:r>
              <a:rPr lang="en-GB" dirty="0" smtClean="0"/>
              <a:t>.</a:t>
            </a:r>
          </a:p>
          <a:p>
            <a:pPr lvl="0"/>
            <a:endParaRPr lang="en-GB" dirty="0"/>
          </a:p>
          <a:p>
            <a:pPr marL="342900" lvl="0" indent="-342900">
              <a:buFont typeface="Arial" panose="020B0604020202020204" pitchFamily="34" charset="0"/>
              <a:buChar char="•"/>
            </a:pPr>
            <a:r>
              <a:rPr lang="en-GB" dirty="0"/>
              <a:t>Students’ associations should recognise the time limitations student parents experience, and set up a student parent network. </a:t>
            </a:r>
          </a:p>
          <a:p>
            <a:endParaRPr lang="en-GB" dirty="0"/>
          </a:p>
        </p:txBody>
      </p:sp>
    </p:spTree>
    <p:extLst>
      <p:ext uri="{BB962C8B-B14F-4D97-AF65-F5344CB8AC3E}">
        <p14:creationId xmlns:p14="http://schemas.microsoft.com/office/powerpoint/2010/main" val="3765257755"/>
      </p:ext>
    </p:extLst>
  </p:cSld>
  <p:clrMapOvr>
    <a:masterClrMapping/>
  </p:clrMapOvr>
</p:sld>
</file>

<file path=ppt/theme/theme1.xml><?xml version="1.0" encoding="utf-8"?>
<a:theme xmlns:a="http://schemas.openxmlformats.org/drawingml/2006/main" name="NUS-Scotland-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NUS-Scotland-Presentation-template</Template>
  <TotalTime>5313</TotalTime>
  <Words>696</Words>
  <Application>Microsoft Office PowerPoint</Application>
  <PresentationFormat>On-screen Show (4:3)</PresentationFormat>
  <Paragraphs>153</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Calibri</vt:lpstr>
      <vt:lpstr>Times New Roman</vt:lpstr>
      <vt:lpstr>Verdana</vt:lpstr>
      <vt:lpstr>Wingdings</vt:lpstr>
      <vt:lpstr>NUS-Scotland-Presentation-template</vt:lpstr>
      <vt:lpstr>PowerPoint Presentation</vt:lpstr>
      <vt:lpstr>Research Methods</vt:lpstr>
      <vt:lpstr>Survey Results</vt:lpstr>
      <vt:lpstr>Headline findings part 1</vt:lpstr>
      <vt:lpstr>Headline Findings part 2 </vt:lpstr>
      <vt:lpstr>Key Recommendations 1</vt:lpstr>
      <vt:lpstr>Key Recommendations 2</vt:lpstr>
      <vt:lpstr>Key Recommendations 3</vt:lpstr>
      <vt:lpstr>Key Recommendations 4</vt:lpstr>
      <vt:lpstr>Resources</vt:lpstr>
      <vt:lpstr>PowerPoint Presentation</vt:lpstr>
      <vt:lpstr>The situation on YOUR campus</vt:lpstr>
      <vt:lpstr>Campaigning for change</vt:lpstr>
      <vt:lpstr>Build a campaign team</vt:lpstr>
      <vt:lpstr>Communicating your message</vt:lpstr>
      <vt:lpstr>Map your stakeholders</vt:lpstr>
      <vt:lpstr>PowerPoint Presentation</vt:lpstr>
      <vt:lpstr>PowerPoint Presentation</vt:lpstr>
      <vt:lpstr>Get in touch</vt:lpstr>
    </vt:vector>
  </TitlesOfParts>
  <Company>NUS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 ORG</dc:creator>
  <cp:lastModifiedBy>Jenny Lees</cp:lastModifiedBy>
  <cp:revision>123</cp:revision>
  <cp:lastPrinted>2013-09-20T15:43:18Z</cp:lastPrinted>
  <dcterms:created xsi:type="dcterms:W3CDTF">2013-07-12T10:02:26Z</dcterms:created>
  <dcterms:modified xsi:type="dcterms:W3CDTF">2016-10-12T11:43:07Z</dcterms:modified>
</cp:coreProperties>
</file>