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85" r:id="rId6"/>
    <p:sldId id="272" r:id="rId7"/>
    <p:sldId id="273" r:id="rId8"/>
    <p:sldId id="274" r:id="rId9"/>
    <p:sldId id="283" r:id="rId10"/>
    <p:sldId id="280" r:id="rId11"/>
    <p:sldId id="286" r:id="rId12"/>
    <p:sldId id="284" r:id="rId13"/>
    <p:sldId id="279" r:id="rId14"/>
    <p:sldId id="276" r:id="rId15"/>
    <p:sldId id="288" r:id="rId16"/>
    <p:sldId id="289" r:id="rId17"/>
    <p:sldId id="277" r:id="rId18"/>
    <p:sldId id="290" r:id="rId19"/>
    <p:sldId id="296" r:id="rId20"/>
    <p:sldId id="297" r:id="rId21"/>
    <p:sldId id="299" r:id="rId22"/>
    <p:sldId id="292" r:id="rId23"/>
    <p:sldId id="291" r:id="rId24"/>
    <p:sldId id="300" r:id="rId25"/>
    <p:sldId id="293" r:id="rId26"/>
    <p:sldId id="301" r:id="rId27"/>
    <p:sldId id="294" r:id="rId28"/>
    <p:sldId id="303" r:id="rId29"/>
    <p:sldId id="304" r:id="rId30"/>
    <p:sldId id="295" r:id="rId31"/>
    <p:sldId id="305" r:id="rId32"/>
    <p:sldId id="298" r:id="rId33"/>
    <p:sldId id="287" r:id="rId34"/>
    <p:sldId id="266" r:id="rId3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4" d="100"/>
          <a:sy n="74" d="100"/>
        </p:scale>
        <p:origin x="576" y="72"/>
      </p:cViewPr>
      <p:guideLst>
        <p:guide pos="3840"/>
        <p:guide orient="horz" pos="2160"/>
      </p:guideLst>
    </p:cSldViewPr>
  </p:slideViewPr>
  <p:notesTextViewPr>
    <p:cViewPr>
      <p:scale>
        <a:sx n="1" d="1"/>
        <a:sy n="1" d="1"/>
      </p:scale>
      <p:origin x="0" y="0"/>
    </p:cViewPr>
  </p:notesTextViewPr>
  <p:notesViewPr>
    <p:cSldViewPr snapToGrid="0">
      <p:cViewPr varScale="1">
        <p:scale>
          <a:sx n="52" d="100"/>
          <a:sy n="52" d="100"/>
        </p:scale>
        <p:origin x="294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136"/>
          </a:xfrm>
          <a:prstGeom prst="rect">
            <a:avLst/>
          </a:prstGeom>
        </p:spPr>
        <p:txBody>
          <a:bodyPr vert="horz" lIns="95570" tIns="47785" rIns="95570" bIns="47785" rtlCol="0"/>
          <a:lstStyle>
            <a:lvl1pPr algn="l">
              <a:defRPr sz="1300"/>
            </a:lvl1pPr>
          </a:lstStyle>
          <a:p>
            <a:endParaRPr lang="en-GB"/>
          </a:p>
        </p:txBody>
      </p:sp>
      <p:sp>
        <p:nvSpPr>
          <p:cNvPr id="3" name="Date Placeholder 2"/>
          <p:cNvSpPr>
            <a:spLocks noGrp="1"/>
          </p:cNvSpPr>
          <p:nvPr>
            <p:ph type="dt" sz="quarter" idx="1"/>
          </p:nvPr>
        </p:nvSpPr>
        <p:spPr>
          <a:xfrm>
            <a:off x="3850442" y="0"/>
            <a:ext cx="2945660" cy="498136"/>
          </a:xfrm>
          <a:prstGeom prst="rect">
            <a:avLst/>
          </a:prstGeom>
        </p:spPr>
        <p:txBody>
          <a:bodyPr vert="horz" lIns="95570" tIns="47785" rIns="95570" bIns="47785" rtlCol="0"/>
          <a:lstStyle>
            <a:lvl1pPr algn="r">
              <a:defRPr sz="1300"/>
            </a:lvl1pPr>
          </a:lstStyle>
          <a:p>
            <a:fld id="{306A936D-53E9-4A9F-8403-7F2B2F5BF883}" type="datetimeFigureOut">
              <a:rPr lang="en-GB" smtClean="0"/>
              <a:t>11/08/2017</a:t>
            </a:fld>
            <a:endParaRPr lang="en-GB"/>
          </a:p>
        </p:txBody>
      </p:sp>
      <p:sp>
        <p:nvSpPr>
          <p:cNvPr id="4" name="Footer Placeholder 3"/>
          <p:cNvSpPr>
            <a:spLocks noGrp="1"/>
          </p:cNvSpPr>
          <p:nvPr>
            <p:ph type="ftr" sz="quarter" idx="2"/>
          </p:nvPr>
        </p:nvSpPr>
        <p:spPr>
          <a:xfrm>
            <a:off x="0" y="9430091"/>
            <a:ext cx="2945660" cy="498135"/>
          </a:xfrm>
          <a:prstGeom prst="rect">
            <a:avLst/>
          </a:prstGeom>
        </p:spPr>
        <p:txBody>
          <a:bodyPr vert="horz" lIns="95570" tIns="47785" rIns="95570" bIns="47785" rtlCol="0" anchor="b"/>
          <a:lstStyle>
            <a:lvl1pPr algn="l">
              <a:defRPr sz="1300"/>
            </a:lvl1pPr>
          </a:lstStyle>
          <a:p>
            <a:endParaRPr lang="en-GB"/>
          </a:p>
        </p:txBody>
      </p:sp>
      <p:sp>
        <p:nvSpPr>
          <p:cNvPr id="5" name="Slide Number Placeholder 4"/>
          <p:cNvSpPr>
            <a:spLocks noGrp="1"/>
          </p:cNvSpPr>
          <p:nvPr>
            <p:ph type="sldNum" sz="quarter" idx="3"/>
          </p:nvPr>
        </p:nvSpPr>
        <p:spPr>
          <a:xfrm>
            <a:off x="3850442" y="9430091"/>
            <a:ext cx="2945660" cy="498135"/>
          </a:xfrm>
          <a:prstGeom prst="rect">
            <a:avLst/>
          </a:prstGeom>
        </p:spPr>
        <p:txBody>
          <a:bodyPr vert="horz" lIns="95570" tIns="47785" rIns="95570" bIns="47785" rtlCol="0" anchor="b"/>
          <a:lstStyle>
            <a:lvl1pPr algn="r">
              <a:defRPr sz="1300"/>
            </a:lvl1pPr>
          </a:lstStyle>
          <a:p>
            <a:fld id="{74547268-7758-4242-8D94-305ECD7C1524}" type="slidenum">
              <a:rPr lang="en-GB" smtClean="0"/>
              <a:t>‹#›</a:t>
            </a:fld>
            <a:endParaRPr lang="en-GB"/>
          </a:p>
        </p:txBody>
      </p:sp>
    </p:spTree>
    <p:extLst>
      <p:ext uri="{BB962C8B-B14F-4D97-AF65-F5344CB8AC3E}">
        <p14:creationId xmlns:p14="http://schemas.microsoft.com/office/powerpoint/2010/main" val="299825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136"/>
          </a:xfrm>
          <a:prstGeom prst="rect">
            <a:avLst/>
          </a:prstGeom>
        </p:spPr>
        <p:txBody>
          <a:bodyPr vert="horz" lIns="95570" tIns="47785" rIns="95570" bIns="47785" rtlCol="0"/>
          <a:lstStyle>
            <a:lvl1pPr algn="l">
              <a:defRPr sz="1300"/>
            </a:lvl1pPr>
          </a:lstStyle>
          <a:p>
            <a:endParaRPr lang="en-GB"/>
          </a:p>
        </p:txBody>
      </p:sp>
      <p:sp>
        <p:nvSpPr>
          <p:cNvPr id="3" name="Date Placeholder 2"/>
          <p:cNvSpPr>
            <a:spLocks noGrp="1"/>
          </p:cNvSpPr>
          <p:nvPr>
            <p:ph type="dt" idx="1"/>
          </p:nvPr>
        </p:nvSpPr>
        <p:spPr>
          <a:xfrm>
            <a:off x="3850442" y="0"/>
            <a:ext cx="2945660" cy="498136"/>
          </a:xfrm>
          <a:prstGeom prst="rect">
            <a:avLst/>
          </a:prstGeom>
        </p:spPr>
        <p:txBody>
          <a:bodyPr vert="horz" lIns="95570" tIns="47785" rIns="95570" bIns="47785" rtlCol="0"/>
          <a:lstStyle>
            <a:lvl1pPr algn="r">
              <a:defRPr sz="1300"/>
            </a:lvl1pPr>
          </a:lstStyle>
          <a:p>
            <a:fld id="{95AF578D-4B05-40F2-85A0-C952295400BD}" type="datetimeFigureOut">
              <a:rPr lang="en-GB" smtClean="0"/>
              <a:t>11/08/2017</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70" tIns="47785" rIns="95570" bIns="47785"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5570" tIns="47785" rIns="95570" bIns="477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60" cy="498135"/>
          </a:xfrm>
          <a:prstGeom prst="rect">
            <a:avLst/>
          </a:prstGeom>
        </p:spPr>
        <p:txBody>
          <a:bodyPr vert="horz" lIns="95570" tIns="47785" rIns="95570" bIns="47785" rtlCol="0" anchor="b"/>
          <a:lstStyle>
            <a:lvl1pPr algn="l">
              <a:defRPr sz="1300"/>
            </a:lvl1pPr>
          </a:lstStyle>
          <a:p>
            <a:endParaRPr lang="en-GB"/>
          </a:p>
        </p:txBody>
      </p:sp>
      <p:sp>
        <p:nvSpPr>
          <p:cNvPr id="7" name="Slide Number Placeholder 6"/>
          <p:cNvSpPr>
            <a:spLocks noGrp="1"/>
          </p:cNvSpPr>
          <p:nvPr>
            <p:ph type="sldNum" sz="quarter" idx="5"/>
          </p:nvPr>
        </p:nvSpPr>
        <p:spPr>
          <a:xfrm>
            <a:off x="3850442" y="9430091"/>
            <a:ext cx="2945660" cy="498135"/>
          </a:xfrm>
          <a:prstGeom prst="rect">
            <a:avLst/>
          </a:prstGeom>
        </p:spPr>
        <p:txBody>
          <a:bodyPr vert="horz" lIns="95570" tIns="47785" rIns="95570" bIns="47785" rtlCol="0" anchor="b"/>
          <a:lstStyle>
            <a:lvl1pPr algn="r">
              <a:defRPr sz="1300"/>
            </a:lvl1pPr>
          </a:lstStyle>
          <a:p>
            <a:fld id="{FA21EC5B-2A7B-447C-8B90-CCDF7334611C}" type="slidenum">
              <a:rPr lang="en-GB" smtClean="0"/>
              <a:t>‹#›</a:t>
            </a:fld>
            <a:endParaRPr lang="en-GB"/>
          </a:p>
        </p:txBody>
      </p:sp>
    </p:spTree>
    <p:extLst>
      <p:ext uri="{BB962C8B-B14F-4D97-AF65-F5344CB8AC3E}">
        <p14:creationId xmlns:p14="http://schemas.microsoft.com/office/powerpoint/2010/main" val="46423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21EC5B-2A7B-447C-8B90-CCDF7334611C}" type="slidenum">
              <a:rPr lang="en-GB" smtClean="0"/>
              <a:t>1</a:t>
            </a:fld>
            <a:endParaRPr lang="en-GB"/>
          </a:p>
        </p:txBody>
      </p:sp>
    </p:spTree>
    <p:extLst>
      <p:ext uri="{BB962C8B-B14F-4D97-AF65-F5344CB8AC3E}">
        <p14:creationId xmlns:p14="http://schemas.microsoft.com/office/powerpoint/2010/main" val="196114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Fortunately for themselves and the world, nearly all men are cowards and dare not act on what they believe. Nearly all our disasters come of a few fools having the courage of their convictions</a:t>
            </a:r>
            <a:r>
              <a:rPr lang="en-GB" dirty="0" smtClean="0"/>
              <a:t>.</a:t>
            </a:r>
          </a:p>
          <a:p>
            <a:endParaRPr lang="en-GB" dirty="0"/>
          </a:p>
          <a:p>
            <a:r>
              <a:rPr lang="en-GB" dirty="0"/>
              <a:t>The argument is that natural disasters do not exist because all disasters require human input.  Nature sometimes provides input through a normal and necessary environmental event, such as a flood or volcanic eruption, but human decisions have put people and property in harm’s way without adequate measures to deal with the environment.  The conclusion is that those human decisions are the root causes of disasters, not the environmental phenomena.</a:t>
            </a:r>
          </a:p>
          <a:p>
            <a:r>
              <a:rPr lang="en-GB" dirty="0" err="1"/>
              <a:t>Kelman</a:t>
            </a:r>
            <a:r>
              <a:rPr lang="en-GB" dirty="0"/>
              <a:t>, I.  2010.  </a:t>
            </a:r>
            <a:r>
              <a:rPr lang="en-GB" u="sng" dirty="0"/>
              <a:t>Natural Disasters Do Not Exist (Natural Hazards Do Not Exist Either)</a:t>
            </a:r>
            <a:r>
              <a:rPr lang="en-GB" dirty="0"/>
              <a:t> Version 3, 9 July 2010 (Version 1 was 26 July 2007).  Downloaded from</a:t>
            </a:r>
          </a:p>
          <a:p>
            <a:r>
              <a:rPr lang="en-GB" dirty="0"/>
              <a:t>http://www.ilankelman.org/miscellany/NaturalDisasters.rtf</a:t>
            </a:r>
          </a:p>
          <a:p>
            <a:endParaRPr lang="en-GB" dirty="0"/>
          </a:p>
        </p:txBody>
      </p:sp>
      <p:sp>
        <p:nvSpPr>
          <p:cNvPr id="4" name="Slide Number Placeholder 3"/>
          <p:cNvSpPr>
            <a:spLocks noGrp="1"/>
          </p:cNvSpPr>
          <p:nvPr>
            <p:ph type="sldNum" sz="quarter" idx="10"/>
          </p:nvPr>
        </p:nvSpPr>
        <p:spPr/>
        <p:txBody>
          <a:bodyPr/>
          <a:lstStyle/>
          <a:p>
            <a:fld id="{FA21EC5B-2A7B-447C-8B90-CCDF7334611C}" type="slidenum">
              <a:rPr lang="en-GB" smtClean="0"/>
              <a:t>11</a:t>
            </a:fld>
            <a:endParaRPr lang="en-GB"/>
          </a:p>
        </p:txBody>
      </p:sp>
    </p:spTree>
    <p:extLst>
      <p:ext uri="{BB962C8B-B14F-4D97-AF65-F5344CB8AC3E}">
        <p14:creationId xmlns:p14="http://schemas.microsoft.com/office/powerpoint/2010/main" val="3200044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S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ED34C9-0ADC-4EA5-BD68-30701A123E74}"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A0130-ECF2-4545-9434-8FD512A9E7CD}"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5333" y="5714683"/>
            <a:ext cx="1677987" cy="1006792"/>
          </a:xfrm>
          <a:prstGeom prst="rect">
            <a:avLst/>
          </a:prstGeom>
        </p:spPr>
      </p:pic>
    </p:spTree>
    <p:extLst>
      <p:ext uri="{BB962C8B-B14F-4D97-AF65-F5344CB8AC3E}">
        <p14:creationId xmlns:p14="http://schemas.microsoft.com/office/powerpoint/2010/main" val="317835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ED34C9-0ADC-4EA5-BD68-30701A123E74}"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2281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ED34C9-0ADC-4EA5-BD68-30701A123E74}"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90183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ED34C9-0ADC-4EA5-BD68-30701A123E74}"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379865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D34C9-0ADC-4EA5-BD68-30701A123E74}" type="datetimeFigureOut">
              <a:rPr lang="en-GB" smtClean="0"/>
              <a:t>11/08/2017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278262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ED34C9-0ADC-4EA5-BD68-30701A123E74}" type="datetimeFigureOut">
              <a:rPr lang="en-GB" smtClean="0"/>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356211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ED34C9-0ADC-4EA5-BD68-30701A123E74}" type="datetimeFigureOut">
              <a:rPr lang="en-GB" smtClean="0"/>
              <a:t>11/08/2017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26970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ED34C9-0ADC-4EA5-BD68-30701A123E74}" type="datetimeFigureOut">
              <a:rPr lang="en-GB" smtClean="0"/>
              <a:t>11/08/2017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27869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D34C9-0ADC-4EA5-BD68-30701A123E74}" type="datetimeFigureOut">
              <a:rPr lang="en-GB" smtClean="0"/>
              <a:t>11/08/2017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411255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D34C9-0ADC-4EA5-BD68-30701A123E74}" type="datetimeFigureOut">
              <a:rPr lang="en-GB" smtClean="0"/>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13725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D34C9-0ADC-4EA5-BD68-30701A123E74}" type="datetimeFigureOut">
              <a:rPr lang="en-GB" smtClean="0"/>
              <a:t>11/08/2017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0A0130-ECF2-4545-9434-8FD512A9E7CD}" type="slidenum">
              <a:rPr lang="en-GB" smtClean="0"/>
              <a:t>‹#›</a:t>
            </a:fld>
            <a:endParaRPr lang="en-GB"/>
          </a:p>
        </p:txBody>
      </p:sp>
    </p:spTree>
    <p:extLst>
      <p:ext uri="{BB962C8B-B14F-4D97-AF65-F5344CB8AC3E}">
        <p14:creationId xmlns:p14="http://schemas.microsoft.com/office/powerpoint/2010/main" val="4115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D34C9-0ADC-4EA5-BD68-30701A123E74}" type="datetimeFigureOut">
              <a:rPr lang="en-GB" smtClean="0"/>
              <a:t>11/08/2017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A0130-ECF2-4545-9434-8FD512A9E7CD}" type="slidenum">
              <a:rPr lang="en-GB" smtClean="0"/>
              <a:t>‹#›</a:t>
            </a:fld>
            <a:endParaRPr lang="en-GB"/>
          </a:p>
        </p:txBody>
      </p:sp>
    </p:spTree>
    <p:extLst>
      <p:ext uri="{BB962C8B-B14F-4D97-AF65-F5344CB8AC3E}">
        <p14:creationId xmlns:p14="http://schemas.microsoft.com/office/powerpoint/2010/main" val="70270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279" y="1122363"/>
            <a:ext cx="10792495" cy="2226144"/>
          </a:xfrm>
        </p:spPr>
        <p:txBody>
          <a:bodyPr>
            <a:normAutofit fontScale="90000"/>
          </a:bodyPr>
          <a:lstStyle/>
          <a:p>
            <a:r>
              <a:rPr lang="en-GB" b="1" dirty="0" smtClean="0"/>
              <a:t>NUS Membership Services Conference</a:t>
            </a:r>
            <a:br>
              <a:rPr lang="en-GB" b="1" dirty="0" smtClean="0"/>
            </a:br>
            <a:r>
              <a:rPr lang="en-GB" b="1" dirty="0" smtClean="0"/>
              <a:t/>
            </a:r>
            <a:br>
              <a:rPr lang="en-GB" b="1" dirty="0" smtClean="0"/>
            </a:br>
            <a:r>
              <a:rPr lang="en-GB" sz="4900" b="1" dirty="0" smtClean="0"/>
              <a:t>15</a:t>
            </a:r>
            <a:r>
              <a:rPr lang="en-GB" sz="4900" b="1" baseline="30000" dirty="0" smtClean="0"/>
              <a:t>th</a:t>
            </a:r>
            <a:r>
              <a:rPr lang="en-GB" sz="4900" b="1" dirty="0" smtClean="0"/>
              <a:t> August 2017</a:t>
            </a:r>
            <a:endParaRPr lang="en-GB" sz="4900" b="1" dirty="0"/>
          </a:p>
        </p:txBody>
      </p:sp>
      <p:sp>
        <p:nvSpPr>
          <p:cNvPr id="3" name="Subtitle 2"/>
          <p:cNvSpPr>
            <a:spLocks noGrp="1"/>
          </p:cNvSpPr>
          <p:nvPr>
            <p:ph type="subTitle" idx="1"/>
          </p:nvPr>
        </p:nvSpPr>
        <p:spPr/>
        <p:txBody>
          <a:bodyPr>
            <a:noAutofit/>
          </a:bodyPr>
          <a:lstStyle/>
          <a:p>
            <a:r>
              <a:rPr lang="en-GB" sz="3200" dirty="0" smtClean="0"/>
              <a:t>Lindsey Poole</a:t>
            </a:r>
          </a:p>
          <a:p>
            <a:r>
              <a:rPr lang="en-GB" sz="3200" dirty="0" smtClean="0"/>
              <a:t>Director, Advice Services Alliance</a:t>
            </a:r>
          </a:p>
          <a:p>
            <a:r>
              <a:rPr lang="en-GB" sz="3200" dirty="0" smtClean="0"/>
              <a:t>director@asauk.org.uk</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35" y="4845030"/>
            <a:ext cx="1710530" cy="1710530"/>
          </a:xfrm>
          <a:prstGeom prst="rect">
            <a:avLst/>
          </a:prstGeom>
        </p:spPr>
      </p:pic>
    </p:spTree>
    <p:extLst>
      <p:ext uri="{BB962C8B-B14F-4D97-AF65-F5344CB8AC3E}">
        <p14:creationId xmlns:p14="http://schemas.microsoft.com/office/powerpoint/2010/main" val="333575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week is a long time in politics….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234" y="1519965"/>
            <a:ext cx="4747151" cy="4747151"/>
          </a:xfrm>
        </p:spPr>
      </p:pic>
    </p:spTree>
    <p:extLst>
      <p:ext uri="{BB962C8B-B14F-4D97-AF65-F5344CB8AC3E}">
        <p14:creationId xmlns:p14="http://schemas.microsoft.com/office/powerpoint/2010/main" val="405416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Disasters do not just happen, they are made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9900" y="1690688"/>
            <a:ext cx="7051288" cy="4246499"/>
          </a:xfrm>
        </p:spPr>
      </p:pic>
    </p:spTree>
    <p:extLst>
      <p:ext uri="{BB962C8B-B14F-4D97-AF65-F5344CB8AC3E}">
        <p14:creationId xmlns:p14="http://schemas.microsoft.com/office/powerpoint/2010/main" val="2250387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Change in the air..…</a:t>
            </a:r>
            <a:endParaRPr lang="en-GB" b="1" dirty="0"/>
          </a:p>
        </p:txBody>
      </p:sp>
      <p:sp>
        <p:nvSpPr>
          <p:cNvPr id="3" name="Content Placeholder 2"/>
          <p:cNvSpPr>
            <a:spLocks noGrp="1"/>
          </p:cNvSpPr>
          <p:nvPr>
            <p:ph idx="1"/>
          </p:nvPr>
        </p:nvSpPr>
        <p:spPr/>
        <p:txBody>
          <a:bodyPr/>
          <a:lstStyle/>
          <a:p>
            <a:r>
              <a:rPr lang="en-GB" dirty="0"/>
              <a:t>Investigation into the circumstances of Grenfell Tower</a:t>
            </a:r>
          </a:p>
          <a:p>
            <a:r>
              <a:rPr lang="en-GB" dirty="0" smtClean="0"/>
              <a:t>Fees for Employment Tribunals and challenges to ‘Gig’ economy</a:t>
            </a:r>
          </a:p>
          <a:p>
            <a:r>
              <a:rPr lang="en-GB" dirty="0" smtClean="0"/>
              <a:t>End of Austerity </a:t>
            </a:r>
            <a:r>
              <a:rPr lang="en-GB" dirty="0"/>
              <a:t>P</a:t>
            </a:r>
            <a:r>
              <a:rPr lang="en-GB" dirty="0" smtClean="0"/>
              <a:t>olicies </a:t>
            </a:r>
          </a:p>
          <a:p>
            <a:r>
              <a:rPr lang="en-GB" dirty="0" smtClean="0"/>
              <a:t>Money being found for deals</a:t>
            </a:r>
          </a:p>
          <a:p>
            <a:r>
              <a:rPr lang="en-GB" dirty="0" smtClean="0"/>
              <a:t>Brexit negotiations and deals</a:t>
            </a:r>
          </a:p>
          <a:p>
            <a:r>
              <a:rPr lang="en-GB" dirty="0" smtClean="0"/>
              <a:t>Review of Legal Aid and Sentencing of Prisoners and Offenders Act</a:t>
            </a:r>
          </a:p>
          <a:p>
            <a:r>
              <a:rPr lang="en-GB" dirty="0" smtClean="0"/>
              <a:t>Weaker government post election (opposition/House of Lords)</a:t>
            </a:r>
          </a:p>
          <a:p>
            <a:r>
              <a:rPr lang="en-GB" dirty="0" smtClean="0"/>
              <a:t>Possibility of another election/referendum…</a:t>
            </a:r>
          </a:p>
          <a:p>
            <a:endParaRPr lang="en-GB" dirty="0" smtClean="0"/>
          </a:p>
          <a:p>
            <a:endParaRPr lang="en-GB" dirty="0"/>
          </a:p>
        </p:txBody>
      </p:sp>
    </p:spTree>
    <p:extLst>
      <p:ext uri="{BB962C8B-B14F-4D97-AF65-F5344CB8AC3E}">
        <p14:creationId xmlns:p14="http://schemas.microsoft.com/office/powerpoint/2010/main" val="2868650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46304141"/>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rgbClr val="FFC000"/>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2841112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Failures of government</a:t>
            </a:r>
            <a:endParaRPr lang="en-GB" b="1"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4078" y="1867437"/>
            <a:ext cx="2994556" cy="21254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937" y="1867437"/>
            <a:ext cx="3465851" cy="2125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735" y="4169586"/>
            <a:ext cx="3648344" cy="2594005"/>
          </a:xfrm>
          <a:prstGeom prst="rect">
            <a:avLst/>
          </a:prstGeom>
        </p:spPr>
      </p:pic>
      <p:sp>
        <p:nvSpPr>
          <p:cNvPr id="12" name="Right Arrow 11"/>
          <p:cNvSpPr/>
          <p:nvPr/>
        </p:nvSpPr>
        <p:spPr>
          <a:xfrm>
            <a:off x="4803820" y="2640168"/>
            <a:ext cx="2125014" cy="656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ent Arrow 13"/>
          <p:cNvSpPr/>
          <p:nvPr/>
        </p:nvSpPr>
        <p:spPr>
          <a:xfrm rot="16200000">
            <a:off x="2273122" y="4359498"/>
            <a:ext cx="1410236" cy="12943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a:off x="8615966" y="4301544"/>
            <a:ext cx="1339402" cy="142311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26119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3597809"/>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solidFill>
                      <a:srgbClr val="FFC000"/>
                    </a:solidFill>
                  </a:tcPr>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3655121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Funding</a:t>
            </a:r>
            <a:endParaRPr lang="en-GB" b="1" dirty="0"/>
          </a:p>
        </p:txBody>
      </p:sp>
      <p:sp>
        <p:nvSpPr>
          <p:cNvPr id="3" name="Content Placeholder 2"/>
          <p:cNvSpPr>
            <a:spLocks noGrp="1"/>
          </p:cNvSpPr>
          <p:nvPr>
            <p:ph idx="1"/>
          </p:nvPr>
        </p:nvSpPr>
        <p:spPr/>
        <p:txBody>
          <a:bodyPr/>
          <a:lstStyle/>
          <a:p>
            <a:r>
              <a:rPr lang="en-GB" dirty="0" smtClean="0"/>
              <a:t>Where does the money come from?</a:t>
            </a:r>
          </a:p>
          <a:p>
            <a:r>
              <a:rPr lang="en-GB" dirty="0" smtClean="0"/>
              <a:t>Who should pay for advice?</a:t>
            </a:r>
          </a:p>
          <a:p>
            <a:r>
              <a:rPr lang="en-GB" dirty="0" smtClean="0"/>
              <a:t>What can we learn from new funding mechanisms?</a:t>
            </a:r>
          </a:p>
          <a:p>
            <a:r>
              <a:rPr lang="en-GB" dirty="0" smtClean="0"/>
              <a:t>How do we maintain independence from funders?</a:t>
            </a:r>
          </a:p>
          <a:p>
            <a:r>
              <a:rPr lang="en-GB" dirty="0" smtClean="0"/>
              <a:t>How do we make more effective use of funding we have?</a:t>
            </a:r>
          </a:p>
          <a:p>
            <a:r>
              <a:rPr lang="en-GB" dirty="0" smtClean="0"/>
              <a:t>How do we target funding to meet those most in need?</a:t>
            </a:r>
          </a:p>
          <a:p>
            <a:r>
              <a:rPr lang="en-GB" dirty="0" smtClean="0"/>
              <a:t>What do we do when the money runs out?</a:t>
            </a:r>
          </a:p>
          <a:p>
            <a:endParaRPr lang="en-GB" dirty="0"/>
          </a:p>
        </p:txBody>
      </p:sp>
    </p:spTree>
    <p:extLst>
      <p:ext uri="{BB962C8B-B14F-4D97-AF65-F5344CB8AC3E}">
        <p14:creationId xmlns:p14="http://schemas.microsoft.com/office/powerpoint/2010/main" val="2666052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00701354"/>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solidFill>
                      <a:schemeClr val="accent1"/>
                    </a:solidFill>
                  </a:tcPr>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rgbClr val="FFC000"/>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2959390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910" y="321972"/>
            <a:ext cx="8547279" cy="6410459"/>
          </a:xfrm>
          <a:prstGeom prst="rect">
            <a:avLst/>
          </a:prstGeom>
        </p:spPr>
      </p:pic>
    </p:spTree>
    <p:extLst>
      <p:ext uri="{BB962C8B-B14F-4D97-AF65-F5344CB8AC3E}">
        <p14:creationId xmlns:p14="http://schemas.microsoft.com/office/powerpoint/2010/main" val="2149261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99031195"/>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solidFill>
                      <a:schemeClr val="accent1"/>
                    </a:solidFill>
                  </a:tcPr>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rgbClr val="FFC000"/>
                    </a:solidFill>
                  </a:tcPr>
                </a:tc>
              </a:tr>
            </a:tbl>
          </a:graphicData>
        </a:graphic>
      </p:graphicFrame>
    </p:spTree>
    <p:extLst>
      <p:ext uri="{BB962C8B-B14F-4D97-AF65-F5344CB8AC3E}">
        <p14:creationId xmlns:p14="http://schemas.microsoft.com/office/powerpoint/2010/main" val="382777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55006" y="608056"/>
            <a:ext cx="8281987" cy="5881687"/>
          </a:xfrm>
        </p:spPr>
      </p:pic>
    </p:spTree>
    <p:extLst>
      <p:ext uri="{BB962C8B-B14F-4D97-AF65-F5344CB8AC3E}">
        <p14:creationId xmlns:p14="http://schemas.microsoft.com/office/powerpoint/2010/main" val="408724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383" y="2062197"/>
            <a:ext cx="5557233" cy="4279070"/>
          </a:xfrm>
          <a:prstGeom prst="rect">
            <a:avLst/>
          </a:prstGeom>
        </p:spPr>
      </p:pic>
      <p:sp>
        <p:nvSpPr>
          <p:cNvPr id="3" name="Title 2"/>
          <p:cNvSpPr>
            <a:spLocks noGrp="1"/>
          </p:cNvSpPr>
          <p:nvPr>
            <p:ph type="title"/>
          </p:nvPr>
        </p:nvSpPr>
        <p:spPr/>
        <p:txBody>
          <a:bodyPr/>
          <a:lstStyle/>
          <a:p>
            <a:pPr algn="ctr"/>
            <a:r>
              <a:rPr lang="en-GB" b="1" dirty="0" smtClean="0"/>
              <a:t>New channels for advice giving</a:t>
            </a:r>
            <a:endParaRPr lang="en-GB" b="1" dirty="0"/>
          </a:p>
        </p:txBody>
      </p:sp>
    </p:spTree>
    <p:extLst>
      <p:ext uri="{BB962C8B-B14F-4D97-AF65-F5344CB8AC3E}">
        <p14:creationId xmlns:p14="http://schemas.microsoft.com/office/powerpoint/2010/main" val="2351674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The human agency</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005" y="2058003"/>
            <a:ext cx="5543719" cy="4140246"/>
          </a:xfrm>
          <a:prstGeom prst="rect">
            <a:avLst/>
          </a:prstGeom>
        </p:spPr>
      </p:pic>
    </p:spTree>
    <p:extLst>
      <p:ext uri="{BB962C8B-B14F-4D97-AF65-F5344CB8AC3E}">
        <p14:creationId xmlns:p14="http://schemas.microsoft.com/office/powerpoint/2010/main" val="363441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23956037"/>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solidFill>
                      <a:schemeClr val="accent1"/>
                    </a:solidFill>
                  </a:tcPr>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rgbClr val="FFC000"/>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2060390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98243" y="653602"/>
            <a:ext cx="8882130" cy="5721439"/>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569853" y="1416677"/>
            <a:ext cx="4702936" cy="3923226"/>
          </a:xfrm>
          <a:prstGeom prst="ellipse">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061397" y="2464696"/>
            <a:ext cx="2047741" cy="1901242"/>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25" y="2714625"/>
            <a:ext cx="1428750" cy="1428750"/>
          </a:xfrm>
          <a:prstGeom prst="rect">
            <a:avLst/>
          </a:prstGeom>
        </p:spPr>
      </p:pic>
      <p:sp>
        <p:nvSpPr>
          <p:cNvPr id="6" name="TextBox 5"/>
          <p:cNvSpPr txBox="1"/>
          <p:nvPr/>
        </p:nvSpPr>
        <p:spPr>
          <a:xfrm>
            <a:off x="1712488" y="2787500"/>
            <a:ext cx="2730723" cy="646331"/>
          </a:xfrm>
          <a:prstGeom prst="rect">
            <a:avLst/>
          </a:prstGeom>
          <a:noFill/>
        </p:spPr>
        <p:txBody>
          <a:bodyPr wrap="square" rtlCol="0">
            <a:spAutoFit/>
          </a:bodyPr>
          <a:lstStyle/>
          <a:p>
            <a:r>
              <a:rPr lang="en-GB" dirty="0" smtClean="0"/>
              <a:t>Organisations actually giving advice</a:t>
            </a:r>
            <a:endParaRPr lang="en-GB" dirty="0"/>
          </a:p>
        </p:txBody>
      </p:sp>
      <p:sp>
        <p:nvSpPr>
          <p:cNvPr id="7" name="TextBox 6"/>
          <p:cNvSpPr txBox="1"/>
          <p:nvPr/>
        </p:nvSpPr>
        <p:spPr>
          <a:xfrm>
            <a:off x="7360276" y="2325835"/>
            <a:ext cx="1661375" cy="923330"/>
          </a:xfrm>
          <a:prstGeom prst="rect">
            <a:avLst/>
          </a:prstGeom>
          <a:noFill/>
        </p:spPr>
        <p:txBody>
          <a:bodyPr wrap="square" rtlCol="0">
            <a:spAutoFit/>
          </a:bodyPr>
          <a:lstStyle/>
          <a:p>
            <a:r>
              <a:rPr lang="en-GB" dirty="0" smtClean="0"/>
              <a:t>Recognised advice organisations</a:t>
            </a:r>
            <a:endParaRPr lang="en-GB" dirty="0"/>
          </a:p>
        </p:txBody>
      </p:sp>
      <p:sp>
        <p:nvSpPr>
          <p:cNvPr id="8" name="TextBox 7"/>
          <p:cNvSpPr txBox="1"/>
          <p:nvPr/>
        </p:nvSpPr>
        <p:spPr>
          <a:xfrm>
            <a:off x="10380372" y="3429000"/>
            <a:ext cx="1687131" cy="646331"/>
          </a:xfrm>
          <a:prstGeom prst="rect">
            <a:avLst/>
          </a:prstGeom>
          <a:noFill/>
        </p:spPr>
        <p:txBody>
          <a:bodyPr wrap="square" rtlCol="0">
            <a:spAutoFit/>
          </a:bodyPr>
          <a:lstStyle/>
          <a:p>
            <a:r>
              <a:rPr lang="en-GB" sz="3600" dirty="0" smtClean="0">
                <a:solidFill>
                  <a:schemeClr val="accent1"/>
                </a:solidFill>
              </a:rPr>
              <a:t>15,000+</a:t>
            </a:r>
            <a:endParaRPr lang="en-GB" sz="3600" dirty="0">
              <a:solidFill>
                <a:schemeClr val="accent1"/>
              </a:solidFill>
            </a:endParaRPr>
          </a:p>
        </p:txBody>
      </p:sp>
      <p:sp>
        <p:nvSpPr>
          <p:cNvPr id="9" name="TextBox 8"/>
          <p:cNvSpPr txBox="1"/>
          <p:nvPr/>
        </p:nvSpPr>
        <p:spPr>
          <a:xfrm>
            <a:off x="7499796" y="3415317"/>
            <a:ext cx="1382333" cy="646331"/>
          </a:xfrm>
          <a:prstGeom prst="rect">
            <a:avLst/>
          </a:prstGeom>
          <a:noFill/>
        </p:spPr>
        <p:txBody>
          <a:bodyPr wrap="square" rtlCol="0">
            <a:spAutoFit/>
          </a:bodyPr>
          <a:lstStyle/>
          <a:p>
            <a:r>
              <a:rPr lang="en-GB" sz="3600" dirty="0" smtClean="0">
                <a:solidFill>
                  <a:srgbClr val="002060"/>
                </a:solidFill>
              </a:rPr>
              <a:t>1,500</a:t>
            </a:r>
            <a:endParaRPr lang="en-GB" sz="3600" dirty="0">
              <a:solidFill>
                <a:srgbClr val="002060"/>
              </a:solidFill>
            </a:endParaRPr>
          </a:p>
        </p:txBody>
      </p:sp>
      <p:sp>
        <p:nvSpPr>
          <p:cNvPr id="10" name="TextBox 9"/>
          <p:cNvSpPr txBox="1"/>
          <p:nvPr/>
        </p:nvSpPr>
        <p:spPr>
          <a:xfrm>
            <a:off x="5472649" y="4350644"/>
            <a:ext cx="1246702" cy="646331"/>
          </a:xfrm>
          <a:prstGeom prst="rect">
            <a:avLst/>
          </a:prstGeom>
          <a:noFill/>
        </p:spPr>
        <p:txBody>
          <a:bodyPr wrap="square" rtlCol="0">
            <a:spAutoFit/>
          </a:bodyPr>
          <a:lstStyle/>
          <a:p>
            <a:r>
              <a:rPr lang="en-GB" sz="3600" b="1" dirty="0" smtClean="0">
                <a:solidFill>
                  <a:srgbClr val="FFC000"/>
                </a:solidFill>
              </a:rPr>
              <a:t>700</a:t>
            </a:r>
            <a:endParaRPr lang="en-GB" sz="3600" b="1" dirty="0">
              <a:solidFill>
                <a:srgbClr val="FFC000"/>
              </a:solidFill>
            </a:endParaRPr>
          </a:p>
        </p:txBody>
      </p:sp>
    </p:spTree>
    <p:extLst>
      <p:ext uri="{BB962C8B-B14F-4D97-AF65-F5344CB8AC3E}">
        <p14:creationId xmlns:p14="http://schemas.microsoft.com/office/powerpoint/2010/main" val="163771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20250573"/>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solidFill>
                      <a:schemeClr val="accent1"/>
                    </a:solidFill>
                  </a:tcPr>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rgbClr val="FFC000"/>
                    </a:solidFill>
                  </a:tcPr>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1815167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algn="ctr"/>
            <a:r>
              <a:rPr lang="en-GB" altLang="en-US" b="1" dirty="0" smtClean="0"/>
              <a:t>Philip, 47, Peterborough</a:t>
            </a:r>
          </a:p>
        </p:txBody>
      </p:sp>
      <p:pic>
        <p:nvPicPr>
          <p:cNvPr id="5123" name="Picture 4"/>
          <p:cNvPicPr>
            <a:picLocks noChangeAspect="1"/>
          </p:cNvPicPr>
          <p:nvPr/>
        </p:nvPicPr>
        <p:blipFill>
          <a:blip r:embed="rId2">
            <a:extLst>
              <a:ext uri="{28A0092B-C50C-407E-A947-70E740481C1C}">
                <a14:useLocalDpi xmlns:a14="http://schemas.microsoft.com/office/drawing/2010/main" val="0"/>
              </a:ext>
            </a:extLst>
          </a:blip>
          <a:srcRect l="5113" t="2087" r="6689"/>
          <a:stretch>
            <a:fillRect/>
          </a:stretch>
        </p:blipFill>
        <p:spPr bwMode="auto">
          <a:xfrm>
            <a:off x="2640013" y="1828801"/>
            <a:ext cx="70802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73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dirty="0" smtClean="0"/>
              <a:t>And the next day…..</a:t>
            </a:r>
          </a:p>
        </p:txBody>
      </p:sp>
      <p:pic>
        <p:nvPicPr>
          <p:cNvPr id="61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1831" y="1690688"/>
            <a:ext cx="2714605" cy="485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p:cNvSpPr txBox="1">
            <a:spLocks noChangeArrowheads="1"/>
          </p:cNvSpPr>
          <p:nvPr/>
        </p:nvSpPr>
        <p:spPr bwMode="auto">
          <a:xfrm>
            <a:off x="6096000" y="1573973"/>
            <a:ext cx="444291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dirty="0"/>
              <a:t>Don’t want to sit here. I never thought I would lose a normal life just like you. I was misdiagnosed by the doctors for years. They would not listen to me. I lost my wife and my normal working day to day life because I having bi-polar. I have to buy food to stay alive. I am ashamed to sit here. Worked all my life and can’t get benefits. Please help. Phil.</a:t>
            </a:r>
          </a:p>
        </p:txBody>
      </p:sp>
    </p:spTree>
    <p:extLst>
      <p:ext uri="{BB962C8B-B14F-4D97-AF65-F5344CB8AC3E}">
        <p14:creationId xmlns:p14="http://schemas.microsoft.com/office/powerpoint/2010/main" val="247036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39959583"/>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solidFill>
                      <a:schemeClr val="accent1"/>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solidFill>
                      <a:schemeClr val="accent1"/>
                    </a:solidFill>
                  </a:tcPr>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rgbClr val="FFC000"/>
                    </a:solid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3705952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258" y="814662"/>
            <a:ext cx="6789483" cy="5436505"/>
          </a:xfrm>
          <a:prstGeom prst="rect">
            <a:avLst/>
          </a:prstGeom>
        </p:spPr>
      </p:pic>
    </p:spTree>
    <p:extLst>
      <p:ext uri="{BB962C8B-B14F-4D97-AF65-F5344CB8AC3E}">
        <p14:creationId xmlns:p14="http://schemas.microsoft.com/office/powerpoint/2010/main" val="594136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068175"/>
            <a:ext cx="10515600" cy="4721650"/>
          </a:xfrm>
        </p:spPr>
        <p:txBody>
          <a:bodyPr>
            <a:normAutofit/>
          </a:bodyPr>
          <a:lstStyle/>
          <a:p>
            <a:pPr marL="0" indent="0">
              <a:buNone/>
            </a:pPr>
            <a:r>
              <a:rPr lang="en-GB" sz="4000" b="1" i="1" dirty="0" smtClean="0"/>
              <a:t>“</a:t>
            </a:r>
            <a:r>
              <a:rPr lang="en-GB" sz="4000" b="1" i="1" dirty="0"/>
              <a:t>We believe the evidence shows that not only is there a need for advice services now but if anything a strengthening of provision to tackle the increasing problems that people are likely to bring in the next few years”</a:t>
            </a:r>
            <a:endParaRPr lang="en-GB" sz="4000" dirty="0"/>
          </a:p>
          <a:p>
            <a:endParaRPr lang="en-GB" sz="4000" dirty="0" smtClean="0"/>
          </a:p>
          <a:p>
            <a:r>
              <a:rPr lang="en-GB" sz="4000" dirty="0" smtClean="0"/>
              <a:t>Advice Services Crisis Working Party 1979</a:t>
            </a:r>
            <a:endParaRPr lang="en-GB" sz="4000" dirty="0"/>
          </a:p>
        </p:txBody>
      </p:sp>
    </p:spTree>
    <p:extLst>
      <p:ext uri="{BB962C8B-B14F-4D97-AF65-F5344CB8AC3E}">
        <p14:creationId xmlns:p14="http://schemas.microsoft.com/office/powerpoint/2010/main" val="214916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No such thing as typical advice centre….</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59358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Why advice?</a:t>
            </a:r>
            <a:endParaRPr lang="en-GB" b="1" dirty="0"/>
          </a:p>
        </p:txBody>
      </p:sp>
      <p:sp>
        <p:nvSpPr>
          <p:cNvPr id="3" name="Content Placeholder 2"/>
          <p:cNvSpPr>
            <a:spLocks noGrp="1"/>
          </p:cNvSpPr>
          <p:nvPr>
            <p:ph idx="1"/>
          </p:nvPr>
        </p:nvSpPr>
        <p:spPr>
          <a:xfrm>
            <a:off x="838200" y="1690689"/>
            <a:ext cx="10515600" cy="4486274"/>
          </a:xfrm>
        </p:spPr>
        <p:txBody>
          <a:bodyPr>
            <a:normAutofit/>
          </a:bodyPr>
          <a:lstStyle/>
          <a:p>
            <a:r>
              <a:rPr lang="en-GB" sz="4400" dirty="0" smtClean="0"/>
              <a:t>Promotes access to social justice</a:t>
            </a:r>
          </a:p>
          <a:p>
            <a:r>
              <a:rPr lang="en-GB" sz="4400" dirty="0" smtClean="0"/>
              <a:t>Ensures people receive entitlements</a:t>
            </a:r>
          </a:p>
          <a:p>
            <a:r>
              <a:rPr lang="en-GB" sz="4400" dirty="0" smtClean="0"/>
              <a:t>Holds government to account</a:t>
            </a:r>
          </a:p>
          <a:p>
            <a:r>
              <a:rPr lang="en-GB" sz="4400" dirty="0" smtClean="0"/>
              <a:t>Prevents pain and anguish </a:t>
            </a:r>
          </a:p>
          <a:p>
            <a:r>
              <a:rPr lang="en-GB" sz="4400" dirty="0" smtClean="0"/>
              <a:t>Produces other social benefits</a:t>
            </a:r>
          </a:p>
          <a:p>
            <a:r>
              <a:rPr lang="en-GB" sz="4400" dirty="0" smtClean="0"/>
              <a:t>Possibly cost effective</a:t>
            </a:r>
            <a:endParaRPr lang="en-GB" sz="4400" dirty="0"/>
          </a:p>
        </p:txBody>
      </p:sp>
    </p:spTree>
    <p:extLst>
      <p:ext uri="{BB962C8B-B14F-4D97-AF65-F5344CB8AC3E}">
        <p14:creationId xmlns:p14="http://schemas.microsoft.com/office/powerpoint/2010/main" val="2259687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Sustainability verses Resilience</a:t>
            </a:r>
            <a:endParaRPr lang="en-GB" b="1" dirty="0"/>
          </a:p>
        </p:txBody>
      </p:sp>
      <p:sp>
        <p:nvSpPr>
          <p:cNvPr id="3" name="Content Placeholder 2"/>
          <p:cNvSpPr>
            <a:spLocks noGrp="1"/>
          </p:cNvSpPr>
          <p:nvPr>
            <p:ph sz="half" idx="1"/>
          </p:nvPr>
        </p:nvSpPr>
        <p:spPr>
          <a:xfrm>
            <a:off x="838200" y="1825625"/>
            <a:ext cx="4970172" cy="4351338"/>
          </a:xfrm>
        </p:spPr>
        <p:txBody>
          <a:bodyPr>
            <a:normAutofit/>
          </a:bodyPr>
          <a:lstStyle/>
          <a:p>
            <a:pPr marL="0" indent="0">
              <a:buNone/>
            </a:pPr>
            <a:r>
              <a:rPr lang="en-GB" sz="3600" b="1" dirty="0" smtClean="0"/>
              <a:t>Sustainability</a:t>
            </a:r>
          </a:p>
          <a:p>
            <a:r>
              <a:rPr lang="en-GB" sz="3600" dirty="0" smtClean="0"/>
              <a:t>organisational survival </a:t>
            </a:r>
          </a:p>
          <a:p>
            <a:r>
              <a:rPr lang="en-GB" sz="3600" dirty="0" smtClean="0"/>
              <a:t>we keep going</a:t>
            </a:r>
          </a:p>
          <a:p>
            <a:r>
              <a:rPr lang="en-GB" sz="3600" dirty="0" smtClean="0"/>
              <a:t>maintain line and continue in time tested practices</a:t>
            </a:r>
          </a:p>
          <a:p>
            <a:r>
              <a:rPr lang="en-GB" sz="3600" dirty="0"/>
              <a:t>c</a:t>
            </a:r>
            <a:r>
              <a:rPr lang="en-GB" sz="3600" dirty="0" smtClean="0"/>
              <a:t>hase the funding</a:t>
            </a:r>
          </a:p>
        </p:txBody>
      </p:sp>
      <p:sp>
        <p:nvSpPr>
          <p:cNvPr id="4" name="Content Placeholder 3"/>
          <p:cNvSpPr>
            <a:spLocks noGrp="1"/>
          </p:cNvSpPr>
          <p:nvPr>
            <p:ph sz="half" idx="2"/>
          </p:nvPr>
        </p:nvSpPr>
        <p:spPr>
          <a:xfrm>
            <a:off x="6096000" y="1825625"/>
            <a:ext cx="5520744" cy="4351338"/>
          </a:xfrm>
        </p:spPr>
        <p:txBody>
          <a:bodyPr>
            <a:noAutofit/>
          </a:bodyPr>
          <a:lstStyle/>
          <a:p>
            <a:pPr marL="0" indent="0">
              <a:buNone/>
            </a:pPr>
            <a:r>
              <a:rPr lang="en-GB" sz="3600" b="1" dirty="0" smtClean="0"/>
              <a:t>Resilience</a:t>
            </a:r>
          </a:p>
          <a:p>
            <a:r>
              <a:rPr lang="en-GB" sz="3600" dirty="0" smtClean="0"/>
              <a:t>continued service delivery</a:t>
            </a:r>
          </a:p>
          <a:p>
            <a:r>
              <a:rPr lang="en-GB" sz="3600" dirty="0" smtClean="0"/>
              <a:t>we provide a service to those in need</a:t>
            </a:r>
          </a:p>
          <a:p>
            <a:r>
              <a:rPr lang="en-GB" sz="3600" dirty="0" smtClean="0"/>
              <a:t>bounce back, change and adapt</a:t>
            </a:r>
          </a:p>
          <a:p>
            <a:r>
              <a:rPr lang="en-GB" sz="3600" dirty="0"/>
              <a:t>m</a:t>
            </a:r>
            <a:r>
              <a:rPr lang="en-GB" sz="3600" dirty="0" smtClean="0"/>
              <a:t>anage without funding</a:t>
            </a:r>
            <a:endParaRPr lang="en-GB" sz="3600" dirty="0"/>
          </a:p>
        </p:txBody>
      </p:sp>
    </p:spTree>
    <p:extLst>
      <p:ext uri="{BB962C8B-B14F-4D97-AF65-F5344CB8AC3E}">
        <p14:creationId xmlns:p14="http://schemas.microsoft.com/office/powerpoint/2010/main" val="2826567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Or typical advisers…</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5243" y="1825625"/>
            <a:ext cx="5681514" cy="4351338"/>
          </a:xfrm>
        </p:spPr>
      </p:pic>
    </p:spTree>
    <p:extLst>
      <p:ext uri="{BB962C8B-B14F-4D97-AF65-F5344CB8AC3E}">
        <p14:creationId xmlns:p14="http://schemas.microsoft.com/office/powerpoint/2010/main" val="109703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Or typical client group……</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66383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Your role within the sector</a:t>
            </a:r>
            <a:endParaRPr lang="en-GB" b="1" dirty="0"/>
          </a:p>
        </p:txBody>
      </p:sp>
      <p:sp>
        <p:nvSpPr>
          <p:cNvPr id="3" name="Content Placeholder 2"/>
          <p:cNvSpPr>
            <a:spLocks noGrp="1"/>
          </p:cNvSpPr>
          <p:nvPr>
            <p:ph idx="1"/>
          </p:nvPr>
        </p:nvSpPr>
        <p:spPr>
          <a:xfrm>
            <a:off x="708338" y="1825625"/>
            <a:ext cx="10792496" cy="4351338"/>
          </a:xfrm>
        </p:spPr>
        <p:txBody>
          <a:bodyPr>
            <a:normAutofit lnSpcReduction="10000"/>
          </a:bodyPr>
          <a:lstStyle/>
          <a:p>
            <a:r>
              <a:rPr lang="en-GB" sz="3600" dirty="0" smtClean="0"/>
              <a:t>Significant sub sector in own right (600 SU’s)</a:t>
            </a:r>
          </a:p>
          <a:p>
            <a:pPr lvl="1"/>
            <a:r>
              <a:rPr lang="en-GB" sz="3200" dirty="0" smtClean="0"/>
              <a:t>Relationship between academic and personal problems</a:t>
            </a:r>
          </a:p>
          <a:p>
            <a:pPr lvl="1"/>
            <a:r>
              <a:rPr lang="en-GB" sz="3200" dirty="0" smtClean="0"/>
              <a:t>Links with other groups (for example, Youth Access</a:t>
            </a:r>
            <a:r>
              <a:rPr lang="en-GB" sz="3200" dirty="0"/>
              <a:t>) </a:t>
            </a:r>
            <a:endParaRPr lang="en-GB" sz="3200" dirty="0" smtClean="0"/>
          </a:p>
          <a:p>
            <a:pPr lvl="1"/>
            <a:r>
              <a:rPr lang="en-GB" sz="3200" dirty="0" smtClean="0"/>
              <a:t>Source </a:t>
            </a:r>
            <a:r>
              <a:rPr lang="en-GB" sz="3200" dirty="0"/>
              <a:t>of evidence regarding young people’s advice </a:t>
            </a:r>
            <a:r>
              <a:rPr lang="en-GB" sz="3200" dirty="0" smtClean="0"/>
              <a:t>needs</a:t>
            </a:r>
          </a:p>
          <a:p>
            <a:r>
              <a:rPr lang="en-GB" sz="3600" dirty="0" smtClean="0"/>
              <a:t>Share same problems and issues </a:t>
            </a:r>
          </a:p>
          <a:p>
            <a:pPr lvl="1"/>
            <a:r>
              <a:rPr lang="en-GB" sz="3200" dirty="0" smtClean="0"/>
              <a:t>triage, case work, on-line advice</a:t>
            </a:r>
          </a:p>
          <a:p>
            <a:r>
              <a:rPr lang="en-GB" sz="3600" dirty="0" smtClean="0"/>
              <a:t>Important ‘greenhouse’ for new staff and new leaders</a:t>
            </a:r>
          </a:p>
          <a:p>
            <a:r>
              <a:rPr lang="en-GB" sz="3600" dirty="0" smtClean="0"/>
              <a:t>Public Legal Education and preventative work</a:t>
            </a:r>
          </a:p>
          <a:p>
            <a:endParaRPr lang="en-GB" dirty="0"/>
          </a:p>
        </p:txBody>
      </p:sp>
    </p:spTree>
    <p:extLst>
      <p:ext uri="{BB962C8B-B14F-4D97-AF65-F5344CB8AC3E}">
        <p14:creationId xmlns:p14="http://schemas.microsoft.com/office/powerpoint/2010/main" val="3078146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b="1" dirty="0" smtClean="0"/>
              <a:t>Student Unions 2017</a:t>
            </a:r>
            <a:endParaRPr lang="en-GB" b="1" dirty="0"/>
          </a:p>
        </p:txBody>
      </p:sp>
      <p:sp>
        <p:nvSpPr>
          <p:cNvPr id="9" name="Content Placeholder 8"/>
          <p:cNvSpPr>
            <a:spLocks noGrp="1"/>
          </p:cNvSpPr>
          <p:nvPr>
            <p:ph idx="1"/>
          </p:nvPr>
        </p:nvSpPr>
        <p:spPr>
          <a:xfrm>
            <a:off x="838200" y="2228045"/>
            <a:ext cx="10515600" cy="3657600"/>
          </a:xfrm>
        </p:spPr>
        <p:txBody>
          <a:bodyPr numCol="3">
            <a:noAutofit/>
          </a:bodyPr>
          <a:lstStyle/>
          <a:p>
            <a:r>
              <a:rPr lang="en-GB" dirty="0"/>
              <a:t>Anglia Ruskin </a:t>
            </a:r>
          </a:p>
          <a:p>
            <a:r>
              <a:rPr lang="en-GB" dirty="0" smtClean="0"/>
              <a:t>Bristol </a:t>
            </a:r>
            <a:endParaRPr lang="en-GB" dirty="0"/>
          </a:p>
          <a:p>
            <a:r>
              <a:rPr lang="en-GB" dirty="0"/>
              <a:t>Central Lancashire </a:t>
            </a:r>
          </a:p>
          <a:p>
            <a:r>
              <a:rPr lang="en-GB" dirty="0" smtClean="0"/>
              <a:t>De </a:t>
            </a:r>
            <a:r>
              <a:rPr lang="en-GB" dirty="0"/>
              <a:t>Montfort </a:t>
            </a:r>
          </a:p>
          <a:p>
            <a:r>
              <a:rPr lang="en-GB" dirty="0" smtClean="0"/>
              <a:t>Huddersfield </a:t>
            </a:r>
            <a:endParaRPr lang="en-GB" dirty="0"/>
          </a:p>
          <a:p>
            <a:r>
              <a:rPr lang="en-GB" dirty="0" smtClean="0"/>
              <a:t>Kent </a:t>
            </a:r>
            <a:endParaRPr lang="en-GB" dirty="0"/>
          </a:p>
          <a:p>
            <a:r>
              <a:rPr lang="en-GB" dirty="0" smtClean="0"/>
              <a:t>Leeds </a:t>
            </a:r>
            <a:endParaRPr lang="en-GB" dirty="0" smtClean="0"/>
          </a:p>
          <a:p>
            <a:endParaRPr lang="en-GB" dirty="0"/>
          </a:p>
          <a:p>
            <a:r>
              <a:rPr lang="en-GB" dirty="0" smtClean="0"/>
              <a:t>Loughborough </a:t>
            </a:r>
            <a:endParaRPr lang="en-GB" dirty="0"/>
          </a:p>
          <a:p>
            <a:r>
              <a:rPr lang="en-GB" dirty="0"/>
              <a:t>Manchester </a:t>
            </a:r>
          </a:p>
          <a:p>
            <a:r>
              <a:rPr lang="en-GB" dirty="0"/>
              <a:t>Manchester Metropolitan </a:t>
            </a:r>
          </a:p>
          <a:p>
            <a:r>
              <a:rPr lang="en-GB" dirty="0" smtClean="0"/>
              <a:t>Nottingham </a:t>
            </a:r>
            <a:r>
              <a:rPr lang="en-GB" dirty="0"/>
              <a:t>Trent </a:t>
            </a:r>
          </a:p>
          <a:p>
            <a:r>
              <a:rPr lang="en-GB" dirty="0"/>
              <a:t>Nottingham </a:t>
            </a:r>
          </a:p>
          <a:p>
            <a:r>
              <a:rPr lang="en-GB" dirty="0"/>
              <a:t>Oxford </a:t>
            </a:r>
            <a:endParaRPr lang="en-GB" dirty="0" smtClean="0"/>
          </a:p>
          <a:p>
            <a:endParaRPr lang="en-GB" dirty="0"/>
          </a:p>
          <a:p>
            <a:r>
              <a:rPr lang="en-GB" dirty="0"/>
              <a:t>Reading </a:t>
            </a:r>
          </a:p>
          <a:p>
            <a:r>
              <a:rPr lang="en-GB" dirty="0"/>
              <a:t>Sheffield Hallam </a:t>
            </a:r>
          </a:p>
          <a:p>
            <a:r>
              <a:rPr lang="en-GB" dirty="0" smtClean="0"/>
              <a:t>Sheffield </a:t>
            </a:r>
            <a:endParaRPr lang="en-GB" dirty="0"/>
          </a:p>
          <a:p>
            <a:r>
              <a:rPr lang="en-GB" dirty="0"/>
              <a:t>Swansea </a:t>
            </a:r>
          </a:p>
          <a:p>
            <a:r>
              <a:rPr lang="en-GB" dirty="0"/>
              <a:t>Teesside </a:t>
            </a:r>
          </a:p>
          <a:p>
            <a:r>
              <a:rPr lang="en-GB" dirty="0"/>
              <a:t>UWE </a:t>
            </a:r>
          </a:p>
          <a:p>
            <a:r>
              <a:rPr lang="en-GB" dirty="0" smtClean="0"/>
              <a:t>Wolverhampton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380" y="195773"/>
            <a:ext cx="1494915" cy="1494915"/>
          </a:xfrm>
          <a:prstGeom prst="rect">
            <a:avLst/>
          </a:prstGeom>
        </p:spPr>
      </p:pic>
    </p:spTree>
    <p:extLst>
      <p:ext uri="{BB962C8B-B14F-4D97-AF65-F5344CB8AC3E}">
        <p14:creationId xmlns:p14="http://schemas.microsoft.com/office/powerpoint/2010/main" val="2854726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Students founded advice services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446" y="2137892"/>
            <a:ext cx="10711782" cy="3807371"/>
          </a:xfrm>
        </p:spPr>
      </p:pic>
    </p:spTree>
    <p:extLst>
      <p:ext uri="{BB962C8B-B14F-4D97-AF65-F5344CB8AC3E}">
        <p14:creationId xmlns:p14="http://schemas.microsoft.com/office/powerpoint/2010/main" val="1554626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92997462"/>
              </p:ext>
            </p:extLst>
          </p:nvPr>
        </p:nvGraphicFramePr>
        <p:xfrm>
          <a:off x="2026276" y="708338"/>
          <a:ext cx="8139447" cy="5657585"/>
        </p:xfrm>
        <a:graphic>
          <a:graphicData uri="http://schemas.openxmlformats.org/drawingml/2006/table">
            <a:tbl>
              <a:tblPr firstRow="1" firstCol="1" bandRow="1">
                <a:tableStyleId>{5C22544A-7EE6-4342-B048-85BDC9FD1C3A}</a:tableStyleId>
              </a:tblPr>
              <a:tblGrid>
                <a:gridCol w="2712848"/>
                <a:gridCol w="2712848"/>
                <a:gridCol w="2713751"/>
              </a:tblGrid>
              <a:tr h="1788715">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Policy</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rgbClr val="FFC000"/>
                    </a:solidFill>
                  </a:tcPr>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Outcomes</a:t>
                      </a:r>
                    </a:p>
                    <a:p>
                      <a:pPr algn="ctr">
                        <a:lnSpc>
                          <a:spcPct val="107000"/>
                        </a:lnSpc>
                        <a:spcAft>
                          <a:spcPts val="0"/>
                        </a:spcAft>
                      </a:pPr>
                      <a:endParaRPr lang="en-GB" sz="2400" dirty="0">
                        <a:solidFill>
                          <a:schemeClr val="tx1"/>
                        </a:solidFill>
                        <a:effectLst/>
                      </a:endParaRPr>
                    </a:p>
                  </a:txBody>
                  <a:tcPr marL="51260" marR="51260" marT="0" marB="0"/>
                </a:tc>
                <a:tc>
                  <a:txBody>
                    <a:bodyPr/>
                    <a:lstStyle/>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smtClean="0">
                          <a:solidFill>
                            <a:schemeClr val="tx1"/>
                          </a:solidFill>
                          <a:effectLst/>
                        </a:rPr>
                        <a:t>Funding</a:t>
                      </a:r>
                    </a:p>
                    <a:p>
                      <a:pPr algn="ctr">
                        <a:lnSpc>
                          <a:spcPct val="107000"/>
                        </a:lnSpc>
                        <a:spcAft>
                          <a:spcPts val="0"/>
                        </a:spcAft>
                      </a:pPr>
                      <a:r>
                        <a:rPr lang="en-GB" sz="2400" dirty="0">
                          <a:solidFill>
                            <a:schemeClr val="tx1"/>
                          </a:solidFill>
                          <a:effectLst/>
                        </a:rPr>
                        <a:t> </a:t>
                      </a:r>
                    </a:p>
                  </a:txBody>
                  <a:tcPr marL="51260" marR="51260" marT="0" marB="0"/>
                </a:tc>
              </a:tr>
              <a:tr h="1744079">
                <a:tc>
                  <a:txBody>
                    <a:bodyPr/>
                    <a:lstStyle/>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1500" dirty="0">
                          <a:solidFill>
                            <a:schemeClr val="tx1"/>
                          </a:solidFill>
                          <a:effectLst/>
                        </a:rPr>
                        <a:t> </a:t>
                      </a:r>
                      <a:endParaRPr lang="en-GB" sz="800" dirty="0">
                        <a:solidFill>
                          <a:schemeClr val="tx1"/>
                        </a:solidFill>
                        <a:effectLst/>
                      </a:endParaRPr>
                    </a:p>
                    <a:p>
                      <a:pPr algn="ctr">
                        <a:lnSpc>
                          <a:spcPct val="107000"/>
                        </a:lnSpc>
                        <a:spcAft>
                          <a:spcPts val="0"/>
                        </a:spcAft>
                      </a:pPr>
                      <a:r>
                        <a:rPr lang="en-GB" sz="800" dirty="0">
                          <a:solidFill>
                            <a:schemeClr val="tx1"/>
                          </a:solidFill>
                          <a:effectLst/>
                        </a:rPr>
                        <a:t> </a:t>
                      </a:r>
                    </a:p>
                    <a:p>
                      <a:pPr algn="ctr">
                        <a:lnSpc>
                          <a:spcPct val="107000"/>
                        </a:lnSpc>
                        <a:spcAft>
                          <a:spcPts val="0"/>
                        </a:spcAft>
                      </a:pPr>
                      <a:r>
                        <a:rPr lang="en-GB" sz="8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Client Engagement</a:t>
                      </a:r>
                    </a:p>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800" dirty="0">
                          <a:solidFill>
                            <a:schemeClr val="tx1"/>
                          </a:solidFill>
                          <a:effectLst/>
                        </a:rPr>
                        <a:t>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algn="ctr">
                        <a:lnSpc>
                          <a:spcPct val="107000"/>
                        </a:lnSpc>
                        <a:spcAft>
                          <a:spcPts val="0"/>
                        </a:spcAft>
                      </a:pPr>
                      <a:r>
                        <a:rPr lang="en-GB" sz="1900" b="1" dirty="0">
                          <a:effectLst/>
                        </a:rPr>
                        <a:t> </a:t>
                      </a:r>
                      <a:endParaRPr lang="en-GB" sz="800" b="1" dirty="0">
                        <a:effectLst/>
                      </a:endParaRPr>
                    </a:p>
                    <a:p>
                      <a:pPr algn="ctr">
                        <a:lnSpc>
                          <a:spcPct val="107000"/>
                        </a:lnSpc>
                        <a:spcAft>
                          <a:spcPts val="0"/>
                        </a:spcAft>
                      </a:pPr>
                      <a:r>
                        <a:rPr lang="en-GB" sz="3600" b="1" dirty="0">
                          <a:effectLst/>
                        </a:rPr>
                        <a:t>Challenges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noFill/>
                  </a:tcPr>
                </a:tc>
                <a:tc>
                  <a:txBody>
                    <a:bodyPr/>
                    <a:lstStyle/>
                    <a:p>
                      <a:pPr algn="ctr">
                        <a:lnSpc>
                          <a:spcPct val="107000"/>
                        </a:lnSpc>
                        <a:spcAft>
                          <a:spcPts val="0"/>
                        </a:spcAft>
                      </a:pPr>
                      <a:r>
                        <a:rPr lang="en-GB" sz="800" b="1" dirty="0">
                          <a:effectLst/>
                        </a:rPr>
                        <a:t> </a:t>
                      </a:r>
                    </a:p>
                    <a:p>
                      <a:pPr algn="ctr">
                        <a:lnSpc>
                          <a:spcPct val="107000"/>
                        </a:lnSpc>
                        <a:spcAft>
                          <a:spcPts val="0"/>
                        </a:spcAft>
                      </a:pPr>
                      <a:r>
                        <a:rPr lang="en-GB" sz="8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Digital by default</a:t>
                      </a:r>
                      <a:endPar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500" b="1" dirty="0">
                          <a:effectLst/>
                        </a:rPr>
                        <a:t> </a:t>
                      </a:r>
                      <a:endParaRPr lang="en-GB" sz="1500" b="1" dirty="0" smtClean="0">
                        <a:effectLst/>
                      </a:endParaRPr>
                    </a:p>
                  </a:txBody>
                  <a:tcPr marL="51260" marR="51260" marT="0" marB="0">
                    <a:solidFill>
                      <a:schemeClr val="accent1"/>
                    </a:solidFill>
                  </a:tcPr>
                </a:tc>
              </a:tr>
              <a:tr h="1811937">
                <a:tc>
                  <a:txBody>
                    <a:bodyPr/>
                    <a:lstStyle/>
                    <a:p>
                      <a:pPr algn="ctr">
                        <a:lnSpc>
                          <a:spcPct val="107000"/>
                        </a:lnSpc>
                        <a:spcAft>
                          <a:spcPts val="0"/>
                        </a:spcAft>
                      </a:pPr>
                      <a:r>
                        <a:rPr lang="en-GB" sz="2400" dirty="0">
                          <a:solidFill>
                            <a:schemeClr val="tx1"/>
                          </a:solidFill>
                          <a:effectLst/>
                        </a:rPr>
                        <a:t> </a:t>
                      </a:r>
                    </a:p>
                    <a:p>
                      <a:pPr algn="ctr">
                        <a:lnSpc>
                          <a:spcPct val="107000"/>
                        </a:lnSpc>
                        <a:spcAft>
                          <a:spcPts val="0"/>
                        </a:spcAft>
                      </a:pPr>
                      <a:r>
                        <a:rPr lang="en-GB" sz="2400" dirty="0">
                          <a:solidFill>
                            <a:schemeClr val="tx1"/>
                          </a:solidFill>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solidFill>
                            <a:schemeClr val="tx1"/>
                          </a:solidFill>
                          <a:effectLst/>
                        </a:rPr>
                        <a:t> </a:t>
                      </a:r>
                      <a:r>
                        <a:rPr lang="en-GB" sz="2400" dirty="0" smtClean="0">
                          <a:solidFill>
                            <a:schemeClr val="tx1"/>
                          </a:solidFill>
                          <a:effectLst/>
                        </a:rPr>
                        <a:t>Meeting need</a:t>
                      </a:r>
                      <a:endParaRPr lang="en-GB"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2400" dirty="0">
                        <a:solidFill>
                          <a:schemeClr val="tx1"/>
                        </a:solidFill>
                        <a:effectLst/>
                      </a:endParaRPr>
                    </a:p>
                    <a:p>
                      <a:pPr algn="ctr">
                        <a:lnSpc>
                          <a:spcPct val="107000"/>
                        </a:lnSpc>
                        <a:spcAft>
                          <a:spcPts val="0"/>
                        </a:spcAft>
                      </a:pPr>
                      <a:r>
                        <a:rPr lang="en-GB" sz="2400" dirty="0">
                          <a:solidFill>
                            <a:schemeClr val="tx1"/>
                          </a:solidFill>
                          <a:effectLst/>
                        </a:rPr>
                        <a:t> </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tc>
                <a:tc>
                  <a:txBody>
                    <a:bodyPr/>
                    <a:lstStyle/>
                    <a:p>
                      <a:pPr algn="ctr">
                        <a:lnSpc>
                          <a:spcPct val="107000"/>
                        </a:lnSpc>
                        <a:spcAft>
                          <a:spcPts val="0"/>
                        </a:spcAft>
                      </a:pPr>
                      <a:r>
                        <a:rPr lang="en-GB" sz="2400" b="1"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400" dirty="0" smtClean="0">
                        <a:solidFill>
                          <a:schemeClr val="tx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1" dirty="0" smtClean="0">
                          <a:solidFill>
                            <a:schemeClr val="tx1"/>
                          </a:solidFill>
                          <a:effectLst/>
                        </a:rPr>
                        <a:t>Quality </a:t>
                      </a:r>
                    </a:p>
                    <a:p>
                      <a:pPr algn="ctr">
                        <a:lnSpc>
                          <a:spcPct val="107000"/>
                        </a:lnSpc>
                        <a:spcAft>
                          <a:spcPts val="0"/>
                        </a:spcAft>
                      </a:pPr>
                      <a:r>
                        <a:rPr lang="en-GB" sz="2400" b="1" dirty="0">
                          <a:effectLst/>
                        </a:rPr>
                        <a:t> </a:t>
                      </a:r>
                      <a:endParaRPr lang="en-GB" sz="2400" b="1" dirty="0" smtClean="0">
                        <a:effectLst/>
                      </a:endParaRPr>
                    </a:p>
                  </a:txBody>
                  <a:tcPr marL="51260" marR="51260" marT="0" marB="0">
                    <a:solidFill>
                      <a:schemeClr val="accent1"/>
                    </a:solidFill>
                  </a:tcPr>
                </a:tc>
                <a:tc>
                  <a:txBody>
                    <a:bodyPr/>
                    <a:lstStyle/>
                    <a:p>
                      <a:pPr algn="ctr">
                        <a:lnSpc>
                          <a:spcPct val="107000"/>
                        </a:lnSpc>
                        <a:spcAft>
                          <a:spcPts val="0"/>
                        </a:spcAft>
                      </a:pPr>
                      <a:r>
                        <a:rPr lang="en-GB" sz="2400" b="1" dirty="0">
                          <a:effectLst/>
                        </a:rPr>
                        <a:t> </a:t>
                      </a:r>
                    </a:p>
                    <a:p>
                      <a:pPr algn="ctr">
                        <a:lnSpc>
                          <a:spcPct val="107000"/>
                        </a:lnSpc>
                        <a:spcAft>
                          <a:spcPts val="0"/>
                        </a:spcAft>
                      </a:pPr>
                      <a:r>
                        <a:rPr lang="en-GB" sz="2400" b="1" dirty="0">
                          <a:effectLst/>
                        </a:rPr>
                        <a:t> </a:t>
                      </a:r>
                    </a:p>
                    <a:p>
                      <a:pPr algn="ctr">
                        <a:lnSpc>
                          <a:spcPct val="107000"/>
                        </a:lnSpc>
                        <a:spcAft>
                          <a:spcPts val="0"/>
                        </a:spcAft>
                      </a:pPr>
                      <a:r>
                        <a:rPr lang="en-GB" sz="2400" b="1" dirty="0">
                          <a:effectLst/>
                        </a:rPr>
                        <a:t>Advice Channels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260" marR="51260" marT="0" marB="0">
                    <a:solidFill>
                      <a:schemeClr val="accent1"/>
                    </a:solidFill>
                  </a:tcPr>
                </a:tc>
              </a:tr>
            </a:tbl>
          </a:graphicData>
        </a:graphic>
      </p:graphicFrame>
    </p:spTree>
    <p:extLst>
      <p:ext uri="{BB962C8B-B14F-4D97-AF65-F5344CB8AC3E}">
        <p14:creationId xmlns:p14="http://schemas.microsoft.com/office/powerpoint/2010/main" val="3310276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D68D4E2822964FB43AFC27C0E2C959" ma:contentTypeVersion="0" ma:contentTypeDescription="Create a new document." ma:contentTypeScope="" ma:versionID="8686383fb72c9e57a5f106d68cdb1c23">
  <xsd:schema xmlns:xsd="http://www.w3.org/2001/XMLSchema" xmlns:xs="http://www.w3.org/2001/XMLSchema" xmlns:p="http://schemas.microsoft.com/office/2006/metadata/properties" targetNamespace="http://schemas.microsoft.com/office/2006/metadata/properties" ma:root="true" ma:fieldsID="4934a0b0810f0bb214669a28960e90f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2B5999-90D4-4452-BE99-7C5633F926E6}">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2778437-C0B1-4B2D-9909-B47837911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BCDDBE8-069B-4D95-A29B-EE9546924C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1779</TotalTime>
  <Words>655</Words>
  <Application>Microsoft Office PowerPoint</Application>
  <PresentationFormat>Widescreen</PresentationFormat>
  <Paragraphs>426</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NUS Membership Services Conference  15th August 2017</vt:lpstr>
      <vt:lpstr>PowerPoint Presentation</vt:lpstr>
      <vt:lpstr>No such thing as typical advice centre….</vt:lpstr>
      <vt:lpstr>Or typical advisers…</vt:lpstr>
      <vt:lpstr>Or typical client group……</vt:lpstr>
      <vt:lpstr>Your role within the sector</vt:lpstr>
      <vt:lpstr>Student Unions 2017</vt:lpstr>
      <vt:lpstr>Students founded advice services</vt:lpstr>
      <vt:lpstr>PowerPoint Presentation</vt:lpstr>
      <vt:lpstr>A week is a long time in politics….</vt:lpstr>
      <vt:lpstr>Disasters do not just happen, they are made</vt:lpstr>
      <vt:lpstr>Change in the air..…</vt:lpstr>
      <vt:lpstr>PowerPoint Presentation</vt:lpstr>
      <vt:lpstr>Failures of government</vt:lpstr>
      <vt:lpstr>PowerPoint Presentation</vt:lpstr>
      <vt:lpstr>Funding</vt:lpstr>
      <vt:lpstr>PowerPoint Presentation</vt:lpstr>
      <vt:lpstr>PowerPoint Presentation</vt:lpstr>
      <vt:lpstr>PowerPoint Presentation</vt:lpstr>
      <vt:lpstr>New channels for advice giving</vt:lpstr>
      <vt:lpstr>The human agency</vt:lpstr>
      <vt:lpstr>PowerPoint Presentation</vt:lpstr>
      <vt:lpstr>PowerPoint Presentation</vt:lpstr>
      <vt:lpstr>PowerPoint Presentation</vt:lpstr>
      <vt:lpstr>Philip, 47, Peterborough</vt:lpstr>
      <vt:lpstr>And the next day…..</vt:lpstr>
      <vt:lpstr>PowerPoint Presentation</vt:lpstr>
      <vt:lpstr>PowerPoint Presentation</vt:lpstr>
      <vt:lpstr>PowerPoint Presentation</vt:lpstr>
      <vt:lpstr>Why advice?</vt:lpstr>
      <vt:lpstr>Sustainability verses Resilience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Poole</dc:creator>
  <cp:lastModifiedBy>Lindsey Poole</cp:lastModifiedBy>
  <cp:revision>75</cp:revision>
  <cp:lastPrinted>2014-08-12T11:50:42Z</cp:lastPrinted>
  <dcterms:created xsi:type="dcterms:W3CDTF">2013-10-14T09:49:59Z</dcterms:created>
  <dcterms:modified xsi:type="dcterms:W3CDTF">2017-08-11T15:16:17Z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0x01010065D68D4E2822964FB43AFC27C0E2C959</vt:lpwstr>
  </property>
  <property fmtid="{D5CDD505-2E9C-101B-9397-08002B2CF9AE}" pid="3" name="IsMyDocuments">
    <vt:bool>true</vt:bool>
  </property>
</Properties>
</file>